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4" r:id="rId2"/>
  </p:sldMasterIdLst>
  <p:notesMasterIdLst>
    <p:notesMasterId r:id="rId47"/>
  </p:notesMasterIdLst>
  <p:sldIdLst>
    <p:sldId id="1321" r:id="rId3"/>
    <p:sldId id="1402" r:id="rId4"/>
    <p:sldId id="952" r:id="rId5"/>
    <p:sldId id="954" r:id="rId6"/>
    <p:sldId id="1565" r:id="rId7"/>
    <p:sldId id="1566" r:id="rId8"/>
    <p:sldId id="1567" r:id="rId9"/>
    <p:sldId id="1568" r:id="rId10"/>
    <p:sldId id="1569" r:id="rId11"/>
    <p:sldId id="1570" r:id="rId12"/>
    <p:sldId id="1581" r:id="rId13"/>
    <p:sldId id="1582" r:id="rId14"/>
    <p:sldId id="1583" r:id="rId15"/>
    <p:sldId id="1572" r:id="rId16"/>
    <p:sldId id="1573" r:id="rId17"/>
    <p:sldId id="1135" r:id="rId18"/>
    <p:sldId id="1293" r:id="rId19"/>
    <p:sldId id="1576" r:id="rId20"/>
    <p:sldId id="1590" r:id="rId21"/>
    <p:sldId id="1591" r:id="rId22"/>
    <p:sldId id="1593" r:id="rId23"/>
    <p:sldId id="1594" r:id="rId24"/>
    <p:sldId id="1595" r:id="rId25"/>
    <p:sldId id="1596" r:id="rId26"/>
    <p:sldId id="1597" r:id="rId27"/>
    <p:sldId id="1598" r:id="rId28"/>
    <p:sldId id="1599" r:id="rId29"/>
    <p:sldId id="1143" r:id="rId30"/>
    <p:sldId id="1600" r:id="rId31"/>
    <p:sldId id="1601" r:id="rId32"/>
    <p:sldId id="1602" r:id="rId33"/>
    <p:sldId id="1603" r:id="rId34"/>
    <p:sldId id="1604" r:id="rId35"/>
    <p:sldId id="1399" r:id="rId36"/>
    <p:sldId id="721" r:id="rId37"/>
    <p:sldId id="878" r:id="rId38"/>
    <p:sldId id="1421" r:id="rId39"/>
    <p:sldId id="879" r:id="rId40"/>
    <p:sldId id="1564" r:id="rId41"/>
    <p:sldId id="1539" r:id="rId42"/>
    <p:sldId id="1540" r:id="rId43"/>
    <p:sldId id="1541" r:id="rId44"/>
    <p:sldId id="1092" r:id="rId45"/>
    <p:sldId id="1439" r:id="rId46"/>
  </p:sldIdLst>
  <p:sldSz cx="12960350" cy="611981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oma" initials="S" lastIdx="6" clrIdx="6">
    <p:extLst>
      <p:ext uri="{19B8F6BF-5375-455C-9EA6-DF929625EA0E}">
        <p15:presenceInfo xmlns:p15="http://schemas.microsoft.com/office/powerpoint/2012/main" userId="S::somab@eidesign.net::3688d255-6cbe-4ff6-878e-6d647e1159f6" providerId="AD"/>
      </p:ext>
    </p:extLst>
  </p:cmAuthor>
  <p:cmAuthor id="1" name="Intuition ID" initials="Int ID" lastIdx="32" clrIdx="0">
    <p:extLst>
      <p:ext uri="{19B8F6BF-5375-455C-9EA6-DF929625EA0E}">
        <p15:presenceInfo xmlns:p15="http://schemas.microsoft.com/office/powerpoint/2012/main" userId="Intuition ID" providerId="None"/>
      </p:ext>
    </p:extLst>
  </p:cmAuthor>
  <p:cmAuthor id="8" name="LAZAROVA,Desislava,UPPSALA,Medical Education &amp; Training" initials="LE&amp;T" lastIdx="58" clrIdx="7">
    <p:extLst>
      <p:ext uri="{19B8F6BF-5375-455C-9EA6-DF929625EA0E}">
        <p15:presenceInfo xmlns:p15="http://schemas.microsoft.com/office/powerpoint/2012/main" userId="S::Desislava.LAZAROVA@se.nestle.com::ab8f6b8a-8346-45d6-8715-20d050ff0e58" providerId="AD"/>
      </p:ext>
    </p:extLst>
  </p:cmAuthor>
  <p:cmAuthor id="2" name="Donagh Hourihan" initials="DH" lastIdx="33" clrIdx="1">
    <p:extLst>
      <p:ext uri="{19B8F6BF-5375-455C-9EA6-DF929625EA0E}">
        <p15:presenceInfo xmlns:p15="http://schemas.microsoft.com/office/powerpoint/2012/main" userId="S-1-5-21-4092134144-1492677721-901831465-8103" providerId="AD"/>
      </p:ext>
    </p:extLst>
  </p:cmAuthor>
  <p:cmAuthor id="9" name="Majid Sheikh" initials="MS" lastIdx="28" clrIdx="8">
    <p:extLst>
      <p:ext uri="{19B8F6BF-5375-455C-9EA6-DF929625EA0E}">
        <p15:presenceInfo xmlns:p15="http://schemas.microsoft.com/office/powerpoint/2012/main" userId="S::majids@eidesign.net::e5c34f95-4a56-41c2-b5b6-aeefe8102724" providerId="AD"/>
      </p:ext>
    </p:extLst>
  </p:cmAuthor>
  <p:cmAuthor id="3" name="Mark Murray" initials="MM" lastIdx="37" clrIdx="2">
    <p:extLst>
      <p:ext uri="{19B8F6BF-5375-455C-9EA6-DF929625EA0E}">
        <p15:presenceInfo xmlns:p15="http://schemas.microsoft.com/office/powerpoint/2012/main" userId="S-1-5-21-4092134144-1492677721-901831465-8277" providerId="AD"/>
      </p:ext>
    </p:extLst>
  </p:cmAuthor>
  <p:cmAuthor id="4" name="Pooja Chaudhari" initials="PC" lastIdx="140" clrIdx="3">
    <p:extLst>
      <p:ext uri="{19B8F6BF-5375-455C-9EA6-DF929625EA0E}">
        <p15:presenceInfo xmlns:p15="http://schemas.microsoft.com/office/powerpoint/2012/main" userId="S::poojauc@eidesign.net::734aabc3-5c19-4d1a-8624-dd0154bf1259" providerId="AD"/>
      </p:ext>
    </p:extLst>
  </p:cmAuthor>
  <p:cmAuthor id="5" name="Dhananjay Borgaonkar" initials="DB" lastIdx="9" clrIdx="4">
    <p:extLst>
      <p:ext uri="{19B8F6BF-5375-455C-9EA6-DF929625EA0E}">
        <p15:presenceInfo xmlns:p15="http://schemas.microsoft.com/office/powerpoint/2012/main" userId="1b26e0cbf63201f0" providerId="Windows Live"/>
      </p:ext>
    </p:extLst>
  </p:cmAuthor>
  <p:cmAuthor id="6" name="Renuka Borgaonkar" initials="RB" lastIdx="40" clrIdx="5">
    <p:extLst>
      <p:ext uri="{19B8F6BF-5375-455C-9EA6-DF929625EA0E}">
        <p15:presenceInfo xmlns:p15="http://schemas.microsoft.com/office/powerpoint/2012/main" userId="eedca4f8d0675e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D9D9D9"/>
    <a:srgbClr val="E2E2E2"/>
    <a:srgbClr val="F7F7F7"/>
    <a:srgbClr val="F0F0F0"/>
    <a:srgbClr val="F4F4F4"/>
    <a:srgbClr val="B4B4B4"/>
    <a:srgbClr val="FDF3ED"/>
    <a:srgbClr val="FDF3D5"/>
    <a:srgbClr val="FFF5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91565" autoAdjust="0"/>
  </p:normalViewPr>
  <p:slideViewPr>
    <p:cSldViewPr snapToGrid="0">
      <p:cViewPr varScale="1">
        <p:scale>
          <a:sx n="65" d="100"/>
          <a:sy n="65" d="100"/>
        </p:scale>
        <p:origin x="376" y="-40"/>
      </p:cViewPr>
      <p:guideLst/>
    </p:cSldViewPr>
  </p:slideViewPr>
  <p:outlineViewPr>
    <p:cViewPr>
      <p:scale>
        <a:sx n="33" d="100"/>
        <a:sy n="33" d="100"/>
      </p:scale>
      <p:origin x="0" y="-25170"/>
    </p:cViewPr>
  </p:outlineViewPr>
  <p:notesTextViewPr>
    <p:cViewPr>
      <p:scale>
        <a:sx n="100" d="100"/>
        <a:sy n="100" d="100"/>
      </p:scale>
      <p:origin x="0" y="0"/>
    </p:cViewPr>
  </p:notesTextViewPr>
  <p:sorterViewPr>
    <p:cViewPr>
      <p:scale>
        <a:sx n="100" d="100"/>
        <a:sy n="100" d="100"/>
      </p:scale>
      <p:origin x="0" y="-9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8632A59B-9CC3-41B5-A00B-4661D45AAE86}" type="datetimeFigureOut">
              <a:rPr lang="en-GB" smtClean="0"/>
              <a:t>13/09/2023</a:t>
            </a:fld>
            <a:endParaRPr lang="en-GB" dirty="0"/>
          </a:p>
        </p:txBody>
      </p:sp>
      <p:sp>
        <p:nvSpPr>
          <p:cNvPr id="4" name="Slide Image Placeholder 3"/>
          <p:cNvSpPr>
            <a:spLocks noGrp="1" noRot="1" noChangeAspect="1"/>
          </p:cNvSpPr>
          <p:nvPr>
            <p:ph type="sldImg" idx="2"/>
          </p:nvPr>
        </p:nvSpPr>
        <p:spPr>
          <a:xfrm>
            <a:off x="2120900" y="857250"/>
            <a:ext cx="4902200" cy="23145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8EAF3CD-0CB1-4656-AC50-21EED46B2540}" type="slidenum">
              <a:rPr lang="en-GB" smtClean="0"/>
              <a:t>‹#›</a:t>
            </a:fld>
            <a:endParaRPr lang="en-GB" dirty="0"/>
          </a:p>
        </p:txBody>
      </p:sp>
    </p:spTree>
    <p:extLst>
      <p:ext uri="{BB962C8B-B14F-4D97-AF65-F5344CB8AC3E}">
        <p14:creationId xmlns:p14="http://schemas.microsoft.com/office/powerpoint/2010/main" val="14398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1</a:t>
            </a:fld>
            <a:endParaRPr lang="en-GB" dirty="0"/>
          </a:p>
        </p:txBody>
      </p:sp>
    </p:spTree>
    <p:extLst>
      <p:ext uri="{BB962C8B-B14F-4D97-AF65-F5344CB8AC3E}">
        <p14:creationId xmlns:p14="http://schemas.microsoft.com/office/powerpoint/2010/main" val="3584199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EAF3CD-0CB1-4656-AC50-21EED46B2540}" type="slidenum">
              <a:rPr lang="en-GB" smtClean="0"/>
              <a:t>2</a:t>
            </a:fld>
            <a:endParaRPr lang="en-GB" dirty="0"/>
          </a:p>
        </p:txBody>
      </p:sp>
    </p:spTree>
    <p:extLst>
      <p:ext uri="{BB962C8B-B14F-4D97-AF65-F5344CB8AC3E}">
        <p14:creationId xmlns:p14="http://schemas.microsoft.com/office/powerpoint/2010/main" val="419709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17</a:t>
            </a:fld>
            <a:endParaRPr lang="en-GB" dirty="0"/>
          </a:p>
        </p:txBody>
      </p:sp>
    </p:spTree>
    <p:extLst>
      <p:ext uri="{BB962C8B-B14F-4D97-AF65-F5344CB8AC3E}">
        <p14:creationId xmlns:p14="http://schemas.microsoft.com/office/powerpoint/2010/main" val="2998668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18</a:t>
            </a:fld>
            <a:endParaRPr lang="en-GB" dirty="0"/>
          </a:p>
        </p:txBody>
      </p:sp>
    </p:spTree>
    <p:extLst>
      <p:ext uri="{BB962C8B-B14F-4D97-AF65-F5344CB8AC3E}">
        <p14:creationId xmlns:p14="http://schemas.microsoft.com/office/powerpoint/2010/main" val="136172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19</a:t>
            </a:fld>
            <a:endParaRPr lang="en-GB" dirty="0"/>
          </a:p>
        </p:txBody>
      </p:sp>
    </p:spTree>
    <p:extLst>
      <p:ext uri="{BB962C8B-B14F-4D97-AF65-F5344CB8AC3E}">
        <p14:creationId xmlns:p14="http://schemas.microsoft.com/office/powerpoint/2010/main" val="3613576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34</a:t>
            </a:fld>
            <a:endParaRPr lang="en-GB" dirty="0"/>
          </a:p>
        </p:txBody>
      </p:sp>
    </p:spTree>
    <p:extLst>
      <p:ext uri="{BB962C8B-B14F-4D97-AF65-F5344CB8AC3E}">
        <p14:creationId xmlns:p14="http://schemas.microsoft.com/office/powerpoint/2010/main" val="1627945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35</a:t>
            </a:fld>
            <a:endParaRPr lang="en-GB" dirty="0"/>
          </a:p>
        </p:txBody>
      </p:sp>
    </p:spTree>
    <p:extLst>
      <p:ext uri="{BB962C8B-B14F-4D97-AF65-F5344CB8AC3E}">
        <p14:creationId xmlns:p14="http://schemas.microsoft.com/office/powerpoint/2010/main" val="2541542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36</a:t>
            </a:fld>
            <a:endParaRPr lang="en-GB" dirty="0"/>
          </a:p>
        </p:txBody>
      </p:sp>
    </p:spTree>
    <p:extLst>
      <p:ext uri="{BB962C8B-B14F-4D97-AF65-F5344CB8AC3E}">
        <p14:creationId xmlns:p14="http://schemas.microsoft.com/office/powerpoint/2010/main" val="916408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37</a:t>
            </a:fld>
            <a:endParaRPr lang="en-GB" dirty="0"/>
          </a:p>
        </p:txBody>
      </p:sp>
    </p:spTree>
    <p:extLst>
      <p:ext uri="{BB962C8B-B14F-4D97-AF65-F5344CB8AC3E}">
        <p14:creationId xmlns:p14="http://schemas.microsoft.com/office/powerpoint/2010/main" val="241135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38</a:t>
            </a:fld>
            <a:endParaRPr lang="en-GB" dirty="0"/>
          </a:p>
        </p:txBody>
      </p:sp>
    </p:spTree>
    <p:extLst>
      <p:ext uri="{BB962C8B-B14F-4D97-AF65-F5344CB8AC3E}">
        <p14:creationId xmlns:p14="http://schemas.microsoft.com/office/powerpoint/2010/main" val="1897636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39</a:t>
            </a:fld>
            <a:endParaRPr lang="en-GB" dirty="0"/>
          </a:p>
        </p:txBody>
      </p:sp>
    </p:spTree>
    <p:extLst>
      <p:ext uri="{BB962C8B-B14F-4D97-AF65-F5344CB8AC3E}">
        <p14:creationId xmlns:p14="http://schemas.microsoft.com/office/powerpoint/2010/main" val="1458370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40</a:t>
            </a:fld>
            <a:endParaRPr lang="en-GB" dirty="0"/>
          </a:p>
        </p:txBody>
      </p:sp>
    </p:spTree>
    <p:extLst>
      <p:ext uri="{BB962C8B-B14F-4D97-AF65-F5344CB8AC3E}">
        <p14:creationId xmlns:p14="http://schemas.microsoft.com/office/powerpoint/2010/main" val="206704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41</a:t>
            </a:fld>
            <a:endParaRPr lang="en-GB" dirty="0"/>
          </a:p>
        </p:txBody>
      </p:sp>
    </p:spTree>
    <p:extLst>
      <p:ext uri="{BB962C8B-B14F-4D97-AF65-F5344CB8AC3E}">
        <p14:creationId xmlns:p14="http://schemas.microsoft.com/office/powerpoint/2010/main" val="1070084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42</a:t>
            </a:fld>
            <a:endParaRPr lang="en-GB" dirty="0"/>
          </a:p>
        </p:txBody>
      </p:sp>
    </p:spTree>
    <p:extLst>
      <p:ext uri="{BB962C8B-B14F-4D97-AF65-F5344CB8AC3E}">
        <p14:creationId xmlns:p14="http://schemas.microsoft.com/office/powerpoint/2010/main" val="3642847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8EAF3CD-0CB1-4656-AC50-21EED46B2540}" type="slidenum">
              <a:rPr lang="en-GB" smtClean="0"/>
              <a:t>43</a:t>
            </a:fld>
            <a:endParaRPr lang="en-GB" dirty="0"/>
          </a:p>
        </p:txBody>
      </p:sp>
    </p:spTree>
    <p:extLst>
      <p:ext uri="{BB962C8B-B14F-4D97-AF65-F5344CB8AC3E}">
        <p14:creationId xmlns:p14="http://schemas.microsoft.com/office/powerpoint/2010/main" val="2340378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44</a:t>
            </a:fld>
            <a:endParaRPr lang="en-GB" dirty="0"/>
          </a:p>
        </p:txBody>
      </p:sp>
    </p:spTree>
    <p:extLst>
      <p:ext uri="{BB962C8B-B14F-4D97-AF65-F5344CB8AC3E}">
        <p14:creationId xmlns:p14="http://schemas.microsoft.com/office/powerpoint/2010/main" val="3639952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441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2707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DAE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723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FFF5D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5829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FDF3E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24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A5FE57B6-5DF3-47F1-8E79-838AE44A032F}"/>
              </a:ext>
            </a:extLst>
          </p:cNvPr>
          <p:cNvCxnSpPr/>
          <p:nvPr userDrawn="1"/>
        </p:nvCxnSpPr>
        <p:spPr>
          <a:xfrm>
            <a:off x="1251725" y="155966"/>
            <a:ext cx="0" cy="247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D9ACC90A-4966-4C10-8317-F93C07D963D9}"/>
              </a:ext>
            </a:extLst>
          </p:cNvPr>
          <p:cNvGrpSpPr/>
          <p:nvPr userDrawn="1"/>
        </p:nvGrpSpPr>
        <p:grpSpPr>
          <a:xfrm>
            <a:off x="9217699" y="207725"/>
            <a:ext cx="199186" cy="124920"/>
            <a:chOff x="8994098" y="157398"/>
            <a:chExt cx="187377" cy="124920"/>
          </a:xfrm>
        </p:grpSpPr>
        <p:cxnSp>
          <p:nvCxnSpPr>
            <p:cNvPr id="46" name="Straight Connector 45">
              <a:extLst>
                <a:ext uri="{FF2B5EF4-FFF2-40B4-BE49-F238E27FC236}">
                  <a16:creationId xmlns:a16="http://schemas.microsoft.com/office/drawing/2014/main" id="{8EA94E9A-D571-42D5-8DF5-835FB7C60F6B}"/>
                </a:ext>
              </a:extLst>
            </p:cNvPr>
            <p:cNvCxnSpPr/>
            <p:nvPr userDrawn="1"/>
          </p:nvCxnSpPr>
          <p:spPr>
            <a:xfrm>
              <a:off x="8994098" y="15739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E5CFD01-880A-48CF-B44D-FDF85636AC9E}"/>
                </a:ext>
              </a:extLst>
            </p:cNvPr>
            <p:cNvCxnSpPr/>
            <p:nvPr userDrawn="1"/>
          </p:nvCxnSpPr>
          <p:spPr>
            <a:xfrm>
              <a:off x="8994098" y="21985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0F2CD35-A994-4BE8-B025-BDDDC73E6EEB}"/>
                </a:ext>
              </a:extLst>
            </p:cNvPr>
            <p:cNvCxnSpPr/>
            <p:nvPr userDrawn="1"/>
          </p:nvCxnSpPr>
          <p:spPr>
            <a:xfrm>
              <a:off x="8994098" y="28231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AC8DE989-7673-4C27-A6CA-794F76A8689F}"/>
              </a:ext>
            </a:extLst>
          </p:cNvPr>
          <p:cNvSpPr txBox="1"/>
          <p:nvPr userDrawn="1"/>
        </p:nvSpPr>
        <p:spPr>
          <a:xfrm>
            <a:off x="8620136" y="124590"/>
            <a:ext cx="595035" cy="288669"/>
          </a:xfrm>
          <a:prstGeom prst="rect">
            <a:avLst/>
          </a:prstGeom>
          <a:noFill/>
        </p:spPr>
        <p:txBody>
          <a:bodyPr wrap="none" rtlCol="0">
            <a:spAutoFit/>
          </a:bodyPr>
          <a:lstStyle/>
          <a:p>
            <a:r>
              <a:rPr lang="en-IN" sz="1276" dirty="0"/>
              <a:t>Menu</a:t>
            </a:r>
          </a:p>
        </p:txBody>
      </p:sp>
      <p:sp>
        <p:nvSpPr>
          <p:cNvPr id="52" name="Rectangle 51">
            <a:extLst>
              <a:ext uri="{FF2B5EF4-FFF2-40B4-BE49-F238E27FC236}">
                <a16:creationId xmlns:a16="http://schemas.microsoft.com/office/drawing/2014/main" id="{BDD91C63-72B7-4C13-AC4E-04BD1CCEAE24}"/>
              </a:ext>
            </a:extLst>
          </p:cNvPr>
          <p:cNvSpPr/>
          <p:nvPr userDrawn="1"/>
        </p:nvSpPr>
        <p:spPr>
          <a:xfrm>
            <a:off x="6995362" y="5761723"/>
            <a:ext cx="2422466" cy="288669"/>
          </a:xfrm>
          <a:prstGeom prst="rect">
            <a:avLst/>
          </a:prstGeom>
        </p:spPr>
        <p:txBody>
          <a:bodyPr wrap="square">
            <a:spAutoFit/>
          </a:bodyPr>
          <a:lstStyle/>
          <a:p>
            <a:pPr marL="0" marR="0" lvl="0" indent="0" algn="r"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&lt;  Previous    00 | 00    Next  &gt;</a:t>
            </a:r>
          </a:p>
        </p:txBody>
      </p:sp>
      <p:grpSp>
        <p:nvGrpSpPr>
          <p:cNvPr id="53" name="Group 52">
            <a:extLst>
              <a:ext uri="{FF2B5EF4-FFF2-40B4-BE49-F238E27FC236}">
                <a16:creationId xmlns:a16="http://schemas.microsoft.com/office/drawing/2014/main" id="{2080A547-5AF7-4092-B82E-DDDFE6929BC7}"/>
              </a:ext>
            </a:extLst>
          </p:cNvPr>
          <p:cNvGrpSpPr/>
          <p:nvPr userDrawn="1"/>
        </p:nvGrpSpPr>
        <p:grpSpPr>
          <a:xfrm>
            <a:off x="323483" y="5761723"/>
            <a:ext cx="724889" cy="288669"/>
            <a:chOff x="850703" y="5761718"/>
            <a:chExt cx="681914" cy="288669"/>
          </a:xfrm>
        </p:grpSpPr>
        <p:sp>
          <p:nvSpPr>
            <p:cNvPr id="54" name="Rectangle 53">
              <a:extLst>
                <a:ext uri="{FF2B5EF4-FFF2-40B4-BE49-F238E27FC236}">
                  <a16:creationId xmlns:a16="http://schemas.microsoft.com/office/drawing/2014/main" id="{D60E8A8B-6326-4BB7-9D0C-F4475C4F8107}"/>
                </a:ext>
              </a:extLst>
            </p:cNvPr>
            <p:cNvSpPr/>
            <p:nvPr userDrawn="1"/>
          </p:nvSpPr>
          <p:spPr>
            <a:xfrm>
              <a:off x="1005857" y="5761718"/>
              <a:ext cx="52676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Help</a:t>
              </a:r>
            </a:p>
          </p:txBody>
        </p:sp>
        <p:pic>
          <p:nvPicPr>
            <p:cNvPr id="55" name="Picture 54">
              <a:extLst>
                <a:ext uri="{FF2B5EF4-FFF2-40B4-BE49-F238E27FC236}">
                  <a16:creationId xmlns:a16="http://schemas.microsoft.com/office/drawing/2014/main" id="{D4270672-6105-4F22-BF4A-84DCA5CF652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0703" y="5819092"/>
              <a:ext cx="180000" cy="180000"/>
            </a:xfrm>
            <a:prstGeom prst="rect">
              <a:avLst/>
            </a:prstGeom>
          </p:spPr>
        </p:pic>
      </p:grpSp>
      <p:cxnSp>
        <p:nvCxnSpPr>
          <p:cNvPr id="56" name="Straight Connector 55">
            <a:extLst>
              <a:ext uri="{FF2B5EF4-FFF2-40B4-BE49-F238E27FC236}">
                <a16:creationId xmlns:a16="http://schemas.microsoft.com/office/drawing/2014/main" id="{6DBCE9CD-D10E-4695-9C2D-EED2CBC2A44F}"/>
              </a:ext>
            </a:extLst>
          </p:cNvPr>
          <p:cNvCxnSpPr>
            <a:cxnSpLocks/>
          </p:cNvCxnSpPr>
          <p:nvPr userDrawn="1"/>
        </p:nvCxnSpPr>
        <p:spPr>
          <a:xfrm>
            <a:off x="-11873" y="5671057"/>
            <a:ext cx="96998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035E2C1A-38F9-494F-B766-B3C025035405}"/>
              </a:ext>
            </a:extLst>
          </p:cNvPr>
          <p:cNvGrpSpPr/>
          <p:nvPr userDrawn="1"/>
        </p:nvGrpSpPr>
        <p:grpSpPr>
          <a:xfrm>
            <a:off x="1234808" y="5761723"/>
            <a:ext cx="751352" cy="288669"/>
            <a:chOff x="2875841" y="5761718"/>
            <a:chExt cx="706808" cy="288669"/>
          </a:xfrm>
        </p:grpSpPr>
        <p:sp>
          <p:nvSpPr>
            <p:cNvPr id="58" name="Rectangle 57">
              <a:extLst>
                <a:ext uri="{FF2B5EF4-FFF2-40B4-BE49-F238E27FC236}">
                  <a16:creationId xmlns:a16="http://schemas.microsoft.com/office/drawing/2014/main" id="{3BE95E35-3D67-4AE1-B824-BB34D618B338}"/>
                </a:ext>
              </a:extLst>
            </p:cNvPr>
            <p:cNvSpPr/>
            <p:nvPr userDrawn="1"/>
          </p:nvSpPr>
          <p:spPr>
            <a:xfrm>
              <a:off x="3062195" y="5761718"/>
              <a:ext cx="520454"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Play</a:t>
              </a:r>
            </a:p>
          </p:txBody>
        </p:sp>
        <p:pic>
          <p:nvPicPr>
            <p:cNvPr id="59" name="Picture 58">
              <a:extLst>
                <a:ext uri="{FF2B5EF4-FFF2-40B4-BE49-F238E27FC236}">
                  <a16:creationId xmlns:a16="http://schemas.microsoft.com/office/drawing/2014/main" id="{3D00E1D1-AD32-4996-8AAD-7DD6AE3CCB8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875841" y="5786237"/>
              <a:ext cx="228600" cy="228600"/>
            </a:xfrm>
            <a:prstGeom prst="rect">
              <a:avLst/>
            </a:prstGeom>
          </p:spPr>
        </p:pic>
      </p:grpSp>
      <p:grpSp>
        <p:nvGrpSpPr>
          <p:cNvPr id="60" name="Group 59">
            <a:extLst>
              <a:ext uri="{FF2B5EF4-FFF2-40B4-BE49-F238E27FC236}">
                <a16:creationId xmlns:a16="http://schemas.microsoft.com/office/drawing/2014/main" id="{9E07CC9E-A39B-4DD6-A9FE-8D83C88039D4}"/>
              </a:ext>
            </a:extLst>
          </p:cNvPr>
          <p:cNvGrpSpPr/>
          <p:nvPr userDrawn="1"/>
        </p:nvGrpSpPr>
        <p:grpSpPr>
          <a:xfrm>
            <a:off x="3070530" y="5758285"/>
            <a:ext cx="1114034" cy="288669"/>
            <a:chOff x="3522689" y="5764218"/>
            <a:chExt cx="1047989" cy="288669"/>
          </a:xfrm>
        </p:grpSpPr>
        <p:sp>
          <p:nvSpPr>
            <p:cNvPr id="61" name="Rectangle 60">
              <a:extLst>
                <a:ext uri="{FF2B5EF4-FFF2-40B4-BE49-F238E27FC236}">
                  <a16:creationId xmlns:a16="http://schemas.microsoft.com/office/drawing/2014/main" id="{69DC6F0B-CC8D-4FAB-B8E4-AB3D1255765A}"/>
                </a:ext>
              </a:extLst>
            </p:cNvPr>
            <p:cNvSpPr/>
            <p:nvPr userDrawn="1"/>
          </p:nvSpPr>
          <p:spPr>
            <a:xfrm>
              <a:off x="3739248" y="5764218"/>
              <a:ext cx="83143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Audio on</a:t>
              </a:r>
            </a:p>
          </p:txBody>
        </p:sp>
        <p:pic>
          <p:nvPicPr>
            <p:cNvPr id="62" name="Picture 61">
              <a:extLst>
                <a:ext uri="{FF2B5EF4-FFF2-40B4-BE49-F238E27FC236}">
                  <a16:creationId xmlns:a16="http://schemas.microsoft.com/office/drawing/2014/main" id="{9CC149A5-06E6-4BD4-8992-6AC5E0B620F9}"/>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522689" y="5794792"/>
              <a:ext cx="228600" cy="228600"/>
            </a:xfrm>
            <a:prstGeom prst="rect">
              <a:avLst/>
            </a:prstGeom>
          </p:spPr>
        </p:pic>
      </p:grpSp>
      <p:grpSp>
        <p:nvGrpSpPr>
          <p:cNvPr id="63" name="Group 62">
            <a:extLst>
              <a:ext uri="{FF2B5EF4-FFF2-40B4-BE49-F238E27FC236}">
                <a16:creationId xmlns:a16="http://schemas.microsoft.com/office/drawing/2014/main" id="{EADC7140-40FF-4924-B608-278B82B33864}"/>
              </a:ext>
            </a:extLst>
          </p:cNvPr>
          <p:cNvGrpSpPr/>
          <p:nvPr userDrawn="1"/>
        </p:nvGrpSpPr>
        <p:grpSpPr>
          <a:xfrm>
            <a:off x="2004877" y="5759228"/>
            <a:ext cx="952937" cy="288669"/>
            <a:chOff x="3390398" y="5759223"/>
            <a:chExt cx="896442" cy="288669"/>
          </a:xfrm>
        </p:grpSpPr>
        <p:sp>
          <p:nvSpPr>
            <p:cNvPr id="64" name="Rectangle 63">
              <a:extLst>
                <a:ext uri="{FF2B5EF4-FFF2-40B4-BE49-F238E27FC236}">
                  <a16:creationId xmlns:a16="http://schemas.microsoft.com/office/drawing/2014/main" id="{82B28222-4BFD-484F-A372-57ABC909764A}"/>
                </a:ext>
              </a:extLst>
            </p:cNvPr>
            <p:cNvSpPr/>
            <p:nvPr userDrawn="1"/>
          </p:nvSpPr>
          <p:spPr>
            <a:xfrm>
              <a:off x="3583468" y="5759223"/>
              <a:ext cx="703372"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Replay</a:t>
              </a:r>
            </a:p>
          </p:txBody>
        </p:sp>
        <p:pic>
          <p:nvPicPr>
            <p:cNvPr id="65" name="Picture 64">
              <a:extLst>
                <a:ext uri="{FF2B5EF4-FFF2-40B4-BE49-F238E27FC236}">
                  <a16:creationId xmlns:a16="http://schemas.microsoft.com/office/drawing/2014/main" id="{F0327ACA-B438-4704-85FB-B6061FD676D9}"/>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390398" y="5783422"/>
              <a:ext cx="228600" cy="228600"/>
            </a:xfrm>
            <a:prstGeom prst="rect">
              <a:avLst/>
            </a:prstGeom>
          </p:spPr>
        </p:pic>
      </p:grpSp>
      <p:grpSp>
        <p:nvGrpSpPr>
          <p:cNvPr id="66" name="Group 65">
            <a:extLst>
              <a:ext uri="{FF2B5EF4-FFF2-40B4-BE49-F238E27FC236}">
                <a16:creationId xmlns:a16="http://schemas.microsoft.com/office/drawing/2014/main" id="{DA19489D-0DD7-4E61-BC9B-9A2837177B7B}"/>
              </a:ext>
            </a:extLst>
          </p:cNvPr>
          <p:cNvGrpSpPr/>
          <p:nvPr userDrawn="1"/>
        </p:nvGrpSpPr>
        <p:grpSpPr>
          <a:xfrm>
            <a:off x="4265002" y="5759228"/>
            <a:ext cx="1177376" cy="288669"/>
            <a:chOff x="5470410" y="5759223"/>
            <a:chExt cx="1107576" cy="288669"/>
          </a:xfrm>
        </p:grpSpPr>
        <p:sp>
          <p:nvSpPr>
            <p:cNvPr id="67" name="Rectangle 66">
              <a:extLst>
                <a:ext uri="{FF2B5EF4-FFF2-40B4-BE49-F238E27FC236}">
                  <a16:creationId xmlns:a16="http://schemas.microsoft.com/office/drawing/2014/main" id="{33D51DBE-1F4D-4EFD-B0F6-4ADB5C6672E6}"/>
                </a:ext>
              </a:extLst>
            </p:cNvPr>
            <p:cNvSpPr/>
            <p:nvPr userDrawn="1"/>
          </p:nvSpPr>
          <p:spPr>
            <a:xfrm>
              <a:off x="5671060" y="5759223"/>
              <a:ext cx="906926"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Transcript</a:t>
              </a:r>
            </a:p>
          </p:txBody>
        </p:sp>
        <p:pic>
          <p:nvPicPr>
            <p:cNvPr id="68" name="Picture 67">
              <a:extLst>
                <a:ext uri="{FF2B5EF4-FFF2-40B4-BE49-F238E27FC236}">
                  <a16:creationId xmlns:a16="http://schemas.microsoft.com/office/drawing/2014/main" id="{E9049900-F0EE-402A-BCEC-087612427D7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470410" y="5805577"/>
              <a:ext cx="216000" cy="216000"/>
            </a:xfrm>
            <a:prstGeom prst="rect">
              <a:avLst/>
            </a:prstGeom>
          </p:spPr>
        </p:pic>
      </p:grpSp>
      <p:cxnSp>
        <p:nvCxnSpPr>
          <p:cNvPr id="69" name="Straight Connector 68">
            <a:extLst>
              <a:ext uri="{FF2B5EF4-FFF2-40B4-BE49-F238E27FC236}">
                <a16:creationId xmlns:a16="http://schemas.microsoft.com/office/drawing/2014/main" id="{0EEB1BD7-1817-42EF-8B67-70E19B9D0DE4}"/>
              </a:ext>
            </a:extLst>
          </p:cNvPr>
          <p:cNvCxnSpPr>
            <a:cxnSpLocks/>
          </p:cNvCxnSpPr>
          <p:nvPr userDrawn="1"/>
        </p:nvCxnSpPr>
        <p:spPr>
          <a:xfrm>
            <a:off x="1129626" y="5777937"/>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E0FDB35D-CA65-4165-95B2-498212EF72A5}"/>
              </a:ext>
            </a:extLst>
          </p:cNvPr>
          <p:cNvCxnSpPr>
            <a:cxnSpLocks/>
          </p:cNvCxnSpPr>
          <p:nvPr userDrawn="1"/>
        </p:nvCxnSpPr>
        <p:spPr>
          <a:xfrm>
            <a:off x="2951327"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12513EEF-4FC4-4BDA-9EFF-817CEB951C41}"/>
              </a:ext>
            </a:extLst>
          </p:cNvPr>
          <p:cNvCxnSpPr>
            <a:cxnSpLocks/>
          </p:cNvCxnSpPr>
          <p:nvPr userDrawn="1"/>
        </p:nvCxnSpPr>
        <p:spPr>
          <a:xfrm>
            <a:off x="6944866" y="5787960"/>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A000F5F9-CF02-4CA5-9BEB-F1EEB087EC83}"/>
              </a:ext>
            </a:extLst>
          </p:cNvPr>
          <p:cNvCxnSpPr>
            <a:cxnSpLocks/>
          </p:cNvCxnSpPr>
          <p:nvPr userDrawn="1"/>
        </p:nvCxnSpPr>
        <p:spPr>
          <a:xfrm>
            <a:off x="3335894" y="174894"/>
            <a:ext cx="0" cy="27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3A51807-F969-4712-B2EA-87764745A9E4}"/>
              </a:ext>
            </a:extLst>
          </p:cNvPr>
          <p:cNvSpPr txBox="1"/>
          <p:nvPr userDrawn="1"/>
        </p:nvSpPr>
        <p:spPr>
          <a:xfrm>
            <a:off x="3521883" y="159591"/>
            <a:ext cx="2858148" cy="307777"/>
          </a:xfrm>
          <a:prstGeom prst="rect">
            <a:avLst/>
          </a:prstGeom>
          <a:noFill/>
        </p:spPr>
        <p:txBody>
          <a:bodyPr wrap="square" rtlCol="0">
            <a:spAutoFit/>
          </a:bodyPr>
          <a:lstStyle/>
          <a:p>
            <a:pPr algn="ctr"/>
            <a:r>
              <a:rPr lang="en-GB" sz="1400" dirty="0"/>
              <a:t>Anatomy of the lower face muscles</a:t>
            </a:r>
          </a:p>
        </p:txBody>
      </p:sp>
      <p:sp>
        <p:nvSpPr>
          <p:cNvPr id="35" name="TextBox 34">
            <a:extLst>
              <a:ext uri="{FF2B5EF4-FFF2-40B4-BE49-F238E27FC236}">
                <a16:creationId xmlns:a16="http://schemas.microsoft.com/office/drawing/2014/main" id="{F6B2EB02-2B3C-4791-B922-BFAEC8032F33}"/>
              </a:ext>
            </a:extLst>
          </p:cNvPr>
          <p:cNvSpPr txBox="1"/>
          <p:nvPr userDrawn="1"/>
        </p:nvSpPr>
        <p:spPr>
          <a:xfrm>
            <a:off x="1303844" y="159593"/>
            <a:ext cx="1928262" cy="306752"/>
          </a:xfrm>
          <a:prstGeom prst="rect">
            <a:avLst/>
          </a:prstGeom>
          <a:noFill/>
        </p:spPr>
        <p:txBody>
          <a:bodyPr wrap="square" rtlCol="0">
            <a:spAutoFit/>
          </a:bodyPr>
          <a:lstStyle/>
          <a:p>
            <a:pPr marL="0" algn="ctr" defTabSz="914400" rtl="0" eaLnBrk="1" latinLnBrk="0" hangingPunct="1"/>
            <a:r>
              <a:rPr lang="en-GB" sz="1400" b="1" kern="1200" dirty="0">
                <a:solidFill>
                  <a:schemeClr val="tx1"/>
                </a:solidFill>
                <a:latin typeface="+mn-lt"/>
                <a:ea typeface="+mn-ea"/>
                <a:cs typeface="+mn-cs"/>
              </a:rPr>
              <a:t>Lower face</a:t>
            </a:r>
            <a:endParaRPr lang="en-IN" sz="1400" b="1" kern="1200" dirty="0">
              <a:solidFill>
                <a:schemeClr val="tx1"/>
              </a:solidFill>
              <a:latin typeface="+mn-lt"/>
              <a:ea typeface="+mn-ea"/>
              <a:cs typeface="+mn-cs"/>
            </a:endParaRPr>
          </a:p>
        </p:txBody>
      </p:sp>
    </p:spTree>
    <p:extLst>
      <p:ext uri="{BB962C8B-B14F-4D97-AF65-F5344CB8AC3E}">
        <p14:creationId xmlns:p14="http://schemas.microsoft.com/office/powerpoint/2010/main" val="697858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32734FB-0B1A-4113-AC22-4452BC3D9389}"/>
              </a:ext>
            </a:extLst>
          </p:cNvPr>
          <p:cNvSpPr/>
          <p:nvPr userDrawn="1"/>
        </p:nvSpPr>
        <p:spPr>
          <a:xfrm>
            <a:off x="10774" y="5752217"/>
            <a:ext cx="6480175" cy="321306"/>
          </a:xfrm>
          <a:prstGeom prst="rect">
            <a:avLst/>
          </a:prstGeom>
        </p:spPr>
        <p:txBody>
          <a:bodyPr>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488"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CyberSAFE</a:t>
            </a:r>
          </a:p>
        </p:txBody>
      </p:sp>
      <p:grpSp>
        <p:nvGrpSpPr>
          <p:cNvPr id="32" name="Group 31">
            <a:extLst>
              <a:ext uri="{FF2B5EF4-FFF2-40B4-BE49-F238E27FC236}">
                <a16:creationId xmlns:a16="http://schemas.microsoft.com/office/drawing/2014/main" id="{8859F9AC-5D9F-498F-AF25-9C8B140855E1}"/>
              </a:ext>
            </a:extLst>
          </p:cNvPr>
          <p:cNvGrpSpPr/>
          <p:nvPr userDrawn="1"/>
        </p:nvGrpSpPr>
        <p:grpSpPr>
          <a:xfrm>
            <a:off x="9242411" y="207725"/>
            <a:ext cx="199186" cy="124920"/>
            <a:chOff x="8994098" y="157398"/>
            <a:chExt cx="187377" cy="124920"/>
          </a:xfrm>
        </p:grpSpPr>
        <p:cxnSp>
          <p:nvCxnSpPr>
            <p:cNvPr id="33" name="Straight Connector 32">
              <a:extLst>
                <a:ext uri="{FF2B5EF4-FFF2-40B4-BE49-F238E27FC236}">
                  <a16:creationId xmlns:a16="http://schemas.microsoft.com/office/drawing/2014/main" id="{4E9E7061-C358-46F7-B330-8159D42FDB1A}"/>
                </a:ext>
              </a:extLst>
            </p:cNvPr>
            <p:cNvCxnSpPr/>
            <p:nvPr userDrawn="1"/>
          </p:nvCxnSpPr>
          <p:spPr>
            <a:xfrm>
              <a:off x="8994098" y="15739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0C39384-B2AC-4DD5-9393-5ADC3241290C}"/>
                </a:ext>
              </a:extLst>
            </p:cNvPr>
            <p:cNvCxnSpPr/>
            <p:nvPr userDrawn="1"/>
          </p:nvCxnSpPr>
          <p:spPr>
            <a:xfrm>
              <a:off x="8994098" y="21985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0F263A0-7D63-4C13-B5E0-79C9E56CDDCE}"/>
                </a:ext>
              </a:extLst>
            </p:cNvPr>
            <p:cNvCxnSpPr/>
            <p:nvPr userDrawn="1"/>
          </p:nvCxnSpPr>
          <p:spPr>
            <a:xfrm>
              <a:off x="8994098" y="28231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2E222308-1140-431A-AD0F-76319195E5C3}"/>
              </a:ext>
            </a:extLst>
          </p:cNvPr>
          <p:cNvSpPr txBox="1"/>
          <p:nvPr userDrawn="1"/>
        </p:nvSpPr>
        <p:spPr>
          <a:xfrm>
            <a:off x="8644848" y="124590"/>
            <a:ext cx="595035" cy="288669"/>
          </a:xfrm>
          <a:prstGeom prst="rect">
            <a:avLst/>
          </a:prstGeom>
          <a:noFill/>
        </p:spPr>
        <p:txBody>
          <a:bodyPr wrap="none" rtlCol="0">
            <a:spAutoFit/>
          </a:bodyPr>
          <a:lstStyle/>
          <a:p>
            <a:r>
              <a:rPr lang="en-IN" sz="1276" dirty="0"/>
              <a:t>Menu</a:t>
            </a:r>
          </a:p>
        </p:txBody>
      </p:sp>
      <p:sp>
        <p:nvSpPr>
          <p:cNvPr id="37" name="Rectangle 36">
            <a:extLst>
              <a:ext uri="{FF2B5EF4-FFF2-40B4-BE49-F238E27FC236}">
                <a16:creationId xmlns:a16="http://schemas.microsoft.com/office/drawing/2014/main" id="{34CC0613-322F-4934-B744-6C33EAEA619B}"/>
              </a:ext>
            </a:extLst>
          </p:cNvPr>
          <p:cNvSpPr/>
          <p:nvPr userDrawn="1"/>
        </p:nvSpPr>
        <p:spPr>
          <a:xfrm>
            <a:off x="6995362" y="5761723"/>
            <a:ext cx="2422466" cy="288669"/>
          </a:xfrm>
          <a:prstGeom prst="rect">
            <a:avLst/>
          </a:prstGeom>
        </p:spPr>
        <p:txBody>
          <a:bodyPr wrap="square">
            <a:spAutoFit/>
          </a:bodyPr>
          <a:lstStyle/>
          <a:p>
            <a:pPr marL="0" marR="0" lvl="0" indent="0" algn="r"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&lt;  Previous    00 | 00    Next  &gt;</a:t>
            </a:r>
          </a:p>
        </p:txBody>
      </p:sp>
      <p:grpSp>
        <p:nvGrpSpPr>
          <p:cNvPr id="38" name="Group 37">
            <a:extLst>
              <a:ext uri="{FF2B5EF4-FFF2-40B4-BE49-F238E27FC236}">
                <a16:creationId xmlns:a16="http://schemas.microsoft.com/office/drawing/2014/main" id="{15F49DFC-F5A2-4B7C-9CBA-283B1BC6ED30}"/>
              </a:ext>
            </a:extLst>
          </p:cNvPr>
          <p:cNvGrpSpPr/>
          <p:nvPr userDrawn="1"/>
        </p:nvGrpSpPr>
        <p:grpSpPr>
          <a:xfrm>
            <a:off x="6593903" y="124589"/>
            <a:ext cx="724889" cy="288669"/>
            <a:chOff x="850703" y="5761718"/>
            <a:chExt cx="681914" cy="288669"/>
          </a:xfrm>
        </p:grpSpPr>
        <p:sp>
          <p:nvSpPr>
            <p:cNvPr id="39" name="Rectangle 38">
              <a:extLst>
                <a:ext uri="{FF2B5EF4-FFF2-40B4-BE49-F238E27FC236}">
                  <a16:creationId xmlns:a16="http://schemas.microsoft.com/office/drawing/2014/main" id="{ED51D21B-2B24-4854-BC8C-CBCDA76F6875}"/>
                </a:ext>
              </a:extLst>
            </p:cNvPr>
            <p:cNvSpPr/>
            <p:nvPr userDrawn="1"/>
          </p:nvSpPr>
          <p:spPr>
            <a:xfrm>
              <a:off x="1005857" y="5761718"/>
              <a:ext cx="52676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Help</a:t>
              </a:r>
            </a:p>
          </p:txBody>
        </p:sp>
        <p:pic>
          <p:nvPicPr>
            <p:cNvPr id="40" name="Picture 39">
              <a:extLst>
                <a:ext uri="{FF2B5EF4-FFF2-40B4-BE49-F238E27FC236}">
                  <a16:creationId xmlns:a16="http://schemas.microsoft.com/office/drawing/2014/main" id="{7411FC31-08A8-4732-A972-F1A6DA152D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0703" y="5819092"/>
              <a:ext cx="180000" cy="180000"/>
            </a:xfrm>
            <a:prstGeom prst="rect">
              <a:avLst/>
            </a:prstGeom>
          </p:spPr>
        </p:pic>
      </p:grpSp>
      <p:cxnSp>
        <p:nvCxnSpPr>
          <p:cNvPr id="41" name="Straight Connector 40">
            <a:extLst>
              <a:ext uri="{FF2B5EF4-FFF2-40B4-BE49-F238E27FC236}">
                <a16:creationId xmlns:a16="http://schemas.microsoft.com/office/drawing/2014/main" id="{4B5F4EDB-CDBE-4CF2-B3F0-E5FB7A7AF3D0}"/>
              </a:ext>
            </a:extLst>
          </p:cNvPr>
          <p:cNvCxnSpPr>
            <a:cxnSpLocks/>
          </p:cNvCxnSpPr>
          <p:nvPr userDrawn="1"/>
        </p:nvCxnSpPr>
        <p:spPr>
          <a:xfrm>
            <a:off x="-11873" y="5671057"/>
            <a:ext cx="96998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E7C7498E-9D72-4817-B42C-663DE34C3039}"/>
              </a:ext>
            </a:extLst>
          </p:cNvPr>
          <p:cNvGrpSpPr/>
          <p:nvPr userDrawn="1"/>
        </p:nvGrpSpPr>
        <p:grpSpPr>
          <a:xfrm>
            <a:off x="1180514" y="5761723"/>
            <a:ext cx="751352" cy="288669"/>
            <a:chOff x="2875841" y="5761718"/>
            <a:chExt cx="706808" cy="288669"/>
          </a:xfrm>
        </p:grpSpPr>
        <p:sp>
          <p:nvSpPr>
            <p:cNvPr id="43" name="Rectangle 42">
              <a:extLst>
                <a:ext uri="{FF2B5EF4-FFF2-40B4-BE49-F238E27FC236}">
                  <a16:creationId xmlns:a16="http://schemas.microsoft.com/office/drawing/2014/main" id="{ADEC1653-64C3-41B4-8946-FC998D8338D7}"/>
                </a:ext>
              </a:extLst>
            </p:cNvPr>
            <p:cNvSpPr/>
            <p:nvPr userDrawn="1"/>
          </p:nvSpPr>
          <p:spPr>
            <a:xfrm>
              <a:off x="3062195" y="5761718"/>
              <a:ext cx="520454"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Play</a:t>
              </a:r>
            </a:p>
          </p:txBody>
        </p:sp>
        <p:pic>
          <p:nvPicPr>
            <p:cNvPr id="44" name="Picture 43">
              <a:extLst>
                <a:ext uri="{FF2B5EF4-FFF2-40B4-BE49-F238E27FC236}">
                  <a16:creationId xmlns:a16="http://schemas.microsoft.com/office/drawing/2014/main" id="{E2A71240-AA03-4439-9083-18435B26746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875841" y="5786237"/>
              <a:ext cx="228600" cy="228600"/>
            </a:xfrm>
            <a:prstGeom prst="rect">
              <a:avLst/>
            </a:prstGeom>
          </p:spPr>
        </p:pic>
      </p:grpSp>
      <p:grpSp>
        <p:nvGrpSpPr>
          <p:cNvPr id="45" name="Group 44">
            <a:extLst>
              <a:ext uri="{FF2B5EF4-FFF2-40B4-BE49-F238E27FC236}">
                <a16:creationId xmlns:a16="http://schemas.microsoft.com/office/drawing/2014/main" id="{CEB367AD-A7F4-450E-BE45-2C5F52FB2AFA}"/>
              </a:ext>
            </a:extLst>
          </p:cNvPr>
          <p:cNvGrpSpPr/>
          <p:nvPr userDrawn="1"/>
        </p:nvGrpSpPr>
        <p:grpSpPr>
          <a:xfrm>
            <a:off x="242983" y="5758285"/>
            <a:ext cx="906305" cy="288669"/>
            <a:chOff x="3522689" y="5764218"/>
            <a:chExt cx="852576" cy="288669"/>
          </a:xfrm>
        </p:grpSpPr>
        <p:sp>
          <p:nvSpPr>
            <p:cNvPr id="46" name="Rectangle 45">
              <a:extLst>
                <a:ext uri="{FF2B5EF4-FFF2-40B4-BE49-F238E27FC236}">
                  <a16:creationId xmlns:a16="http://schemas.microsoft.com/office/drawing/2014/main" id="{FE60E170-D212-469D-9250-C679CF63561A}"/>
                </a:ext>
              </a:extLst>
            </p:cNvPr>
            <p:cNvSpPr/>
            <p:nvPr userDrawn="1"/>
          </p:nvSpPr>
          <p:spPr>
            <a:xfrm>
              <a:off x="3731357" y="5764218"/>
              <a:ext cx="643908"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Audio</a:t>
              </a:r>
            </a:p>
          </p:txBody>
        </p:sp>
        <p:pic>
          <p:nvPicPr>
            <p:cNvPr id="47" name="Picture 46">
              <a:extLst>
                <a:ext uri="{FF2B5EF4-FFF2-40B4-BE49-F238E27FC236}">
                  <a16:creationId xmlns:a16="http://schemas.microsoft.com/office/drawing/2014/main" id="{022F59F6-C594-4453-9DDF-C5F8623D89D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522689" y="5794792"/>
              <a:ext cx="228600" cy="228600"/>
            </a:xfrm>
            <a:prstGeom prst="rect">
              <a:avLst/>
            </a:prstGeom>
          </p:spPr>
        </p:pic>
      </p:grpSp>
      <p:grpSp>
        <p:nvGrpSpPr>
          <p:cNvPr id="48" name="Group 47">
            <a:extLst>
              <a:ext uri="{FF2B5EF4-FFF2-40B4-BE49-F238E27FC236}">
                <a16:creationId xmlns:a16="http://schemas.microsoft.com/office/drawing/2014/main" id="{17615714-582A-41F7-AA49-BB4BD0F6035A}"/>
              </a:ext>
            </a:extLst>
          </p:cNvPr>
          <p:cNvGrpSpPr/>
          <p:nvPr userDrawn="1"/>
        </p:nvGrpSpPr>
        <p:grpSpPr>
          <a:xfrm>
            <a:off x="7449916" y="124588"/>
            <a:ext cx="1177376" cy="288669"/>
            <a:chOff x="5470410" y="5759223"/>
            <a:chExt cx="1107576" cy="288669"/>
          </a:xfrm>
        </p:grpSpPr>
        <p:sp>
          <p:nvSpPr>
            <p:cNvPr id="49" name="Rectangle 48">
              <a:extLst>
                <a:ext uri="{FF2B5EF4-FFF2-40B4-BE49-F238E27FC236}">
                  <a16:creationId xmlns:a16="http://schemas.microsoft.com/office/drawing/2014/main" id="{343C0431-5C1D-47D1-8379-D9008B0CFE8A}"/>
                </a:ext>
              </a:extLst>
            </p:cNvPr>
            <p:cNvSpPr/>
            <p:nvPr userDrawn="1"/>
          </p:nvSpPr>
          <p:spPr>
            <a:xfrm>
              <a:off x="5671060" y="5759223"/>
              <a:ext cx="906926"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Transcript</a:t>
              </a:r>
            </a:p>
          </p:txBody>
        </p:sp>
        <p:pic>
          <p:nvPicPr>
            <p:cNvPr id="50" name="Picture 49">
              <a:extLst>
                <a:ext uri="{FF2B5EF4-FFF2-40B4-BE49-F238E27FC236}">
                  <a16:creationId xmlns:a16="http://schemas.microsoft.com/office/drawing/2014/main" id="{7B23EC44-C4CF-46F8-8CA1-EAC10F5A2E5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70410" y="5805577"/>
              <a:ext cx="216000" cy="216000"/>
            </a:xfrm>
            <a:prstGeom prst="rect">
              <a:avLst/>
            </a:prstGeom>
          </p:spPr>
        </p:pic>
      </p:grpSp>
      <p:cxnSp>
        <p:nvCxnSpPr>
          <p:cNvPr id="51" name="Straight Connector 50">
            <a:extLst>
              <a:ext uri="{FF2B5EF4-FFF2-40B4-BE49-F238E27FC236}">
                <a16:creationId xmlns:a16="http://schemas.microsoft.com/office/drawing/2014/main" id="{13AABB9A-3BAC-4D79-B82F-6C91FFD862AB}"/>
              </a:ext>
            </a:extLst>
          </p:cNvPr>
          <p:cNvCxnSpPr>
            <a:cxnSpLocks/>
          </p:cNvCxnSpPr>
          <p:nvPr userDrawn="1"/>
        </p:nvCxnSpPr>
        <p:spPr>
          <a:xfrm>
            <a:off x="7312767" y="158144"/>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8B92F5E2-B7DF-49EC-992D-FD8CF0757A28}"/>
              </a:ext>
            </a:extLst>
          </p:cNvPr>
          <p:cNvCxnSpPr>
            <a:cxnSpLocks/>
          </p:cNvCxnSpPr>
          <p:nvPr userDrawn="1"/>
        </p:nvCxnSpPr>
        <p:spPr>
          <a:xfrm>
            <a:off x="1126954"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5AEBF699-E710-470F-B539-9F172629155A}"/>
              </a:ext>
            </a:extLst>
          </p:cNvPr>
          <p:cNvCxnSpPr/>
          <p:nvPr userDrawn="1"/>
        </p:nvCxnSpPr>
        <p:spPr>
          <a:xfrm>
            <a:off x="1191787" y="174779"/>
            <a:ext cx="0" cy="27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B28DC6D-4ED8-44BE-B5E9-CD8DC82F0094}"/>
              </a:ext>
            </a:extLst>
          </p:cNvPr>
          <p:cNvCxnSpPr>
            <a:cxnSpLocks/>
          </p:cNvCxnSpPr>
          <p:nvPr userDrawn="1"/>
        </p:nvCxnSpPr>
        <p:spPr>
          <a:xfrm>
            <a:off x="8626074" y="152663"/>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63ADD897-D046-403A-83F0-E800FE39EAD6}"/>
              </a:ext>
            </a:extLst>
          </p:cNvPr>
          <p:cNvCxnSpPr>
            <a:cxnSpLocks/>
          </p:cNvCxnSpPr>
          <p:nvPr userDrawn="1"/>
        </p:nvCxnSpPr>
        <p:spPr>
          <a:xfrm>
            <a:off x="3335894" y="174894"/>
            <a:ext cx="0" cy="27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F32C76A-E2FD-476A-944E-A66F1657CF91}"/>
              </a:ext>
            </a:extLst>
          </p:cNvPr>
          <p:cNvSpPr txBox="1"/>
          <p:nvPr userDrawn="1"/>
        </p:nvSpPr>
        <p:spPr>
          <a:xfrm>
            <a:off x="3521883" y="159591"/>
            <a:ext cx="2858148" cy="307777"/>
          </a:xfrm>
          <a:prstGeom prst="rect">
            <a:avLst/>
          </a:prstGeom>
          <a:noFill/>
        </p:spPr>
        <p:txBody>
          <a:bodyPr wrap="square" rtlCol="0">
            <a:spAutoFit/>
          </a:bodyPr>
          <a:lstStyle/>
          <a:p>
            <a:pPr algn="ctr"/>
            <a:r>
              <a:rPr lang="en-GB" sz="1400" dirty="0"/>
              <a:t>Anatomy of the lower face muscles</a:t>
            </a:r>
          </a:p>
        </p:txBody>
      </p:sp>
      <p:sp>
        <p:nvSpPr>
          <p:cNvPr id="59" name="TextBox 58">
            <a:extLst>
              <a:ext uri="{FF2B5EF4-FFF2-40B4-BE49-F238E27FC236}">
                <a16:creationId xmlns:a16="http://schemas.microsoft.com/office/drawing/2014/main" id="{15FE682C-0395-4A34-8AA7-0DBFF63BA955}"/>
              </a:ext>
            </a:extLst>
          </p:cNvPr>
          <p:cNvSpPr txBox="1"/>
          <p:nvPr userDrawn="1"/>
        </p:nvSpPr>
        <p:spPr>
          <a:xfrm>
            <a:off x="1303844" y="159593"/>
            <a:ext cx="1928262" cy="306752"/>
          </a:xfrm>
          <a:prstGeom prst="rect">
            <a:avLst/>
          </a:prstGeom>
          <a:noFill/>
        </p:spPr>
        <p:txBody>
          <a:bodyPr wrap="square" rtlCol="0">
            <a:spAutoFit/>
          </a:bodyPr>
          <a:lstStyle/>
          <a:p>
            <a:pPr marL="0" algn="ctr" defTabSz="914400" rtl="0" eaLnBrk="1" latinLnBrk="0" hangingPunct="1"/>
            <a:r>
              <a:rPr lang="en-GB" sz="1400" b="1" kern="1200" dirty="0">
                <a:solidFill>
                  <a:schemeClr val="tx1"/>
                </a:solidFill>
                <a:latin typeface="+mn-lt"/>
                <a:ea typeface="+mn-ea"/>
                <a:cs typeface="+mn-cs"/>
              </a:rPr>
              <a:t>Lower face</a:t>
            </a:r>
            <a:endParaRPr lang="en-IN" sz="1400" b="1" kern="1200" dirty="0">
              <a:solidFill>
                <a:schemeClr val="tx1"/>
              </a:solidFill>
              <a:latin typeface="+mn-lt"/>
              <a:ea typeface="+mn-ea"/>
              <a:cs typeface="+mn-cs"/>
            </a:endParaRPr>
          </a:p>
        </p:txBody>
      </p:sp>
    </p:spTree>
    <p:extLst>
      <p:ext uri="{BB962C8B-B14F-4D97-AF65-F5344CB8AC3E}">
        <p14:creationId xmlns:p14="http://schemas.microsoft.com/office/powerpoint/2010/main" val="1639728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59E39D4C-029D-4C7A-B220-6EC2E5A569B1}"/>
              </a:ext>
            </a:extLst>
          </p:cNvPr>
          <p:cNvSpPr/>
          <p:nvPr userDrawn="1"/>
        </p:nvSpPr>
        <p:spPr>
          <a:xfrm>
            <a:off x="10774" y="5752217"/>
            <a:ext cx="6480175" cy="321306"/>
          </a:xfrm>
          <a:prstGeom prst="rect">
            <a:avLst/>
          </a:prstGeom>
        </p:spPr>
        <p:txBody>
          <a:bodyPr>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488"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CyberSAFE</a:t>
            </a:r>
          </a:p>
        </p:txBody>
      </p:sp>
      <p:grpSp>
        <p:nvGrpSpPr>
          <p:cNvPr id="33" name="Group 32">
            <a:extLst>
              <a:ext uri="{FF2B5EF4-FFF2-40B4-BE49-F238E27FC236}">
                <a16:creationId xmlns:a16="http://schemas.microsoft.com/office/drawing/2014/main" id="{5FE70FA1-141A-447C-8B11-E7A448C6C160}"/>
              </a:ext>
            </a:extLst>
          </p:cNvPr>
          <p:cNvGrpSpPr/>
          <p:nvPr userDrawn="1"/>
        </p:nvGrpSpPr>
        <p:grpSpPr>
          <a:xfrm>
            <a:off x="9242411" y="207725"/>
            <a:ext cx="199186" cy="124920"/>
            <a:chOff x="8994098" y="157398"/>
            <a:chExt cx="187377" cy="124920"/>
          </a:xfrm>
        </p:grpSpPr>
        <p:cxnSp>
          <p:nvCxnSpPr>
            <p:cNvPr id="36" name="Straight Connector 35">
              <a:extLst>
                <a:ext uri="{FF2B5EF4-FFF2-40B4-BE49-F238E27FC236}">
                  <a16:creationId xmlns:a16="http://schemas.microsoft.com/office/drawing/2014/main" id="{11667299-EEBA-45FA-BD0F-B2AA30A3BD94}"/>
                </a:ext>
              </a:extLst>
            </p:cNvPr>
            <p:cNvCxnSpPr/>
            <p:nvPr userDrawn="1"/>
          </p:nvCxnSpPr>
          <p:spPr>
            <a:xfrm>
              <a:off x="8994098" y="15739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F57777D-6E63-43F4-BBA9-E8B5A6D078FF}"/>
                </a:ext>
              </a:extLst>
            </p:cNvPr>
            <p:cNvCxnSpPr/>
            <p:nvPr userDrawn="1"/>
          </p:nvCxnSpPr>
          <p:spPr>
            <a:xfrm>
              <a:off x="8994098" y="21985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6CF42D5-B11E-4566-89FB-E0CDEC23EE6F}"/>
                </a:ext>
              </a:extLst>
            </p:cNvPr>
            <p:cNvCxnSpPr/>
            <p:nvPr userDrawn="1"/>
          </p:nvCxnSpPr>
          <p:spPr>
            <a:xfrm>
              <a:off x="8994098" y="28231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00688167-084F-4952-9B67-CD5F5A607060}"/>
              </a:ext>
            </a:extLst>
          </p:cNvPr>
          <p:cNvSpPr txBox="1"/>
          <p:nvPr userDrawn="1"/>
        </p:nvSpPr>
        <p:spPr>
          <a:xfrm>
            <a:off x="8644848" y="124590"/>
            <a:ext cx="595035" cy="288669"/>
          </a:xfrm>
          <a:prstGeom prst="rect">
            <a:avLst/>
          </a:prstGeom>
          <a:noFill/>
        </p:spPr>
        <p:txBody>
          <a:bodyPr wrap="none" rtlCol="0">
            <a:spAutoFit/>
          </a:bodyPr>
          <a:lstStyle/>
          <a:p>
            <a:r>
              <a:rPr lang="en-IN" sz="1276" dirty="0"/>
              <a:t>Menu</a:t>
            </a:r>
          </a:p>
        </p:txBody>
      </p:sp>
      <p:sp>
        <p:nvSpPr>
          <p:cNvPr id="46" name="Rectangle 45">
            <a:extLst>
              <a:ext uri="{FF2B5EF4-FFF2-40B4-BE49-F238E27FC236}">
                <a16:creationId xmlns:a16="http://schemas.microsoft.com/office/drawing/2014/main" id="{A43BE06E-6575-4AFD-BDA8-28109E8E6B13}"/>
              </a:ext>
            </a:extLst>
          </p:cNvPr>
          <p:cNvSpPr/>
          <p:nvPr userDrawn="1"/>
        </p:nvSpPr>
        <p:spPr>
          <a:xfrm>
            <a:off x="6995362" y="5761723"/>
            <a:ext cx="2422466" cy="288669"/>
          </a:xfrm>
          <a:prstGeom prst="rect">
            <a:avLst/>
          </a:prstGeom>
        </p:spPr>
        <p:txBody>
          <a:bodyPr wrap="square">
            <a:spAutoFit/>
          </a:bodyPr>
          <a:lstStyle/>
          <a:p>
            <a:pPr marL="0" marR="0" lvl="0" indent="0" algn="r"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&lt;  Previous    00 | 00    Next  &gt;</a:t>
            </a:r>
          </a:p>
        </p:txBody>
      </p:sp>
      <p:grpSp>
        <p:nvGrpSpPr>
          <p:cNvPr id="47" name="Group 46">
            <a:extLst>
              <a:ext uri="{FF2B5EF4-FFF2-40B4-BE49-F238E27FC236}">
                <a16:creationId xmlns:a16="http://schemas.microsoft.com/office/drawing/2014/main" id="{1B0EC542-EEAD-467F-ADAA-664344CA1FFB}"/>
              </a:ext>
            </a:extLst>
          </p:cNvPr>
          <p:cNvGrpSpPr/>
          <p:nvPr userDrawn="1"/>
        </p:nvGrpSpPr>
        <p:grpSpPr>
          <a:xfrm>
            <a:off x="6593903" y="124589"/>
            <a:ext cx="724889" cy="288669"/>
            <a:chOff x="850703" y="5761718"/>
            <a:chExt cx="681914" cy="288669"/>
          </a:xfrm>
        </p:grpSpPr>
        <p:sp>
          <p:nvSpPr>
            <p:cNvPr id="50" name="Rectangle 49">
              <a:extLst>
                <a:ext uri="{FF2B5EF4-FFF2-40B4-BE49-F238E27FC236}">
                  <a16:creationId xmlns:a16="http://schemas.microsoft.com/office/drawing/2014/main" id="{B8CED761-18A2-41D0-B445-2F8B279660A9}"/>
                </a:ext>
              </a:extLst>
            </p:cNvPr>
            <p:cNvSpPr/>
            <p:nvPr userDrawn="1"/>
          </p:nvSpPr>
          <p:spPr>
            <a:xfrm>
              <a:off x="1005857" y="5761718"/>
              <a:ext cx="52676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Help</a:t>
              </a:r>
            </a:p>
          </p:txBody>
        </p:sp>
        <p:pic>
          <p:nvPicPr>
            <p:cNvPr id="51" name="Picture 50">
              <a:extLst>
                <a:ext uri="{FF2B5EF4-FFF2-40B4-BE49-F238E27FC236}">
                  <a16:creationId xmlns:a16="http://schemas.microsoft.com/office/drawing/2014/main" id="{E1186880-AB07-4AD6-914E-F63F748FC72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0703" y="5819092"/>
              <a:ext cx="180000" cy="180000"/>
            </a:xfrm>
            <a:prstGeom prst="rect">
              <a:avLst/>
            </a:prstGeom>
          </p:spPr>
        </p:pic>
      </p:grpSp>
      <p:cxnSp>
        <p:nvCxnSpPr>
          <p:cNvPr id="52" name="Straight Connector 51">
            <a:extLst>
              <a:ext uri="{FF2B5EF4-FFF2-40B4-BE49-F238E27FC236}">
                <a16:creationId xmlns:a16="http://schemas.microsoft.com/office/drawing/2014/main" id="{350A998A-0741-4F88-9276-4127B225D316}"/>
              </a:ext>
            </a:extLst>
          </p:cNvPr>
          <p:cNvCxnSpPr>
            <a:cxnSpLocks/>
          </p:cNvCxnSpPr>
          <p:nvPr userDrawn="1"/>
        </p:nvCxnSpPr>
        <p:spPr>
          <a:xfrm>
            <a:off x="-11873" y="5671057"/>
            <a:ext cx="96998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2221B09C-D6B7-4625-A9EF-95F1DFEF2209}"/>
              </a:ext>
            </a:extLst>
          </p:cNvPr>
          <p:cNvGrpSpPr/>
          <p:nvPr userDrawn="1"/>
        </p:nvGrpSpPr>
        <p:grpSpPr>
          <a:xfrm>
            <a:off x="1180514" y="5761723"/>
            <a:ext cx="751352" cy="288669"/>
            <a:chOff x="2875841" y="5761718"/>
            <a:chExt cx="706808" cy="288669"/>
          </a:xfrm>
        </p:grpSpPr>
        <p:sp>
          <p:nvSpPr>
            <p:cNvPr id="54" name="Rectangle 53">
              <a:extLst>
                <a:ext uri="{FF2B5EF4-FFF2-40B4-BE49-F238E27FC236}">
                  <a16:creationId xmlns:a16="http://schemas.microsoft.com/office/drawing/2014/main" id="{C8E66DF6-15DC-4623-BEB2-A371E1C636C1}"/>
                </a:ext>
              </a:extLst>
            </p:cNvPr>
            <p:cNvSpPr/>
            <p:nvPr userDrawn="1"/>
          </p:nvSpPr>
          <p:spPr>
            <a:xfrm>
              <a:off x="3062195" y="5761718"/>
              <a:ext cx="520454"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Play</a:t>
              </a:r>
            </a:p>
          </p:txBody>
        </p:sp>
        <p:pic>
          <p:nvPicPr>
            <p:cNvPr id="55" name="Picture 54">
              <a:extLst>
                <a:ext uri="{FF2B5EF4-FFF2-40B4-BE49-F238E27FC236}">
                  <a16:creationId xmlns:a16="http://schemas.microsoft.com/office/drawing/2014/main" id="{81E17F43-5DA5-4B14-AA78-600381B5BDC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875841" y="5786237"/>
              <a:ext cx="228600" cy="228600"/>
            </a:xfrm>
            <a:prstGeom prst="rect">
              <a:avLst/>
            </a:prstGeom>
          </p:spPr>
        </p:pic>
      </p:grpSp>
      <p:grpSp>
        <p:nvGrpSpPr>
          <p:cNvPr id="56" name="Group 55">
            <a:extLst>
              <a:ext uri="{FF2B5EF4-FFF2-40B4-BE49-F238E27FC236}">
                <a16:creationId xmlns:a16="http://schemas.microsoft.com/office/drawing/2014/main" id="{255BC5B3-1EB8-4D09-896B-1A2C6EAD5648}"/>
              </a:ext>
            </a:extLst>
          </p:cNvPr>
          <p:cNvGrpSpPr/>
          <p:nvPr userDrawn="1"/>
        </p:nvGrpSpPr>
        <p:grpSpPr>
          <a:xfrm>
            <a:off x="242983" y="5758285"/>
            <a:ext cx="906305" cy="288669"/>
            <a:chOff x="3522689" y="5764218"/>
            <a:chExt cx="852576" cy="288669"/>
          </a:xfrm>
        </p:grpSpPr>
        <p:sp>
          <p:nvSpPr>
            <p:cNvPr id="57" name="Rectangle 56">
              <a:extLst>
                <a:ext uri="{FF2B5EF4-FFF2-40B4-BE49-F238E27FC236}">
                  <a16:creationId xmlns:a16="http://schemas.microsoft.com/office/drawing/2014/main" id="{4E2DE20B-DDA3-411F-8C24-C80820A8A0A7}"/>
                </a:ext>
              </a:extLst>
            </p:cNvPr>
            <p:cNvSpPr/>
            <p:nvPr userDrawn="1"/>
          </p:nvSpPr>
          <p:spPr>
            <a:xfrm>
              <a:off x="3731357" y="5764218"/>
              <a:ext cx="643908"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Audio</a:t>
              </a:r>
            </a:p>
          </p:txBody>
        </p:sp>
        <p:pic>
          <p:nvPicPr>
            <p:cNvPr id="58" name="Picture 57">
              <a:extLst>
                <a:ext uri="{FF2B5EF4-FFF2-40B4-BE49-F238E27FC236}">
                  <a16:creationId xmlns:a16="http://schemas.microsoft.com/office/drawing/2014/main" id="{A0176BF6-DE08-4B44-8A0B-A48D1DA478B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522689" y="5794792"/>
              <a:ext cx="228600" cy="228600"/>
            </a:xfrm>
            <a:prstGeom prst="rect">
              <a:avLst/>
            </a:prstGeom>
          </p:spPr>
        </p:pic>
      </p:grpSp>
      <p:grpSp>
        <p:nvGrpSpPr>
          <p:cNvPr id="59" name="Group 58">
            <a:extLst>
              <a:ext uri="{FF2B5EF4-FFF2-40B4-BE49-F238E27FC236}">
                <a16:creationId xmlns:a16="http://schemas.microsoft.com/office/drawing/2014/main" id="{0933BB69-9E8D-47E7-9CEB-92D5F8B0C189}"/>
              </a:ext>
            </a:extLst>
          </p:cNvPr>
          <p:cNvGrpSpPr/>
          <p:nvPr userDrawn="1"/>
        </p:nvGrpSpPr>
        <p:grpSpPr>
          <a:xfrm>
            <a:off x="7449916" y="124588"/>
            <a:ext cx="1177376" cy="288669"/>
            <a:chOff x="5470410" y="5759223"/>
            <a:chExt cx="1107576" cy="288669"/>
          </a:xfrm>
        </p:grpSpPr>
        <p:sp>
          <p:nvSpPr>
            <p:cNvPr id="60" name="Rectangle 59">
              <a:extLst>
                <a:ext uri="{FF2B5EF4-FFF2-40B4-BE49-F238E27FC236}">
                  <a16:creationId xmlns:a16="http://schemas.microsoft.com/office/drawing/2014/main" id="{D1AC5358-01EB-4BEC-859D-D30E183F14DE}"/>
                </a:ext>
              </a:extLst>
            </p:cNvPr>
            <p:cNvSpPr/>
            <p:nvPr userDrawn="1"/>
          </p:nvSpPr>
          <p:spPr>
            <a:xfrm>
              <a:off x="5671060" y="5759223"/>
              <a:ext cx="906926"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Transcript</a:t>
              </a:r>
            </a:p>
          </p:txBody>
        </p:sp>
        <p:pic>
          <p:nvPicPr>
            <p:cNvPr id="61" name="Picture 60">
              <a:extLst>
                <a:ext uri="{FF2B5EF4-FFF2-40B4-BE49-F238E27FC236}">
                  <a16:creationId xmlns:a16="http://schemas.microsoft.com/office/drawing/2014/main" id="{FB71E2AD-D1C0-4F35-93B2-E6254207B6D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470410" y="5805577"/>
              <a:ext cx="216000" cy="216000"/>
            </a:xfrm>
            <a:prstGeom prst="rect">
              <a:avLst/>
            </a:prstGeom>
          </p:spPr>
        </p:pic>
      </p:grpSp>
      <p:cxnSp>
        <p:nvCxnSpPr>
          <p:cNvPr id="62" name="Straight Connector 61">
            <a:extLst>
              <a:ext uri="{FF2B5EF4-FFF2-40B4-BE49-F238E27FC236}">
                <a16:creationId xmlns:a16="http://schemas.microsoft.com/office/drawing/2014/main" id="{58EE9E11-A8EC-4228-B82E-A7F6B20FB256}"/>
              </a:ext>
            </a:extLst>
          </p:cNvPr>
          <p:cNvCxnSpPr>
            <a:cxnSpLocks/>
          </p:cNvCxnSpPr>
          <p:nvPr userDrawn="1"/>
        </p:nvCxnSpPr>
        <p:spPr>
          <a:xfrm>
            <a:off x="7312767" y="158144"/>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F928EFE2-AFE4-4670-9988-141262B632F4}"/>
              </a:ext>
            </a:extLst>
          </p:cNvPr>
          <p:cNvCxnSpPr>
            <a:cxnSpLocks/>
          </p:cNvCxnSpPr>
          <p:nvPr userDrawn="1"/>
        </p:nvCxnSpPr>
        <p:spPr>
          <a:xfrm>
            <a:off x="1126954"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08B93E63-B8B9-4DD2-AF6D-E63FFDF9FE06}"/>
              </a:ext>
            </a:extLst>
          </p:cNvPr>
          <p:cNvCxnSpPr/>
          <p:nvPr userDrawn="1"/>
        </p:nvCxnSpPr>
        <p:spPr>
          <a:xfrm>
            <a:off x="1191787" y="174779"/>
            <a:ext cx="0" cy="27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26E519E-6EC0-45DE-9C94-8C56BB45A6C8}"/>
              </a:ext>
            </a:extLst>
          </p:cNvPr>
          <p:cNvCxnSpPr>
            <a:cxnSpLocks/>
          </p:cNvCxnSpPr>
          <p:nvPr userDrawn="1"/>
        </p:nvCxnSpPr>
        <p:spPr>
          <a:xfrm>
            <a:off x="8626074" y="152663"/>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8F1E2FEF-A8EA-4A91-8C39-89E8F30CB17A}"/>
              </a:ext>
            </a:extLst>
          </p:cNvPr>
          <p:cNvCxnSpPr>
            <a:cxnSpLocks/>
          </p:cNvCxnSpPr>
          <p:nvPr userDrawn="1"/>
        </p:nvCxnSpPr>
        <p:spPr>
          <a:xfrm>
            <a:off x="3335894" y="174894"/>
            <a:ext cx="0" cy="27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EBBF586-BD68-4DF0-9547-C4DEE37D356B}"/>
              </a:ext>
            </a:extLst>
          </p:cNvPr>
          <p:cNvSpPr txBox="1"/>
          <p:nvPr userDrawn="1"/>
        </p:nvSpPr>
        <p:spPr>
          <a:xfrm>
            <a:off x="3521883" y="159591"/>
            <a:ext cx="2858148" cy="307777"/>
          </a:xfrm>
          <a:prstGeom prst="rect">
            <a:avLst/>
          </a:prstGeom>
          <a:noFill/>
        </p:spPr>
        <p:txBody>
          <a:bodyPr wrap="square" rtlCol="0">
            <a:spAutoFit/>
          </a:bodyPr>
          <a:lstStyle/>
          <a:p>
            <a:pPr algn="ctr"/>
            <a:r>
              <a:rPr lang="en-GB" sz="1400" dirty="0"/>
              <a:t>Anatomy of the lower face muscles</a:t>
            </a:r>
          </a:p>
        </p:txBody>
      </p:sp>
      <p:sp>
        <p:nvSpPr>
          <p:cNvPr id="31" name="TextBox 30">
            <a:extLst>
              <a:ext uri="{FF2B5EF4-FFF2-40B4-BE49-F238E27FC236}">
                <a16:creationId xmlns:a16="http://schemas.microsoft.com/office/drawing/2014/main" id="{272D707B-6042-483D-BFF7-AA9AC03C2F5E}"/>
              </a:ext>
            </a:extLst>
          </p:cNvPr>
          <p:cNvSpPr txBox="1"/>
          <p:nvPr userDrawn="1"/>
        </p:nvSpPr>
        <p:spPr>
          <a:xfrm>
            <a:off x="1303844" y="159593"/>
            <a:ext cx="1928262" cy="306752"/>
          </a:xfrm>
          <a:prstGeom prst="rect">
            <a:avLst/>
          </a:prstGeom>
          <a:noFill/>
        </p:spPr>
        <p:txBody>
          <a:bodyPr wrap="square" rtlCol="0">
            <a:spAutoFit/>
          </a:bodyPr>
          <a:lstStyle/>
          <a:p>
            <a:pPr marL="0" algn="ctr" defTabSz="914400" rtl="0" eaLnBrk="1" latinLnBrk="0" hangingPunct="1"/>
            <a:r>
              <a:rPr lang="en-GB" sz="1400" b="1" kern="1200" dirty="0">
                <a:solidFill>
                  <a:schemeClr val="tx1"/>
                </a:solidFill>
                <a:latin typeface="+mn-lt"/>
                <a:ea typeface="+mn-ea"/>
                <a:cs typeface="+mn-cs"/>
              </a:rPr>
              <a:t>Lower face</a:t>
            </a:r>
            <a:endParaRPr lang="en-IN" sz="1400" b="1" kern="1200" dirty="0">
              <a:solidFill>
                <a:schemeClr val="tx1"/>
              </a:solidFill>
              <a:latin typeface="+mn-lt"/>
              <a:ea typeface="+mn-ea"/>
              <a:cs typeface="+mn-cs"/>
            </a:endParaRPr>
          </a:p>
        </p:txBody>
      </p:sp>
    </p:spTree>
    <p:extLst>
      <p:ext uri="{BB962C8B-B14F-4D97-AF65-F5344CB8AC3E}">
        <p14:creationId xmlns:p14="http://schemas.microsoft.com/office/powerpoint/2010/main" val="1940665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89779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120870"/>
      </p:ext>
    </p:extLst>
  </p:cSld>
  <p:clrMap bg1="lt1" tx1="dk1" bg2="lt2" tx2="dk2" accent1="accent1" accent2="accent2" accent3="accent3" accent4="accent4" accent5="accent5" accent6="accent6" hlink="hlink" folHlink="folHlink"/>
  <p:sldLayoutIdLst>
    <p:sldLayoutId id="2147483671" r:id="rId1"/>
    <p:sldLayoutId id="2147483653" r:id="rId2"/>
    <p:sldLayoutId id="2147483668" r:id="rId3"/>
    <p:sldLayoutId id="2147483669" r:id="rId4"/>
    <p:sldLayoutId id="2147483670" r:id="rId5"/>
    <p:sldLayoutId id="2147483672" r:id="rId6"/>
  </p:sldLayoutIdLst>
  <p:txStyles>
    <p:titleStyle>
      <a:lvl1pPr algn="l" defTabSz="971957" rtl="0" eaLnBrk="1" latinLnBrk="0" hangingPunct="1">
        <a:lnSpc>
          <a:spcPct val="90000"/>
        </a:lnSpc>
        <a:spcBef>
          <a:spcPct val="0"/>
        </a:spcBef>
        <a:buNone/>
        <a:defRPr sz="4677" kern="1200">
          <a:solidFill>
            <a:schemeClr val="tx1"/>
          </a:solidFill>
          <a:latin typeface="+mj-lt"/>
          <a:ea typeface="+mj-ea"/>
          <a:cs typeface="+mj-cs"/>
        </a:defRPr>
      </a:lvl1pPr>
    </p:titleStyle>
    <p:bodyStyle>
      <a:lvl1pPr marL="242990" indent="-242990" algn="l" defTabSz="971957" rtl="0" eaLnBrk="1" latinLnBrk="0" hangingPunct="1">
        <a:lnSpc>
          <a:spcPct val="90000"/>
        </a:lnSpc>
        <a:spcBef>
          <a:spcPts val="1063"/>
        </a:spcBef>
        <a:buFont typeface="Arial" panose="020B0604020202020204" pitchFamily="34" charset="0"/>
        <a:buChar char="•"/>
        <a:defRPr sz="2976" kern="1200">
          <a:solidFill>
            <a:schemeClr val="tx1"/>
          </a:solidFill>
          <a:latin typeface="+mn-lt"/>
          <a:ea typeface="+mn-ea"/>
          <a:cs typeface="+mn-cs"/>
        </a:defRPr>
      </a:lvl1pPr>
      <a:lvl2pPr marL="728969" indent="-242990" algn="l" defTabSz="971957" rtl="0" eaLnBrk="1" latinLnBrk="0" hangingPunct="1">
        <a:lnSpc>
          <a:spcPct val="90000"/>
        </a:lnSpc>
        <a:spcBef>
          <a:spcPts val="532"/>
        </a:spcBef>
        <a:buFont typeface="Arial" panose="020B0604020202020204" pitchFamily="34" charset="0"/>
        <a:buChar char="•"/>
        <a:defRPr sz="2551" kern="1200">
          <a:solidFill>
            <a:schemeClr val="tx1"/>
          </a:solidFill>
          <a:latin typeface="+mn-lt"/>
          <a:ea typeface="+mn-ea"/>
          <a:cs typeface="+mn-cs"/>
        </a:defRPr>
      </a:lvl2pPr>
      <a:lvl3pPr marL="1214947" indent="-242990" algn="l" defTabSz="971957" rtl="0" eaLnBrk="1" latinLnBrk="0" hangingPunct="1">
        <a:lnSpc>
          <a:spcPct val="90000"/>
        </a:lnSpc>
        <a:spcBef>
          <a:spcPts val="532"/>
        </a:spcBef>
        <a:buFont typeface="Arial" panose="020B0604020202020204" pitchFamily="34" charset="0"/>
        <a:buChar char="•"/>
        <a:defRPr sz="2126" kern="1200">
          <a:solidFill>
            <a:schemeClr val="tx1"/>
          </a:solidFill>
          <a:latin typeface="+mn-lt"/>
          <a:ea typeface="+mn-ea"/>
          <a:cs typeface="+mn-cs"/>
        </a:defRPr>
      </a:lvl3pPr>
      <a:lvl4pPr marL="1700925"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4pPr>
      <a:lvl5pPr marL="2186905"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5pPr>
      <a:lvl6pPr marL="2672883"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6pPr>
      <a:lvl7pPr marL="3158863"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7pPr>
      <a:lvl8pPr marL="3644841"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8pPr>
      <a:lvl9pPr marL="4130820" indent="-242990" algn="l" defTabSz="971957" rtl="0" eaLnBrk="1" latinLnBrk="0" hangingPunct="1">
        <a:lnSpc>
          <a:spcPct val="90000"/>
        </a:lnSpc>
        <a:spcBef>
          <a:spcPts val="532"/>
        </a:spcBef>
        <a:buFont typeface="Arial" panose="020B0604020202020204" pitchFamily="34" charset="0"/>
        <a:buChar char="•"/>
        <a:defRPr sz="1913" kern="1200">
          <a:solidFill>
            <a:schemeClr val="tx1"/>
          </a:solidFill>
          <a:latin typeface="+mn-lt"/>
          <a:ea typeface="+mn-ea"/>
          <a:cs typeface="+mn-cs"/>
        </a:defRPr>
      </a:lvl9pPr>
    </p:bodyStyle>
    <p:otherStyle>
      <a:defPPr>
        <a:defRPr lang="en-US"/>
      </a:defPPr>
      <a:lvl1pPr marL="0" algn="l" defTabSz="971957" rtl="0" eaLnBrk="1" latinLnBrk="0" hangingPunct="1">
        <a:defRPr sz="1913" kern="1200">
          <a:solidFill>
            <a:schemeClr val="tx1"/>
          </a:solidFill>
          <a:latin typeface="+mn-lt"/>
          <a:ea typeface="+mn-ea"/>
          <a:cs typeface="+mn-cs"/>
        </a:defRPr>
      </a:lvl1pPr>
      <a:lvl2pPr marL="485978" algn="l" defTabSz="971957" rtl="0" eaLnBrk="1" latinLnBrk="0" hangingPunct="1">
        <a:defRPr sz="1913" kern="1200">
          <a:solidFill>
            <a:schemeClr val="tx1"/>
          </a:solidFill>
          <a:latin typeface="+mn-lt"/>
          <a:ea typeface="+mn-ea"/>
          <a:cs typeface="+mn-cs"/>
        </a:defRPr>
      </a:lvl2pPr>
      <a:lvl3pPr marL="971957" algn="l" defTabSz="971957" rtl="0" eaLnBrk="1" latinLnBrk="0" hangingPunct="1">
        <a:defRPr sz="1913" kern="1200">
          <a:solidFill>
            <a:schemeClr val="tx1"/>
          </a:solidFill>
          <a:latin typeface="+mn-lt"/>
          <a:ea typeface="+mn-ea"/>
          <a:cs typeface="+mn-cs"/>
        </a:defRPr>
      </a:lvl3pPr>
      <a:lvl4pPr marL="1457935" algn="l" defTabSz="971957" rtl="0" eaLnBrk="1" latinLnBrk="0" hangingPunct="1">
        <a:defRPr sz="1913" kern="1200">
          <a:solidFill>
            <a:schemeClr val="tx1"/>
          </a:solidFill>
          <a:latin typeface="+mn-lt"/>
          <a:ea typeface="+mn-ea"/>
          <a:cs typeface="+mn-cs"/>
        </a:defRPr>
      </a:lvl4pPr>
      <a:lvl5pPr marL="1943916" algn="l" defTabSz="971957" rtl="0" eaLnBrk="1" latinLnBrk="0" hangingPunct="1">
        <a:defRPr sz="1913" kern="1200">
          <a:solidFill>
            <a:schemeClr val="tx1"/>
          </a:solidFill>
          <a:latin typeface="+mn-lt"/>
          <a:ea typeface="+mn-ea"/>
          <a:cs typeface="+mn-cs"/>
        </a:defRPr>
      </a:lvl5pPr>
      <a:lvl6pPr marL="2429894" algn="l" defTabSz="971957" rtl="0" eaLnBrk="1" latinLnBrk="0" hangingPunct="1">
        <a:defRPr sz="1913" kern="1200">
          <a:solidFill>
            <a:schemeClr val="tx1"/>
          </a:solidFill>
          <a:latin typeface="+mn-lt"/>
          <a:ea typeface="+mn-ea"/>
          <a:cs typeface="+mn-cs"/>
        </a:defRPr>
      </a:lvl6pPr>
      <a:lvl7pPr marL="2915873" algn="l" defTabSz="971957" rtl="0" eaLnBrk="1" latinLnBrk="0" hangingPunct="1">
        <a:defRPr sz="1913" kern="1200">
          <a:solidFill>
            <a:schemeClr val="tx1"/>
          </a:solidFill>
          <a:latin typeface="+mn-lt"/>
          <a:ea typeface="+mn-ea"/>
          <a:cs typeface="+mn-cs"/>
        </a:defRPr>
      </a:lvl7pPr>
      <a:lvl8pPr marL="3401852" algn="l" defTabSz="971957" rtl="0" eaLnBrk="1" latinLnBrk="0" hangingPunct="1">
        <a:defRPr sz="1913" kern="1200">
          <a:solidFill>
            <a:schemeClr val="tx1"/>
          </a:solidFill>
          <a:latin typeface="+mn-lt"/>
          <a:ea typeface="+mn-ea"/>
          <a:cs typeface="+mn-cs"/>
        </a:defRPr>
      </a:lvl8pPr>
      <a:lvl9pPr marL="3887830" algn="l" defTabSz="971957" rtl="0" eaLnBrk="1" latinLnBrk="0" hangingPunct="1">
        <a:defRPr sz="19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C5F1F74-F8C8-43FB-BB08-784B570BB519}"/>
              </a:ext>
            </a:extLst>
          </p:cNvPr>
          <p:cNvGraphicFramePr>
            <a:graphicFrameLocks noGrp="1"/>
          </p:cNvGraphicFramePr>
          <p:nvPr userDrawn="1">
            <p:extLst>
              <p:ext uri="{D42A27DB-BD31-4B8C-83A1-F6EECF244321}">
                <p14:modId xmlns:p14="http://schemas.microsoft.com/office/powerpoint/2010/main" val="2960394961"/>
              </p:ext>
            </p:extLst>
          </p:nvPr>
        </p:nvGraphicFramePr>
        <p:xfrm>
          <a:off x="9678390" y="0"/>
          <a:ext cx="3281961" cy="6361138"/>
        </p:xfrm>
        <a:graphic>
          <a:graphicData uri="http://schemas.openxmlformats.org/drawingml/2006/table">
            <a:tbl>
              <a:tblPr firstRow="1" bandRow="1">
                <a:tableStyleId>{5C22544A-7EE6-4342-B048-85BDC9FD1C3A}</a:tableStyleId>
              </a:tblPr>
              <a:tblGrid>
                <a:gridCol w="3281961">
                  <a:extLst>
                    <a:ext uri="{9D8B030D-6E8A-4147-A177-3AD203B41FA5}">
                      <a16:colId xmlns:a16="http://schemas.microsoft.com/office/drawing/2014/main" val="1440731263"/>
                    </a:ext>
                  </a:extLst>
                </a:gridCol>
              </a:tblGrid>
              <a:tr h="815546">
                <a:tc>
                  <a:txBody>
                    <a:bodyPr/>
                    <a:lstStyle/>
                    <a:p>
                      <a:endParaRPr lang="en-IN" sz="1400" b="0" dirty="0">
                        <a:solidFill>
                          <a:schemeClr val="tx1"/>
                        </a:solidFill>
                      </a:endParaRPr>
                    </a:p>
                  </a:txBody>
                  <a:tcPr marL="97203" marR="97203">
                    <a:solidFill>
                      <a:srgbClr val="EAEFF7"/>
                    </a:solidFill>
                  </a:tcPr>
                </a:tc>
                <a:extLst>
                  <a:ext uri="{0D108BD9-81ED-4DB2-BD59-A6C34878D82A}">
                    <a16:rowId xmlns:a16="http://schemas.microsoft.com/office/drawing/2014/main" val="53715972"/>
                  </a:ext>
                </a:extLst>
              </a:tr>
              <a:tr h="3352939">
                <a:tc>
                  <a:txBody>
                    <a:bodyPr/>
                    <a:lstStyle/>
                    <a:p>
                      <a:r>
                        <a:rPr lang="en-IN" sz="1400" b="0" dirty="0">
                          <a:solidFill>
                            <a:schemeClr val="tx1"/>
                          </a:solidFill>
                        </a:rPr>
                        <a:t>Audio Transcript:</a:t>
                      </a: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txBody>
                  <a:tcPr marL="97203" marR="97203">
                    <a:solidFill>
                      <a:srgbClr val="EAEFF7"/>
                    </a:solidFill>
                  </a:tcPr>
                </a:tc>
                <a:extLst>
                  <a:ext uri="{0D108BD9-81ED-4DB2-BD59-A6C34878D82A}">
                    <a16:rowId xmlns:a16="http://schemas.microsoft.com/office/drawing/2014/main" val="2858219096"/>
                  </a:ext>
                </a:extLst>
              </a:tr>
              <a:tr h="2192653">
                <a:tc>
                  <a:txBody>
                    <a:bodyPr/>
                    <a:lstStyle/>
                    <a:p>
                      <a:r>
                        <a:rPr lang="en-IN" sz="1400" b="0" dirty="0">
                          <a:solidFill>
                            <a:schemeClr val="tx1"/>
                          </a:solidFill>
                        </a:rPr>
                        <a:t>Graphic Notes and Image IDs:</a:t>
                      </a:r>
                    </a:p>
                  </a:txBody>
                  <a:tcPr marL="97203" marR="97203"/>
                </a:tc>
                <a:extLst>
                  <a:ext uri="{0D108BD9-81ED-4DB2-BD59-A6C34878D82A}">
                    <a16:rowId xmlns:a16="http://schemas.microsoft.com/office/drawing/2014/main" val="2372894833"/>
                  </a:ext>
                </a:extLst>
              </a:tr>
            </a:tbl>
          </a:graphicData>
        </a:graphic>
      </p:graphicFrame>
      <p:cxnSp>
        <p:nvCxnSpPr>
          <p:cNvPr id="9" name="Straight Connector 8">
            <a:extLst>
              <a:ext uri="{FF2B5EF4-FFF2-40B4-BE49-F238E27FC236}">
                <a16:creationId xmlns:a16="http://schemas.microsoft.com/office/drawing/2014/main" id="{A31B78E1-F44A-4D9C-A2A4-8A0A302D0DAD}"/>
              </a:ext>
            </a:extLst>
          </p:cNvPr>
          <p:cNvCxnSpPr>
            <a:cxnSpLocks/>
          </p:cNvCxnSpPr>
          <p:nvPr userDrawn="1"/>
        </p:nvCxnSpPr>
        <p:spPr>
          <a:xfrm>
            <a:off x="2" y="549851"/>
            <a:ext cx="96783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07B3F75-6438-4C19-9CAC-C13F088D9324}"/>
              </a:ext>
            </a:extLst>
          </p:cNvPr>
          <p:cNvSpPr txBox="1"/>
          <p:nvPr userDrawn="1"/>
        </p:nvSpPr>
        <p:spPr>
          <a:xfrm>
            <a:off x="9716713" y="440142"/>
            <a:ext cx="3489833" cy="307777"/>
          </a:xfrm>
          <a:prstGeom prst="rect">
            <a:avLst/>
          </a:prstGeom>
          <a:noFill/>
        </p:spPr>
        <p:txBody>
          <a:bodyPr wrap="square" rtlCol="0">
            <a:spAutoFit/>
          </a:bodyPr>
          <a:lstStyle/>
          <a:p>
            <a:r>
              <a:rPr lang="en-IN" sz="1400" dirty="0"/>
              <a:t>Screen ID:</a:t>
            </a:r>
          </a:p>
        </p:txBody>
      </p:sp>
      <p:sp>
        <p:nvSpPr>
          <p:cNvPr id="12" name="TextBox 11">
            <a:extLst>
              <a:ext uri="{FF2B5EF4-FFF2-40B4-BE49-F238E27FC236}">
                <a16:creationId xmlns:a16="http://schemas.microsoft.com/office/drawing/2014/main" id="{122EE1CD-863D-4D3D-9CDF-5A280AE8A016}"/>
              </a:ext>
            </a:extLst>
          </p:cNvPr>
          <p:cNvSpPr txBox="1"/>
          <p:nvPr userDrawn="1"/>
        </p:nvSpPr>
        <p:spPr>
          <a:xfrm>
            <a:off x="9720829" y="36486"/>
            <a:ext cx="3489833" cy="307777"/>
          </a:xfrm>
          <a:prstGeom prst="rect">
            <a:avLst/>
          </a:prstGeom>
          <a:noFill/>
        </p:spPr>
        <p:txBody>
          <a:bodyPr wrap="square" rtlCol="0">
            <a:spAutoFit/>
          </a:bodyPr>
          <a:lstStyle/>
          <a:p>
            <a:r>
              <a:rPr lang="en-IN" sz="1400" dirty="0"/>
              <a:t>Template ID:</a:t>
            </a:r>
          </a:p>
        </p:txBody>
      </p:sp>
    </p:spTree>
    <p:extLst>
      <p:ext uri="{BB962C8B-B14F-4D97-AF65-F5344CB8AC3E}">
        <p14:creationId xmlns:p14="http://schemas.microsoft.com/office/powerpoint/2010/main" val="4161333945"/>
      </p:ext>
    </p:extLst>
  </p:cSld>
  <p:clrMap bg1="lt1" tx1="dk1" bg2="lt2" tx2="dk2" accent1="accent1" accent2="accent2" accent3="accent3" accent4="accent4" accent5="accent5" accent6="accent6" hlink="hlink" folHlink="folHlink"/>
  <p:sldLayoutIdLst>
    <p:sldLayoutId id="2147483655" r:id="rId1"/>
    <p:sldLayoutId id="2147483667" r:id="rId2"/>
    <p:sldLayoutId id="2147483666" r:id="rId3"/>
  </p:sldLayoutIdLst>
  <p:txStyles>
    <p:titleStyle>
      <a:lvl1pPr algn="l" defTabSz="816011" rtl="0" eaLnBrk="1" latinLnBrk="0" hangingPunct="1">
        <a:lnSpc>
          <a:spcPct val="90000"/>
        </a:lnSpc>
        <a:spcBef>
          <a:spcPct val="0"/>
        </a:spcBef>
        <a:buNone/>
        <a:defRPr sz="3927" kern="1200">
          <a:solidFill>
            <a:schemeClr val="tx1"/>
          </a:solidFill>
          <a:latin typeface="+mj-lt"/>
          <a:ea typeface="+mj-ea"/>
          <a:cs typeface="+mj-cs"/>
        </a:defRPr>
      </a:lvl1pPr>
    </p:titleStyle>
    <p:bodyStyle>
      <a:lvl1pPr marL="204003" indent="-204003" algn="l" defTabSz="816011" rtl="0" eaLnBrk="1" latinLnBrk="0" hangingPunct="1">
        <a:lnSpc>
          <a:spcPct val="90000"/>
        </a:lnSpc>
        <a:spcBef>
          <a:spcPts val="892"/>
        </a:spcBef>
        <a:buFont typeface="Arial" panose="020B0604020202020204" pitchFamily="34" charset="0"/>
        <a:buChar char="•"/>
        <a:defRPr sz="2499" kern="1200">
          <a:solidFill>
            <a:schemeClr val="tx1"/>
          </a:solidFill>
          <a:latin typeface="+mn-lt"/>
          <a:ea typeface="+mn-ea"/>
          <a:cs typeface="+mn-cs"/>
        </a:defRPr>
      </a:lvl1pPr>
      <a:lvl2pPr marL="612008" indent="-204003" algn="l" defTabSz="816011" rtl="0" eaLnBrk="1" latinLnBrk="0" hangingPunct="1">
        <a:lnSpc>
          <a:spcPct val="90000"/>
        </a:lnSpc>
        <a:spcBef>
          <a:spcPts val="446"/>
        </a:spcBef>
        <a:buFont typeface="Arial" panose="020B0604020202020204" pitchFamily="34" charset="0"/>
        <a:buChar char="•"/>
        <a:defRPr sz="2142" kern="1200">
          <a:solidFill>
            <a:schemeClr val="tx1"/>
          </a:solidFill>
          <a:latin typeface="+mn-lt"/>
          <a:ea typeface="+mn-ea"/>
          <a:cs typeface="+mn-cs"/>
        </a:defRPr>
      </a:lvl2pPr>
      <a:lvl3pPr marL="1020013" indent="-204003" algn="l" defTabSz="816011" rtl="0" eaLnBrk="1" latinLnBrk="0" hangingPunct="1">
        <a:lnSpc>
          <a:spcPct val="90000"/>
        </a:lnSpc>
        <a:spcBef>
          <a:spcPts val="446"/>
        </a:spcBef>
        <a:buFont typeface="Arial" panose="020B0604020202020204" pitchFamily="34" charset="0"/>
        <a:buChar char="•"/>
        <a:defRPr sz="1785" kern="1200">
          <a:solidFill>
            <a:schemeClr val="tx1"/>
          </a:solidFill>
          <a:latin typeface="+mn-lt"/>
          <a:ea typeface="+mn-ea"/>
          <a:cs typeface="+mn-cs"/>
        </a:defRPr>
      </a:lvl3pPr>
      <a:lvl4pPr marL="1428018"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4pPr>
      <a:lvl5pPr marL="1836024"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5pPr>
      <a:lvl6pPr marL="2244029"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6pPr>
      <a:lvl7pPr marL="2652034"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7pPr>
      <a:lvl8pPr marL="3060040"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8pPr>
      <a:lvl9pPr marL="3468045"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9pPr>
    </p:bodyStyle>
    <p:otherStyle>
      <a:defPPr>
        <a:defRPr lang="en-US"/>
      </a:defPPr>
      <a:lvl1pPr marL="0" algn="l" defTabSz="816011" rtl="0" eaLnBrk="1" latinLnBrk="0" hangingPunct="1">
        <a:defRPr sz="1606" kern="1200">
          <a:solidFill>
            <a:schemeClr val="tx1"/>
          </a:solidFill>
          <a:latin typeface="+mn-lt"/>
          <a:ea typeface="+mn-ea"/>
          <a:cs typeface="+mn-cs"/>
        </a:defRPr>
      </a:lvl1pPr>
      <a:lvl2pPr marL="408005" algn="l" defTabSz="816011" rtl="0" eaLnBrk="1" latinLnBrk="0" hangingPunct="1">
        <a:defRPr sz="1606" kern="1200">
          <a:solidFill>
            <a:schemeClr val="tx1"/>
          </a:solidFill>
          <a:latin typeface="+mn-lt"/>
          <a:ea typeface="+mn-ea"/>
          <a:cs typeface="+mn-cs"/>
        </a:defRPr>
      </a:lvl2pPr>
      <a:lvl3pPr marL="816011" algn="l" defTabSz="816011" rtl="0" eaLnBrk="1" latinLnBrk="0" hangingPunct="1">
        <a:defRPr sz="1606" kern="1200">
          <a:solidFill>
            <a:schemeClr val="tx1"/>
          </a:solidFill>
          <a:latin typeface="+mn-lt"/>
          <a:ea typeface="+mn-ea"/>
          <a:cs typeface="+mn-cs"/>
        </a:defRPr>
      </a:lvl3pPr>
      <a:lvl4pPr marL="1224016" algn="l" defTabSz="816011" rtl="0" eaLnBrk="1" latinLnBrk="0" hangingPunct="1">
        <a:defRPr sz="1606" kern="1200">
          <a:solidFill>
            <a:schemeClr val="tx1"/>
          </a:solidFill>
          <a:latin typeface="+mn-lt"/>
          <a:ea typeface="+mn-ea"/>
          <a:cs typeface="+mn-cs"/>
        </a:defRPr>
      </a:lvl4pPr>
      <a:lvl5pPr marL="1632021" algn="l" defTabSz="816011" rtl="0" eaLnBrk="1" latinLnBrk="0" hangingPunct="1">
        <a:defRPr sz="1606" kern="1200">
          <a:solidFill>
            <a:schemeClr val="tx1"/>
          </a:solidFill>
          <a:latin typeface="+mn-lt"/>
          <a:ea typeface="+mn-ea"/>
          <a:cs typeface="+mn-cs"/>
        </a:defRPr>
      </a:lvl5pPr>
      <a:lvl6pPr marL="2040026" algn="l" defTabSz="816011" rtl="0" eaLnBrk="1" latinLnBrk="0" hangingPunct="1">
        <a:defRPr sz="1606" kern="1200">
          <a:solidFill>
            <a:schemeClr val="tx1"/>
          </a:solidFill>
          <a:latin typeface="+mn-lt"/>
          <a:ea typeface="+mn-ea"/>
          <a:cs typeface="+mn-cs"/>
        </a:defRPr>
      </a:lvl6pPr>
      <a:lvl7pPr marL="2448032" algn="l" defTabSz="816011" rtl="0" eaLnBrk="1" latinLnBrk="0" hangingPunct="1">
        <a:defRPr sz="1606" kern="1200">
          <a:solidFill>
            <a:schemeClr val="tx1"/>
          </a:solidFill>
          <a:latin typeface="+mn-lt"/>
          <a:ea typeface="+mn-ea"/>
          <a:cs typeface="+mn-cs"/>
        </a:defRPr>
      </a:lvl7pPr>
      <a:lvl8pPr marL="2856037" algn="l" defTabSz="816011" rtl="0" eaLnBrk="1" latinLnBrk="0" hangingPunct="1">
        <a:defRPr sz="1606" kern="1200">
          <a:solidFill>
            <a:schemeClr val="tx1"/>
          </a:solidFill>
          <a:latin typeface="+mn-lt"/>
          <a:ea typeface="+mn-ea"/>
          <a:cs typeface="+mn-cs"/>
        </a:defRPr>
      </a:lvl8pPr>
      <a:lvl9pPr marL="3264042" algn="l" defTabSz="816011" rtl="0" eaLnBrk="1" latinLnBrk="0" hangingPunct="1">
        <a:defRPr sz="16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ettyimages.in/detail/photo/anatomy-side-view-of-major-face-muscles-royalty-free-image/492702140?adppopup=true"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gettyimages.in/detail/photo/close-up-of-bare-shoulder-of-mixed-race-woman-royalty-free-image/601798307?phrase=lower+face+huma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freepik.com/free-photo/muscles-head_1036782.htm#query=facial%20muscles%20topography&amp;position=3&amp;from_view=search&amp;track=ai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freepik.com/premium-photo/human-model-anatomy-white-background_36053017.htm#query=face%20anatomy&amp;position=24&amp;from_view=search&amp;track=ai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freepik.com/free-photo/portrait-beautiful-young-women-brown-studio_13160203.htm#page=2&amp;query=facial%20muscles&amp;position=13&amp;from_view=search&amp;track=ai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gettyimages.in/detail/photo/portrait-of-his-he-her-she-nice-attractive-lovely-royalty-free-image/1181385171?adppopup=tru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ettyimages.in/detail/photo/make-up-asian-woman-face-on-white-background-royalty-free-image/1131190771?adppopup=tru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ettyimages.in/detail/photo/anatomy-side-view-of-major-face-muscles-royalty-free-image/492726780?adppopup=true"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ettyimages.in/detail/illustration/muscles-of-the-face-info-royalty-free-illustration/1193747554?adppopup=true"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ettyimages.in/detail/illustration/muscles-of-the-face-info-royalty-free-illustration/1193747554?adppopup=tru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ettyimages.in/detail/illustration/muscles-of-the-face-info-royalty-free-illustration/1193747554?adppopup=true"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ettyimages.in/detail/illustration/muscles-of-the-face-info-royalty-free-illustration/1193747554?adppopup=true"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ettyimages.in/detail/photo/human-body-muscular-system-head-muscles-platysma-royalty-free-image/1296087614?adppopup=true"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gettyimages.in/detail/photo/blonde-woman-with-different-emotions-and-gestures-royalty-free-image/1134916916?adppopup=true"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hyperlink" Target="https://www.gettyimages.in/detail/illustration/human-nose-and-throat-structure-royalty-free-illustration/45133085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freepik.com/free-photo/portrait-expressive-young-woman_11702156.htm#page=3&amp;query=korean+female&amp;position=22"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gettyimages.in/detail/illustration/human-head-anatomy-illustration-royalty-free-illustration/1178749271?phrase=lower+face+muscles+front+view" TargetMode="External"/><Relationship Id="rId1" Type="http://schemas.openxmlformats.org/officeDocument/2006/relationships/slideLayout" Target="../slideLayouts/slideLayout7.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hyperlink" Target="https://www.gettyimages.in/detail/illustration/human-head-anatomy-illustration-royalty-free-illustration/1178749271?phrase=lower+face+muscles+front+view"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s://www.freepik.com/free-photo/passionate-beautiful-woman-looking-camera_9475309.htm#page=2&amp;query=facial+expressions&amp;position=3" TargetMode="External"/><Relationship Id="rId7" Type="http://schemas.openxmlformats.org/officeDocument/2006/relationships/image" Target="../media/image32.jpeg"/><Relationship Id="rId2" Type="http://schemas.openxmlformats.org/officeDocument/2006/relationships/hyperlink" Target="https://www.freepik.com/free-photo/young-lovely-female-has-dark-skin-clueless-unaware-expression-purses-lips-looks-with-puzzlement-upwards-isolated-white-wall_10421699.htm" TargetMode="Externa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hyperlink" Target="https://www.gettyimages.in/detail/photo/aging-mature-woman-young-woman-face-with-skin-royalty-free-image/1266229505"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gettyimages.in/detail/illustration/the-muscles-of-the-head-neck-and-face-royalty-free-illustration/87320478?phrase=lower+face+muscles+front+view" TargetMode="External"/><Relationship Id="rId1" Type="http://schemas.openxmlformats.org/officeDocument/2006/relationships/slideLayout" Target="../slideLayouts/slideLayout8.xml"/><Relationship Id="rId5" Type="http://schemas.openxmlformats.org/officeDocument/2006/relationships/image" Target="../media/image37.jpeg"/><Relationship Id="rId4" Type="http://schemas.openxmlformats.org/officeDocument/2006/relationships/image" Target="../media/image36.svg"/></Relationships>
</file>

<file path=ppt/slides/_rels/slide29.xml.rels><?xml version="1.0" encoding="UTF-8" standalone="yes"?>
<Relationships xmlns="http://schemas.openxmlformats.org/package/2006/relationships"><Relationship Id="rId3" Type="http://schemas.openxmlformats.org/officeDocument/2006/relationships/hyperlink" Target="https://www.gettyimages.in/detail/illustration/the-muscles-of-the-head-neck-and-face-royalty-free-illustration/87320478?phrase=lower+face+muscles+front+view" TargetMode="External"/><Relationship Id="rId2" Type="http://schemas.openxmlformats.org/officeDocument/2006/relationships/image" Target="../media/image37.jpeg"/><Relationship Id="rId1" Type="http://schemas.openxmlformats.org/officeDocument/2006/relationships/slideLayout" Target="../slideLayouts/slideLayout8.xml"/><Relationship Id="rId5" Type="http://schemas.openxmlformats.org/officeDocument/2006/relationships/image" Target="../media/image36.sv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hyperlink" Target="https://www.gettyimages.in/detail/illustration/the-muscles-of-the-head-neck-and-face-royalty-free-illustration/87320478?phrase=lower+face+muscles+front+view" TargetMode="External"/><Relationship Id="rId2" Type="http://schemas.openxmlformats.org/officeDocument/2006/relationships/image" Target="../media/image37.jpeg"/><Relationship Id="rId1" Type="http://schemas.openxmlformats.org/officeDocument/2006/relationships/slideLayout" Target="../slideLayouts/slideLayout8.xml"/><Relationship Id="rId5" Type="http://schemas.openxmlformats.org/officeDocument/2006/relationships/image" Target="../media/image36.sv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hyperlink" Target="https://www.gettyimages.in/detail/illustration/the-muscles-of-the-head-neck-and-face-royalty-free-illustration/87320478?phrase=lower+face+muscles+front+view" TargetMode="External"/><Relationship Id="rId2" Type="http://schemas.openxmlformats.org/officeDocument/2006/relationships/image" Target="../media/image37.jpeg"/><Relationship Id="rId1" Type="http://schemas.openxmlformats.org/officeDocument/2006/relationships/slideLayout" Target="../slideLayouts/slideLayout8.xml"/><Relationship Id="rId5" Type="http://schemas.openxmlformats.org/officeDocument/2006/relationships/image" Target="../media/image36.sv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hyperlink" Target="https://www.gettyimages.in/detail/illustration/the-muscles-of-the-head-neck-and-face-royalty-free-illustration/87320478?phrase=lower+face+muscles+front+view" TargetMode="External"/><Relationship Id="rId2" Type="http://schemas.openxmlformats.org/officeDocument/2006/relationships/image" Target="../media/image37.jpeg"/><Relationship Id="rId1" Type="http://schemas.openxmlformats.org/officeDocument/2006/relationships/slideLayout" Target="../slideLayouts/slideLayout8.xml"/><Relationship Id="rId5" Type="http://schemas.openxmlformats.org/officeDocument/2006/relationships/image" Target="../media/image36.sv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13.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13.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3.wdp"/></Relationships>
</file>

<file path=ppt/slides/_rels/slide44.xml.rels><?xml version="1.0" encoding="UTF-8" standalone="yes"?>
<Relationships xmlns="http://schemas.openxmlformats.org/package/2006/relationships"><Relationship Id="rId3" Type="http://schemas.openxmlformats.org/officeDocument/2006/relationships/hyperlink" Target="https://www.freepik.com/free-photo/good-looking-brunette-businesswoman-posing-studio_10623459.htm#query=young%20beautiful%20woman&amp;position=6&amp;from_view=search&amp;track=ai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C2B93D7F-06FA-44B7-B1E7-1EA2340F47B3}"/>
              </a:ext>
            </a:extLst>
          </p:cNvPr>
          <p:cNvSpPr/>
          <p:nvPr/>
        </p:nvSpPr>
        <p:spPr>
          <a:xfrm>
            <a:off x="0" y="3672554"/>
            <a:ext cx="9706595" cy="244800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8" name="Rectangle 7">
            <a:extLst>
              <a:ext uri="{FF2B5EF4-FFF2-40B4-BE49-F238E27FC236}">
                <a16:creationId xmlns:a16="http://schemas.microsoft.com/office/drawing/2014/main" id="{8F2B2FB5-CBB4-4F49-80EA-29BC9A8F746C}"/>
              </a:ext>
            </a:extLst>
          </p:cNvPr>
          <p:cNvSpPr/>
          <p:nvPr/>
        </p:nvSpPr>
        <p:spPr>
          <a:xfrm>
            <a:off x="300254" y="1446147"/>
            <a:ext cx="3905986" cy="830997"/>
          </a:xfrm>
          <a:prstGeom prst="rect">
            <a:avLst/>
          </a:prstGeom>
        </p:spPr>
        <p:txBody>
          <a:bodyPr wrap="square">
            <a:spAutoFit/>
          </a:bodyPr>
          <a:lstStyle/>
          <a:p>
            <a:r>
              <a:rPr lang="en-GB" sz="2400" b="1" dirty="0">
                <a:solidFill>
                  <a:srgbClr val="002060"/>
                </a:solidFill>
                <a:cs typeface="Arial" panose="020B0604020202020204" pitchFamily="34" charset="0"/>
              </a:rPr>
              <a:t>Anatomy of the lower face muscles</a:t>
            </a:r>
          </a:p>
        </p:txBody>
      </p:sp>
      <p:sp>
        <p:nvSpPr>
          <p:cNvPr id="7" name="TextBox 6">
            <a:extLst>
              <a:ext uri="{FF2B5EF4-FFF2-40B4-BE49-F238E27FC236}">
                <a16:creationId xmlns:a16="http://schemas.microsoft.com/office/drawing/2014/main" id="{CEA92310-8FC8-4E3F-B75C-A3E4F6A8896C}"/>
              </a:ext>
            </a:extLst>
          </p:cNvPr>
          <p:cNvSpPr txBox="1"/>
          <p:nvPr/>
        </p:nvSpPr>
        <p:spPr>
          <a:xfrm>
            <a:off x="9706595" y="1091249"/>
            <a:ext cx="2774965" cy="738664"/>
          </a:xfrm>
          <a:prstGeom prst="rect">
            <a:avLst/>
          </a:prstGeom>
          <a:noFill/>
        </p:spPr>
        <p:txBody>
          <a:bodyPr wrap="square" rtlCol="0">
            <a:spAutoFit/>
          </a:bodyPr>
          <a:lstStyle/>
          <a:p>
            <a:r>
              <a:rPr lang="en-US" sz="1400" dirty="0">
                <a:sym typeface="Calibri"/>
              </a:rPr>
              <a:t>Welcome to this module on Anatomy of the midface muscles.</a:t>
            </a:r>
          </a:p>
          <a:p>
            <a:r>
              <a:rPr lang="en-US" sz="1400" dirty="0">
                <a:sym typeface="Calibri"/>
              </a:rPr>
              <a:t>Select the Start button to proceed.</a:t>
            </a:r>
          </a:p>
        </p:txBody>
      </p:sp>
      <p:sp>
        <p:nvSpPr>
          <p:cNvPr id="12" name="TextBox 11">
            <a:extLst>
              <a:ext uri="{FF2B5EF4-FFF2-40B4-BE49-F238E27FC236}">
                <a16:creationId xmlns:a16="http://schemas.microsoft.com/office/drawing/2014/main" id="{A28472F6-8752-4B69-A3A6-196DA382CC41}"/>
              </a:ext>
            </a:extLst>
          </p:cNvPr>
          <p:cNvSpPr txBox="1"/>
          <p:nvPr/>
        </p:nvSpPr>
        <p:spPr>
          <a:xfrm>
            <a:off x="9706596" y="4407552"/>
            <a:ext cx="3253754" cy="954107"/>
          </a:xfrm>
          <a:prstGeom prst="rect">
            <a:avLst/>
          </a:prstGeom>
          <a:noFill/>
        </p:spPr>
        <p:txBody>
          <a:bodyPr wrap="square" rtlCol="0">
            <a:spAutoFit/>
          </a:bodyPr>
          <a:lstStyle/>
          <a:p>
            <a:r>
              <a:rPr lang="en-IN" sz="1400" dirty="0">
                <a:hlinkClick r:id="rId3"/>
              </a:rPr>
              <a:t>https://www.gettyimages.in/detail/photo/anatomy-side-view-of-major-face-muscles-royalty-free-image/492702140?adppopup=true</a:t>
            </a:r>
            <a:endParaRPr lang="en-IN" sz="1400" dirty="0"/>
          </a:p>
        </p:txBody>
      </p:sp>
      <p:sp>
        <p:nvSpPr>
          <p:cNvPr id="34" name="TextBox 33">
            <a:extLst>
              <a:ext uri="{FF2B5EF4-FFF2-40B4-BE49-F238E27FC236}">
                <a16:creationId xmlns:a16="http://schemas.microsoft.com/office/drawing/2014/main" id="{E53A26C3-BBCF-4839-AC53-7FF45F6718FA}"/>
              </a:ext>
            </a:extLst>
          </p:cNvPr>
          <p:cNvSpPr txBox="1"/>
          <p:nvPr/>
        </p:nvSpPr>
        <p:spPr>
          <a:xfrm>
            <a:off x="10725665" y="43644"/>
            <a:ext cx="2234684" cy="523220"/>
          </a:xfrm>
          <a:prstGeom prst="rect">
            <a:avLst/>
          </a:prstGeom>
          <a:noFill/>
        </p:spPr>
        <p:txBody>
          <a:bodyPr wrap="square" rtlCol="0">
            <a:spAutoFit/>
          </a:bodyPr>
          <a:lstStyle/>
          <a:p>
            <a:r>
              <a:rPr lang="en-IN" sz="1400" dirty="0"/>
              <a:t>L02-landing-welcome-page-004</a:t>
            </a:r>
          </a:p>
        </p:txBody>
      </p:sp>
      <p:sp>
        <p:nvSpPr>
          <p:cNvPr id="35" name="TextBox 34">
            <a:extLst>
              <a:ext uri="{FF2B5EF4-FFF2-40B4-BE49-F238E27FC236}">
                <a16:creationId xmlns:a16="http://schemas.microsoft.com/office/drawing/2014/main" id="{2E2A8311-A417-40EE-818B-B12EC10D741A}"/>
              </a:ext>
            </a:extLst>
          </p:cNvPr>
          <p:cNvSpPr txBox="1"/>
          <p:nvPr/>
        </p:nvSpPr>
        <p:spPr>
          <a:xfrm>
            <a:off x="10544332" y="433039"/>
            <a:ext cx="1407681" cy="307777"/>
          </a:xfrm>
          <a:prstGeom prst="rect">
            <a:avLst/>
          </a:prstGeom>
          <a:noFill/>
        </p:spPr>
        <p:txBody>
          <a:bodyPr wrap="square" rtlCol="0">
            <a:spAutoFit/>
          </a:bodyPr>
          <a:lstStyle/>
          <a:p>
            <a:r>
              <a:rPr lang="en-IN" sz="1400" dirty="0"/>
              <a:t>scrn_03_00</a:t>
            </a:r>
          </a:p>
        </p:txBody>
      </p:sp>
      <p:grpSp>
        <p:nvGrpSpPr>
          <p:cNvPr id="22" name="Group 21">
            <a:extLst>
              <a:ext uri="{FF2B5EF4-FFF2-40B4-BE49-F238E27FC236}">
                <a16:creationId xmlns:a16="http://schemas.microsoft.com/office/drawing/2014/main" id="{CAE6018A-8A6D-4953-B51A-3794C63FD6CE}"/>
              </a:ext>
            </a:extLst>
          </p:cNvPr>
          <p:cNvGrpSpPr/>
          <p:nvPr/>
        </p:nvGrpSpPr>
        <p:grpSpPr>
          <a:xfrm>
            <a:off x="402958" y="5114441"/>
            <a:ext cx="4525505" cy="856762"/>
            <a:chOff x="526942" y="5114441"/>
            <a:chExt cx="4525505" cy="856762"/>
          </a:xfrm>
        </p:grpSpPr>
        <p:grpSp>
          <p:nvGrpSpPr>
            <p:cNvPr id="23" name="Group 22">
              <a:extLst>
                <a:ext uri="{FF2B5EF4-FFF2-40B4-BE49-F238E27FC236}">
                  <a16:creationId xmlns:a16="http://schemas.microsoft.com/office/drawing/2014/main" id="{4B3DC7D7-461D-4DE0-B997-56D56ABB29EE}"/>
                </a:ext>
              </a:extLst>
            </p:cNvPr>
            <p:cNvGrpSpPr/>
            <p:nvPr/>
          </p:nvGrpSpPr>
          <p:grpSpPr>
            <a:xfrm>
              <a:off x="526942" y="5114441"/>
              <a:ext cx="759417" cy="759417"/>
              <a:chOff x="526942" y="5114441"/>
              <a:chExt cx="759417" cy="759417"/>
            </a:xfrm>
          </p:grpSpPr>
          <p:sp>
            <p:nvSpPr>
              <p:cNvPr id="25" name="Oval 24">
                <a:extLst>
                  <a:ext uri="{FF2B5EF4-FFF2-40B4-BE49-F238E27FC236}">
                    <a16:creationId xmlns:a16="http://schemas.microsoft.com/office/drawing/2014/main" id="{7CEDB728-7E53-4A8A-9088-51C75CA2D202}"/>
                  </a:ext>
                </a:extLst>
              </p:cNvPr>
              <p:cNvSpPr/>
              <p:nvPr/>
            </p:nvSpPr>
            <p:spPr>
              <a:xfrm>
                <a:off x="526942" y="5114441"/>
                <a:ext cx="759417" cy="75941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26" name="Picture 25">
                <a:extLst>
                  <a:ext uri="{FF2B5EF4-FFF2-40B4-BE49-F238E27FC236}">
                    <a16:creationId xmlns:a16="http://schemas.microsoft.com/office/drawing/2014/main" id="{636C5DFB-F5BA-4C0C-82F2-D443BE0838C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2850" y="5246176"/>
                <a:ext cx="507599" cy="495945"/>
              </a:xfrm>
              <a:prstGeom prst="rect">
                <a:avLst/>
              </a:prstGeom>
              <a:ln/>
            </p:spPr>
          </p:pic>
        </p:grpSp>
        <p:sp>
          <p:nvSpPr>
            <p:cNvPr id="24" name="Rectangle 23">
              <a:extLst>
                <a:ext uri="{FF2B5EF4-FFF2-40B4-BE49-F238E27FC236}">
                  <a16:creationId xmlns:a16="http://schemas.microsoft.com/office/drawing/2014/main" id="{59F3632E-C507-4441-BCB8-5B1FEC0082D1}"/>
                </a:ext>
              </a:extLst>
            </p:cNvPr>
            <p:cNvSpPr/>
            <p:nvPr/>
          </p:nvSpPr>
          <p:spPr>
            <a:xfrm>
              <a:off x="1412267" y="5232539"/>
              <a:ext cx="3640180" cy="738664"/>
            </a:xfrm>
            <a:prstGeom prst="rect">
              <a:avLst/>
            </a:prstGeom>
          </p:spPr>
          <p:txBody>
            <a:bodyPr wrap="square">
              <a:spAutoFit/>
            </a:bodyPr>
            <a:lstStyle/>
            <a:p>
              <a:r>
                <a:rPr lang="en-US" sz="1400" dirty="0">
                  <a:solidFill>
                    <a:schemeClr val="tx1"/>
                  </a:solidFill>
                </a:rPr>
                <a:t>This module contains audio. </a:t>
              </a:r>
              <a:r>
                <a:rPr lang="en-US" sz="1400" dirty="0">
                  <a:ea typeface="Calibri" panose="020F0502020204030204" pitchFamily="34" charset="0"/>
                </a:rPr>
                <a:t>Make sure that your headphones or speakers are connected and working.</a:t>
              </a:r>
              <a:endParaRPr lang="en-IN" sz="1400" dirty="0"/>
            </a:p>
          </p:txBody>
        </p:sp>
      </p:grpSp>
      <p:grpSp>
        <p:nvGrpSpPr>
          <p:cNvPr id="27" name="Group 26">
            <a:extLst>
              <a:ext uri="{FF2B5EF4-FFF2-40B4-BE49-F238E27FC236}">
                <a16:creationId xmlns:a16="http://schemas.microsoft.com/office/drawing/2014/main" id="{047CB25F-00C4-424D-9763-B6B55CDF7FB9}"/>
              </a:ext>
            </a:extLst>
          </p:cNvPr>
          <p:cNvGrpSpPr/>
          <p:nvPr/>
        </p:nvGrpSpPr>
        <p:grpSpPr>
          <a:xfrm>
            <a:off x="4850971" y="5114441"/>
            <a:ext cx="3905571" cy="759417"/>
            <a:chOff x="4850971" y="5114441"/>
            <a:chExt cx="3905571" cy="759417"/>
          </a:xfrm>
        </p:grpSpPr>
        <p:sp>
          <p:nvSpPr>
            <p:cNvPr id="28" name="Rectangle 27">
              <a:extLst>
                <a:ext uri="{FF2B5EF4-FFF2-40B4-BE49-F238E27FC236}">
                  <a16:creationId xmlns:a16="http://schemas.microsoft.com/office/drawing/2014/main" id="{D7A41F46-1843-4E7B-B2FC-6117F54B61C9}"/>
                </a:ext>
              </a:extLst>
            </p:cNvPr>
            <p:cNvSpPr/>
            <p:nvPr/>
          </p:nvSpPr>
          <p:spPr>
            <a:xfrm>
              <a:off x="5736296" y="5232539"/>
              <a:ext cx="3020246" cy="523220"/>
            </a:xfrm>
            <a:prstGeom prst="rect">
              <a:avLst/>
            </a:prstGeom>
          </p:spPr>
          <p:txBody>
            <a:bodyPr wrap="square">
              <a:spAutoFit/>
            </a:bodyPr>
            <a:lstStyle/>
            <a:p>
              <a:r>
                <a:rPr lang="en-US" sz="1400" dirty="0">
                  <a:ea typeface="Calibri" panose="020F0502020204030204" pitchFamily="34" charset="0"/>
                </a:rPr>
                <a:t>An audio transcript is also available on every screen.</a:t>
              </a:r>
              <a:endParaRPr lang="en-IN" sz="1400" dirty="0"/>
            </a:p>
          </p:txBody>
        </p:sp>
        <p:grpSp>
          <p:nvGrpSpPr>
            <p:cNvPr id="29" name="Group 28">
              <a:extLst>
                <a:ext uri="{FF2B5EF4-FFF2-40B4-BE49-F238E27FC236}">
                  <a16:creationId xmlns:a16="http://schemas.microsoft.com/office/drawing/2014/main" id="{EC3EBC42-35CD-4A20-9EF9-EBFD645BFC98}"/>
                </a:ext>
              </a:extLst>
            </p:cNvPr>
            <p:cNvGrpSpPr/>
            <p:nvPr/>
          </p:nvGrpSpPr>
          <p:grpSpPr>
            <a:xfrm>
              <a:off x="4850971" y="5114441"/>
              <a:ext cx="759417" cy="759417"/>
              <a:chOff x="4850971" y="5114441"/>
              <a:chExt cx="759417" cy="759417"/>
            </a:xfrm>
          </p:grpSpPr>
          <p:sp>
            <p:nvSpPr>
              <p:cNvPr id="30" name="Oval 29">
                <a:extLst>
                  <a:ext uri="{FF2B5EF4-FFF2-40B4-BE49-F238E27FC236}">
                    <a16:creationId xmlns:a16="http://schemas.microsoft.com/office/drawing/2014/main" id="{1B77E256-74CE-4AEC-9ACA-983B611FB50A}"/>
                  </a:ext>
                </a:extLst>
              </p:cNvPr>
              <p:cNvSpPr/>
              <p:nvPr/>
            </p:nvSpPr>
            <p:spPr>
              <a:xfrm>
                <a:off x="4850971" y="5114441"/>
                <a:ext cx="759417" cy="75941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31" name="Picture 30">
                <a:extLst>
                  <a:ext uri="{FF2B5EF4-FFF2-40B4-BE49-F238E27FC236}">
                    <a16:creationId xmlns:a16="http://schemas.microsoft.com/office/drawing/2014/main" id="{B02E4148-9809-4267-B4C4-DF780FFCA8D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42629" y="5331499"/>
                <a:ext cx="376101" cy="376101"/>
              </a:xfrm>
              <a:prstGeom prst="rect">
                <a:avLst/>
              </a:prstGeom>
            </p:spPr>
          </p:pic>
        </p:grpSp>
      </p:grpSp>
      <p:sp>
        <p:nvSpPr>
          <p:cNvPr id="32" name="Rectangle 31">
            <a:extLst>
              <a:ext uri="{FF2B5EF4-FFF2-40B4-BE49-F238E27FC236}">
                <a16:creationId xmlns:a16="http://schemas.microsoft.com/office/drawing/2014/main" id="{7EE52601-C6DF-4303-8B0E-5CC4707B640C}"/>
              </a:ext>
            </a:extLst>
          </p:cNvPr>
          <p:cNvSpPr/>
          <p:nvPr/>
        </p:nvSpPr>
        <p:spPr>
          <a:xfrm>
            <a:off x="300254" y="1073662"/>
            <a:ext cx="4154179" cy="338554"/>
          </a:xfrm>
          <a:prstGeom prst="rect">
            <a:avLst/>
          </a:prstGeom>
        </p:spPr>
        <p:txBody>
          <a:bodyPr wrap="square">
            <a:spAutoFit/>
          </a:bodyPr>
          <a:lstStyle/>
          <a:p>
            <a:r>
              <a:rPr lang="en-GB" sz="1600" b="1" dirty="0">
                <a:solidFill>
                  <a:srgbClr val="4A98B8"/>
                </a:solidFill>
                <a:cs typeface="Arial" panose="020B0604020202020204" pitchFamily="34" charset="0"/>
              </a:rPr>
              <a:t>Welcome to this module on </a:t>
            </a:r>
            <a:endParaRPr lang="en-GB" sz="1600" dirty="0"/>
          </a:p>
        </p:txBody>
      </p:sp>
      <p:sp>
        <p:nvSpPr>
          <p:cNvPr id="36" name="Rounded Rectangle 8">
            <a:extLst>
              <a:ext uri="{FF2B5EF4-FFF2-40B4-BE49-F238E27FC236}">
                <a16:creationId xmlns:a16="http://schemas.microsoft.com/office/drawing/2014/main" id="{6EDFA2B5-3C11-4211-965C-E60EF4BF93C3}"/>
              </a:ext>
            </a:extLst>
          </p:cNvPr>
          <p:cNvSpPr/>
          <p:nvPr/>
        </p:nvSpPr>
        <p:spPr>
          <a:xfrm>
            <a:off x="409594" y="2488416"/>
            <a:ext cx="1352961" cy="359850"/>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400" b="1" dirty="0">
                <a:solidFill>
                  <a:schemeClr val="bg1"/>
                </a:solidFill>
              </a:rPr>
              <a:t>Start</a:t>
            </a:r>
          </a:p>
        </p:txBody>
      </p:sp>
      <p:pic>
        <p:nvPicPr>
          <p:cNvPr id="1026" name="Picture 2" descr="Anatomy side view of major face muscles. : Stock Photo">
            <a:extLst>
              <a:ext uri="{FF2B5EF4-FFF2-40B4-BE49-F238E27FC236}">
                <a16:creationId xmlns:a16="http://schemas.microsoft.com/office/drawing/2014/main" id="{8C291E1A-6B88-4186-BE5C-58C2FFF2CD7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24916" y="566864"/>
            <a:ext cx="3085833" cy="41148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Anatomy side view of major face muscles. : Stock Photo">
            <a:extLst>
              <a:ext uri="{FF2B5EF4-FFF2-40B4-BE49-F238E27FC236}">
                <a16:creationId xmlns:a16="http://schemas.microsoft.com/office/drawing/2014/main" id="{AE512F01-300F-45A7-8645-5140F536602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465" t="37860"/>
          <a:stretch/>
        </p:blipFill>
        <p:spPr bwMode="auto">
          <a:xfrm>
            <a:off x="5102842" y="1569806"/>
            <a:ext cx="2269157" cy="2556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56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lose up of bare shoulder of mixed race woman">
            <a:extLst>
              <a:ext uri="{FF2B5EF4-FFF2-40B4-BE49-F238E27FC236}">
                <a16:creationId xmlns:a16="http://schemas.microsoft.com/office/drawing/2014/main" id="{BD54ADAA-57D8-2B64-EF8A-A472894587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53"/>
          <a:stretch/>
        </p:blipFill>
        <p:spPr bwMode="auto">
          <a:xfrm>
            <a:off x="4385188" y="557431"/>
            <a:ext cx="5290999" cy="463398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E355A74-BA54-4C60-8733-B921489397F0}"/>
              </a:ext>
            </a:extLst>
          </p:cNvPr>
          <p:cNvSpPr txBox="1"/>
          <p:nvPr/>
        </p:nvSpPr>
        <p:spPr>
          <a:xfrm>
            <a:off x="9706595" y="1091249"/>
            <a:ext cx="3122437" cy="738664"/>
          </a:xfrm>
          <a:prstGeom prst="rect">
            <a:avLst/>
          </a:prstGeom>
          <a:noFill/>
        </p:spPr>
        <p:txBody>
          <a:bodyPr wrap="square" rtlCol="0">
            <a:spAutoFit/>
          </a:bodyPr>
          <a:lstStyle/>
          <a:p>
            <a:r>
              <a:rPr lang="en-IN" sz="1400" dirty="0">
                <a:solidFill>
                  <a:schemeClr val="tx1"/>
                </a:solidFill>
              </a:rPr>
              <a:t>In this module, you will get </a:t>
            </a:r>
            <a:r>
              <a:rPr lang="en-IN" sz="1400" dirty="0"/>
              <a:t>detailed </a:t>
            </a:r>
            <a:r>
              <a:rPr lang="en-IN" sz="1400" dirty="0">
                <a:solidFill>
                  <a:schemeClr val="tx1"/>
                </a:solidFill>
              </a:rPr>
              <a:t>understanding of the lower face muscles and the anatomy of the fat pads.</a:t>
            </a:r>
            <a:endParaRPr lang="en-US" sz="1400" dirty="0">
              <a:solidFill>
                <a:schemeClr val="tx1"/>
              </a:solidFill>
            </a:endParaRPr>
          </a:p>
        </p:txBody>
      </p:sp>
      <p:sp>
        <p:nvSpPr>
          <p:cNvPr id="21" name="TextBox 20">
            <a:extLst>
              <a:ext uri="{FF2B5EF4-FFF2-40B4-BE49-F238E27FC236}">
                <a16:creationId xmlns:a16="http://schemas.microsoft.com/office/drawing/2014/main" id="{C6BCC437-5093-48D3-9A61-33B099F10668}"/>
              </a:ext>
            </a:extLst>
          </p:cNvPr>
          <p:cNvSpPr txBox="1"/>
          <p:nvPr/>
        </p:nvSpPr>
        <p:spPr>
          <a:xfrm>
            <a:off x="10544332" y="433039"/>
            <a:ext cx="1407681" cy="307777"/>
          </a:xfrm>
          <a:prstGeom prst="rect">
            <a:avLst/>
          </a:prstGeom>
          <a:noFill/>
        </p:spPr>
        <p:txBody>
          <a:bodyPr wrap="square" rtlCol="0">
            <a:spAutoFit/>
          </a:bodyPr>
          <a:lstStyle/>
          <a:p>
            <a:r>
              <a:rPr lang="en-IN" sz="1400" dirty="0"/>
              <a:t>scrn_03_01</a:t>
            </a:r>
          </a:p>
        </p:txBody>
      </p:sp>
      <p:sp>
        <p:nvSpPr>
          <p:cNvPr id="22" name="TextBox 21">
            <a:extLst>
              <a:ext uri="{FF2B5EF4-FFF2-40B4-BE49-F238E27FC236}">
                <a16:creationId xmlns:a16="http://schemas.microsoft.com/office/drawing/2014/main" id="{EEA3AE78-8D93-4F09-83B5-1901BFE85483}"/>
              </a:ext>
            </a:extLst>
          </p:cNvPr>
          <p:cNvSpPr txBox="1"/>
          <p:nvPr/>
        </p:nvSpPr>
        <p:spPr>
          <a:xfrm>
            <a:off x="9706596" y="4407552"/>
            <a:ext cx="3253754" cy="2677656"/>
          </a:xfrm>
          <a:prstGeom prst="rect">
            <a:avLst/>
          </a:prstGeom>
          <a:noFill/>
        </p:spPr>
        <p:txBody>
          <a:bodyPr wrap="square" rtlCol="0">
            <a:spAutoFit/>
          </a:bodyPr>
          <a:lstStyle/>
          <a:p>
            <a:r>
              <a:rPr lang="en-US" sz="1400" dirty="0">
                <a:hlinkClick r:id="rId4"/>
              </a:rPr>
              <a:t>https://www.gettyimages.in/detail/photo/close-up-of-bare-shoulder-of-mixed-race-woman-royalty-free-image/601798307?phrase=lower+face+human</a:t>
            </a:r>
            <a:endParaRPr lang="en-US" sz="1400" dirty="0"/>
          </a:p>
          <a:p>
            <a:endParaRPr lang="en-US" sz="1400" dirty="0"/>
          </a:p>
          <a:p>
            <a:r>
              <a:rPr lang="en-US" sz="1400" dirty="0"/>
              <a:t>Bring the page title, image and the first on-screen text together in sync with the audio.</a:t>
            </a:r>
          </a:p>
          <a:p>
            <a:pPr marL="285750" indent="-285750">
              <a:buFont typeface="Arial" panose="020B0604020202020204" pitchFamily="34" charset="0"/>
              <a:buChar char="•"/>
            </a:pPr>
            <a:r>
              <a:rPr lang="en-US" sz="1400" dirty="0"/>
              <a:t>Then bring the objectives and duration info text in the grey patch with last sentence.</a:t>
            </a:r>
            <a:endParaRPr lang="en-IN" sz="1400" dirty="0"/>
          </a:p>
        </p:txBody>
      </p:sp>
      <p:sp>
        <p:nvSpPr>
          <p:cNvPr id="24" name="TextBox 23">
            <a:extLst>
              <a:ext uri="{FF2B5EF4-FFF2-40B4-BE49-F238E27FC236}">
                <a16:creationId xmlns:a16="http://schemas.microsoft.com/office/drawing/2014/main" id="{53CA1290-DEFD-4F9D-98D3-D427866BB4D4}"/>
              </a:ext>
            </a:extLst>
          </p:cNvPr>
          <p:cNvSpPr txBox="1"/>
          <p:nvPr/>
        </p:nvSpPr>
        <p:spPr>
          <a:xfrm>
            <a:off x="10725665" y="43644"/>
            <a:ext cx="2234684" cy="307777"/>
          </a:xfrm>
          <a:prstGeom prst="rect">
            <a:avLst/>
          </a:prstGeom>
          <a:noFill/>
        </p:spPr>
        <p:txBody>
          <a:bodyPr wrap="square" rtlCol="0">
            <a:spAutoFit/>
          </a:bodyPr>
          <a:lstStyle/>
          <a:p>
            <a:r>
              <a:rPr lang="en-IN" sz="1400" dirty="0"/>
              <a:t>L01-text-image-001</a:t>
            </a:r>
          </a:p>
        </p:txBody>
      </p:sp>
      <p:sp>
        <p:nvSpPr>
          <p:cNvPr id="31" name="Flowchart: Manual Input 30">
            <a:extLst>
              <a:ext uri="{FF2B5EF4-FFF2-40B4-BE49-F238E27FC236}">
                <a16:creationId xmlns:a16="http://schemas.microsoft.com/office/drawing/2014/main" id="{2A6AA758-FED8-463C-865A-6226B0A32AAD}"/>
              </a:ext>
            </a:extLst>
          </p:cNvPr>
          <p:cNvSpPr/>
          <p:nvPr/>
        </p:nvSpPr>
        <p:spPr>
          <a:xfrm>
            <a:off x="-26828" y="2796828"/>
            <a:ext cx="9706595" cy="2880000"/>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32" name="Rectangle 31">
            <a:extLst>
              <a:ext uri="{FF2B5EF4-FFF2-40B4-BE49-F238E27FC236}">
                <a16:creationId xmlns:a16="http://schemas.microsoft.com/office/drawing/2014/main" id="{F4EE360E-45E1-4C81-8122-70024571FCA9}"/>
              </a:ext>
            </a:extLst>
          </p:cNvPr>
          <p:cNvSpPr/>
          <p:nvPr/>
        </p:nvSpPr>
        <p:spPr>
          <a:xfrm>
            <a:off x="0" y="556055"/>
            <a:ext cx="4562374" cy="1428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Overview</a:t>
            </a:r>
            <a:endParaRPr lang="en-US" sz="1600" dirty="0">
              <a:solidFill>
                <a:schemeClr val="tx1"/>
              </a:solidFill>
            </a:endParaRPr>
          </a:p>
          <a:p>
            <a:endParaRPr lang="en-US" sz="1600" dirty="0">
              <a:solidFill>
                <a:schemeClr val="tx1"/>
              </a:solidFill>
            </a:endParaRPr>
          </a:p>
        </p:txBody>
      </p:sp>
      <p:sp>
        <p:nvSpPr>
          <p:cNvPr id="35" name="Rectangle 34">
            <a:extLst>
              <a:ext uri="{FF2B5EF4-FFF2-40B4-BE49-F238E27FC236}">
                <a16:creationId xmlns:a16="http://schemas.microsoft.com/office/drawing/2014/main" id="{A9DA4FC0-5E09-44F2-BADB-73B4C6EE8F00}"/>
              </a:ext>
            </a:extLst>
          </p:cNvPr>
          <p:cNvSpPr/>
          <p:nvPr/>
        </p:nvSpPr>
        <p:spPr>
          <a:xfrm>
            <a:off x="1207290" y="3487534"/>
            <a:ext cx="4196814" cy="21857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pPr>
              <a:lnSpc>
                <a:spcPct val="107000"/>
              </a:lnSpc>
              <a:spcAft>
                <a:spcPts val="800"/>
              </a:spcAft>
            </a:pPr>
            <a:r>
              <a:rPr lang="en-US" sz="1600" dirty="0">
                <a:solidFill>
                  <a:schemeClr val="tx1"/>
                </a:solidFill>
              </a:rPr>
              <a:t>In this module, you’ll learn about:</a:t>
            </a:r>
          </a:p>
          <a:p>
            <a:pPr marL="285750" indent="-285750">
              <a:buFont typeface="Arial" panose="020B0604020202020204" pitchFamily="34" charset="0"/>
              <a:buChar char="•"/>
            </a:pPr>
            <a:r>
              <a:rPr lang="en-GB" sz="1600" dirty="0">
                <a:solidFill>
                  <a:schemeClr val="tx1"/>
                </a:solidFill>
              </a:rPr>
              <a:t>Fat pads and fat compartments in the lower face</a:t>
            </a:r>
          </a:p>
          <a:p>
            <a:pPr marL="285750" indent="-285750">
              <a:buFont typeface="Arial" panose="020B0604020202020204" pitchFamily="34" charset="0"/>
              <a:buChar char="•"/>
            </a:pPr>
            <a:r>
              <a:rPr lang="en-GB" sz="1600" dirty="0">
                <a:solidFill>
                  <a:schemeClr val="tx1"/>
                </a:solidFill>
              </a:rPr>
              <a:t>Muscles of the lower face</a:t>
            </a:r>
          </a:p>
        </p:txBody>
      </p:sp>
      <p:cxnSp>
        <p:nvCxnSpPr>
          <p:cNvPr id="36" name="Straight Connector 35">
            <a:extLst>
              <a:ext uri="{FF2B5EF4-FFF2-40B4-BE49-F238E27FC236}">
                <a16:creationId xmlns:a16="http://schemas.microsoft.com/office/drawing/2014/main" id="{BBFB57AA-FC39-483C-9AE6-AAFBF91DD3F5}"/>
              </a:ext>
            </a:extLst>
          </p:cNvPr>
          <p:cNvCxnSpPr/>
          <p:nvPr/>
        </p:nvCxnSpPr>
        <p:spPr>
          <a:xfrm flipV="1">
            <a:off x="5462774" y="3598466"/>
            <a:ext cx="0" cy="162000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7" name="Isosceles Triangle 36">
            <a:extLst>
              <a:ext uri="{FF2B5EF4-FFF2-40B4-BE49-F238E27FC236}">
                <a16:creationId xmlns:a16="http://schemas.microsoft.com/office/drawing/2014/main" id="{E886A25F-AB79-4FD1-89B0-6EB6164DDAEE}"/>
              </a:ext>
            </a:extLst>
          </p:cNvPr>
          <p:cNvSpPr/>
          <p:nvPr/>
        </p:nvSpPr>
        <p:spPr>
          <a:xfrm rot="5400000">
            <a:off x="5461455" y="4302109"/>
            <a:ext cx="166556" cy="14358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38" name="Rectangle 37">
            <a:extLst>
              <a:ext uri="{FF2B5EF4-FFF2-40B4-BE49-F238E27FC236}">
                <a16:creationId xmlns:a16="http://schemas.microsoft.com/office/drawing/2014/main" id="{ED4A445D-D6F8-40AC-9B38-33C43CBA15C5}"/>
              </a:ext>
            </a:extLst>
          </p:cNvPr>
          <p:cNvSpPr/>
          <p:nvPr/>
        </p:nvSpPr>
        <p:spPr>
          <a:xfrm>
            <a:off x="6656834" y="3533071"/>
            <a:ext cx="2432301" cy="832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91344" rIns="0" bIns="191344" numCol="1" spcCol="0" rtlCol="0" fromWordArt="0" anchor="ctr" anchorCtr="0" forceAA="0" compatLnSpc="1">
            <a:prstTxWarp prst="textNoShape">
              <a:avLst/>
            </a:prstTxWarp>
            <a:noAutofit/>
          </a:bodyPr>
          <a:lstStyle/>
          <a:p>
            <a:r>
              <a:rPr lang="en-US" sz="1600" dirty="0">
                <a:solidFill>
                  <a:schemeClr val="tx1"/>
                </a:solidFill>
              </a:rPr>
              <a:t>You will need approximately 20 minutes to complete this module.</a:t>
            </a:r>
          </a:p>
        </p:txBody>
      </p:sp>
      <p:grpSp>
        <p:nvGrpSpPr>
          <p:cNvPr id="17" name="Group 16">
            <a:extLst>
              <a:ext uri="{FF2B5EF4-FFF2-40B4-BE49-F238E27FC236}">
                <a16:creationId xmlns:a16="http://schemas.microsoft.com/office/drawing/2014/main" id="{5C790329-748E-468B-B80F-80100946732F}"/>
              </a:ext>
            </a:extLst>
          </p:cNvPr>
          <p:cNvGrpSpPr/>
          <p:nvPr/>
        </p:nvGrpSpPr>
        <p:grpSpPr>
          <a:xfrm>
            <a:off x="5848921" y="3620235"/>
            <a:ext cx="621176" cy="630098"/>
            <a:chOff x="261008" y="2645173"/>
            <a:chExt cx="621176" cy="630098"/>
          </a:xfrm>
        </p:grpSpPr>
        <p:sp>
          <p:nvSpPr>
            <p:cNvPr id="18" name="Oval 17">
              <a:extLst>
                <a:ext uri="{FF2B5EF4-FFF2-40B4-BE49-F238E27FC236}">
                  <a16:creationId xmlns:a16="http://schemas.microsoft.com/office/drawing/2014/main" id="{59517BC2-A94B-49E0-A315-FA5B4E83FC26}"/>
                </a:ext>
              </a:extLst>
            </p:cNvPr>
            <p:cNvSpPr/>
            <p:nvPr/>
          </p:nvSpPr>
          <p:spPr>
            <a:xfrm>
              <a:off x="261008" y="2645173"/>
              <a:ext cx="621176" cy="630098"/>
            </a:xfrm>
            <a:prstGeom prst="ellipse">
              <a:avLst/>
            </a:prstGeom>
            <a:solidFill>
              <a:schemeClr val="bg1">
                <a:lumMod val="9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19" name="Graphic 15">
              <a:extLst>
                <a:ext uri="{FF2B5EF4-FFF2-40B4-BE49-F238E27FC236}">
                  <a16:creationId xmlns:a16="http://schemas.microsoft.com/office/drawing/2014/main" id="{76E2DDB8-BE52-45CF-9FF5-C25F185450B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65085" y="2747036"/>
              <a:ext cx="413022" cy="413022"/>
            </a:xfrm>
            <a:prstGeom prst="rect">
              <a:avLst/>
            </a:prstGeom>
          </p:spPr>
        </p:pic>
      </p:grpSp>
      <p:grpSp>
        <p:nvGrpSpPr>
          <p:cNvPr id="2" name="Group 1">
            <a:extLst>
              <a:ext uri="{FF2B5EF4-FFF2-40B4-BE49-F238E27FC236}">
                <a16:creationId xmlns:a16="http://schemas.microsoft.com/office/drawing/2014/main" id="{65F19B2C-BE73-468A-9FF4-7BD6EB30310A}"/>
              </a:ext>
            </a:extLst>
          </p:cNvPr>
          <p:cNvGrpSpPr/>
          <p:nvPr/>
        </p:nvGrpSpPr>
        <p:grpSpPr>
          <a:xfrm>
            <a:off x="551462" y="3649763"/>
            <a:ext cx="621176" cy="571043"/>
            <a:chOff x="1090234" y="4027195"/>
            <a:chExt cx="621176" cy="630098"/>
          </a:xfrm>
        </p:grpSpPr>
        <p:sp>
          <p:nvSpPr>
            <p:cNvPr id="25" name="Oval 24">
              <a:extLst>
                <a:ext uri="{FF2B5EF4-FFF2-40B4-BE49-F238E27FC236}">
                  <a16:creationId xmlns:a16="http://schemas.microsoft.com/office/drawing/2014/main" id="{A7775C11-3340-441E-9897-7A791737F09E}"/>
                </a:ext>
              </a:extLst>
            </p:cNvPr>
            <p:cNvSpPr/>
            <p:nvPr/>
          </p:nvSpPr>
          <p:spPr>
            <a:xfrm>
              <a:off x="1090234" y="4027195"/>
              <a:ext cx="621176" cy="630098"/>
            </a:xfrm>
            <a:prstGeom prst="ellipse">
              <a:avLst/>
            </a:prstGeom>
            <a:solidFill>
              <a:schemeClr val="bg1">
                <a:lumMod val="9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16" name="Graphic 12">
              <a:extLst>
                <a:ext uri="{FF2B5EF4-FFF2-40B4-BE49-F238E27FC236}">
                  <a16:creationId xmlns:a16="http://schemas.microsoft.com/office/drawing/2014/main" id="{5C9A16E7-07A7-4E87-A03C-EAACF345E8F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66035" y="4109579"/>
              <a:ext cx="474145" cy="474145"/>
            </a:xfrm>
            <a:prstGeom prst="rect">
              <a:avLst/>
            </a:prstGeom>
          </p:spPr>
        </p:pic>
      </p:grpSp>
    </p:spTree>
    <p:extLst>
      <p:ext uri="{BB962C8B-B14F-4D97-AF65-F5344CB8AC3E}">
        <p14:creationId xmlns:p14="http://schemas.microsoft.com/office/powerpoint/2010/main" val="2870936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grpSp>
        <p:nvGrpSpPr>
          <p:cNvPr id="10" name="Group 9">
            <a:extLst>
              <a:ext uri="{FF2B5EF4-FFF2-40B4-BE49-F238E27FC236}">
                <a16:creationId xmlns:a16="http://schemas.microsoft.com/office/drawing/2014/main" id="{64BB124E-97BA-4E17-AC44-B390371E33A5}"/>
              </a:ext>
            </a:extLst>
          </p:cNvPr>
          <p:cNvGrpSpPr/>
          <p:nvPr/>
        </p:nvGrpSpPr>
        <p:grpSpPr>
          <a:xfrm>
            <a:off x="2912017" y="4151665"/>
            <a:ext cx="3899681" cy="349067"/>
            <a:chOff x="612466" y="2228466"/>
            <a:chExt cx="3668490" cy="328371"/>
          </a:xfrm>
        </p:grpSpPr>
        <p:sp>
          <p:nvSpPr>
            <p:cNvPr id="11" name="TextBox 10">
              <a:extLst>
                <a:ext uri="{FF2B5EF4-FFF2-40B4-BE49-F238E27FC236}">
                  <a16:creationId xmlns:a16="http://schemas.microsoft.com/office/drawing/2014/main" id="{A16BAB29-58DF-469F-BD61-2302BECF8D08}"/>
                </a:ext>
              </a:extLst>
            </p:cNvPr>
            <p:cNvSpPr txBox="1"/>
            <p:nvPr/>
          </p:nvSpPr>
          <p:spPr>
            <a:xfrm>
              <a:off x="877003" y="2228466"/>
              <a:ext cx="3403953" cy="328371"/>
            </a:xfrm>
            <a:prstGeom prst="rect">
              <a:avLst/>
            </a:prstGeom>
            <a:noFill/>
          </p:spPr>
          <p:txBody>
            <a:bodyPr wrap="square" rtlCol="0">
              <a:spAutoFit/>
            </a:bodyPr>
            <a:lstStyle/>
            <a:p>
              <a:r>
                <a:rPr lang="en-US" sz="1600" b="1" dirty="0"/>
                <a:t>Select the Play button to start the video.</a:t>
              </a:r>
            </a:p>
          </p:txBody>
        </p:sp>
        <p:grpSp>
          <p:nvGrpSpPr>
            <p:cNvPr id="12" name="Group 11">
              <a:extLst>
                <a:ext uri="{FF2B5EF4-FFF2-40B4-BE49-F238E27FC236}">
                  <a16:creationId xmlns:a16="http://schemas.microsoft.com/office/drawing/2014/main" id="{4FF79D0A-E29D-4A58-8087-EE811E9C5E38}"/>
                </a:ext>
              </a:extLst>
            </p:cNvPr>
            <p:cNvGrpSpPr/>
            <p:nvPr/>
          </p:nvGrpSpPr>
          <p:grpSpPr>
            <a:xfrm>
              <a:off x="612466" y="2239650"/>
              <a:ext cx="254631" cy="254631"/>
              <a:chOff x="6452558" y="1319837"/>
              <a:chExt cx="254631" cy="254631"/>
            </a:xfrm>
          </p:grpSpPr>
          <p:pic>
            <p:nvPicPr>
              <p:cNvPr id="13" name="Graphic 12" descr="Direction">
                <a:extLst>
                  <a:ext uri="{FF2B5EF4-FFF2-40B4-BE49-F238E27FC236}">
                    <a16:creationId xmlns:a16="http://schemas.microsoft.com/office/drawing/2014/main" id="{EC3B5C90-A2B2-495A-B089-E787EF26EC6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509937" y="1383725"/>
                <a:ext cx="180000" cy="180000"/>
              </a:xfrm>
              <a:prstGeom prst="rect">
                <a:avLst/>
              </a:prstGeom>
            </p:spPr>
          </p:pic>
          <p:sp>
            <p:nvSpPr>
              <p:cNvPr id="14" name="Oval 13">
                <a:extLst>
                  <a:ext uri="{FF2B5EF4-FFF2-40B4-BE49-F238E27FC236}">
                    <a16:creationId xmlns:a16="http://schemas.microsoft.com/office/drawing/2014/main" id="{66DDF91F-3228-45DC-B144-EC3B8ADFF600}"/>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grpSp>
      </p:grpSp>
      <p:sp>
        <p:nvSpPr>
          <p:cNvPr id="15" name="Oval 14">
            <a:extLst>
              <a:ext uri="{FF2B5EF4-FFF2-40B4-BE49-F238E27FC236}">
                <a16:creationId xmlns:a16="http://schemas.microsoft.com/office/drawing/2014/main" id="{7EDC5629-0D21-4D4D-8CB9-E8A9FC2A5AC4}"/>
              </a:ext>
            </a:extLst>
          </p:cNvPr>
          <p:cNvSpPr/>
          <p:nvPr/>
        </p:nvSpPr>
        <p:spPr>
          <a:xfrm>
            <a:off x="4341560" y="2639351"/>
            <a:ext cx="850900" cy="8509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16" name="Isosceles Triangle 15">
            <a:extLst>
              <a:ext uri="{FF2B5EF4-FFF2-40B4-BE49-F238E27FC236}">
                <a16:creationId xmlns:a16="http://schemas.microsoft.com/office/drawing/2014/main" id="{1C99810C-7617-485A-86A7-91991B74A3EF}"/>
              </a:ext>
            </a:extLst>
          </p:cNvPr>
          <p:cNvSpPr/>
          <p:nvPr/>
        </p:nvSpPr>
        <p:spPr>
          <a:xfrm rot="5400000">
            <a:off x="4662743" y="2907506"/>
            <a:ext cx="353568" cy="304800"/>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17" name="TextBox 16">
            <a:extLst>
              <a:ext uri="{FF2B5EF4-FFF2-40B4-BE49-F238E27FC236}">
                <a16:creationId xmlns:a16="http://schemas.microsoft.com/office/drawing/2014/main" id="{23C20305-063E-4248-A59A-CE74F4F8752A}"/>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8" name="TextBox 17">
            <a:extLst>
              <a:ext uri="{FF2B5EF4-FFF2-40B4-BE49-F238E27FC236}">
                <a16:creationId xmlns:a16="http://schemas.microsoft.com/office/drawing/2014/main" id="{C8E2B22D-0E51-48D6-9BDD-82CF1905F301}"/>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TextBox 18">
            <a:extLst>
              <a:ext uri="{FF2B5EF4-FFF2-40B4-BE49-F238E27FC236}">
                <a16:creationId xmlns:a16="http://schemas.microsoft.com/office/drawing/2014/main" id="{5A47DF8D-E863-4BA3-8162-E366BB39A6F1}"/>
              </a:ext>
            </a:extLst>
          </p:cNvPr>
          <p:cNvSpPr txBox="1"/>
          <p:nvPr/>
        </p:nvSpPr>
        <p:spPr>
          <a:xfrm>
            <a:off x="9706595" y="1091249"/>
            <a:ext cx="3128459" cy="1169551"/>
          </a:xfrm>
          <a:prstGeom prst="rect">
            <a:avLst/>
          </a:prstGeom>
          <a:noFill/>
        </p:spPr>
        <p:txBody>
          <a:bodyPr wrap="square" rtlCol="0">
            <a:spAutoFit/>
          </a:bodyPr>
          <a:lstStyle/>
          <a:p>
            <a:r>
              <a:rPr lang="en-IN" sz="1400" dirty="0"/>
              <a:t>Facial muscles and their structure are responsible for our expressions.</a:t>
            </a:r>
          </a:p>
          <a:p>
            <a:endParaRPr lang="en-IN" sz="1400" dirty="0"/>
          </a:p>
          <a:p>
            <a:r>
              <a:rPr lang="en-IN" sz="1400" dirty="0"/>
              <a:t>Proceed with the video to understand this better.</a:t>
            </a:r>
          </a:p>
        </p:txBody>
      </p:sp>
      <p:sp>
        <p:nvSpPr>
          <p:cNvPr id="20" name="TextBox 19">
            <a:extLst>
              <a:ext uri="{FF2B5EF4-FFF2-40B4-BE49-F238E27FC236}">
                <a16:creationId xmlns:a16="http://schemas.microsoft.com/office/drawing/2014/main" id="{AA515761-B9F6-434D-B74C-891FE11BDAB9}"/>
              </a:ext>
            </a:extLst>
          </p:cNvPr>
          <p:cNvSpPr txBox="1"/>
          <p:nvPr/>
        </p:nvSpPr>
        <p:spPr>
          <a:xfrm>
            <a:off x="9706596" y="4407552"/>
            <a:ext cx="3253754" cy="738664"/>
          </a:xfrm>
          <a:prstGeom prst="rect">
            <a:avLst/>
          </a:prstGeom>
          <a:noFill/>
        </p:spPr>
        <p:txBody>
          <a:bodyPr wrap="square" rtlCol="0">
            <a:spAutoFit/>
          </a:bodyPr>
          <a:lstStyle/>
          <a:p>
            <a:r>
              <a:rPr lang="en-IN" sz="1400" dirty="0"/>
              <a:t>On clicking ‘</a:t>
            </a:r>
            <a:r>
              <a:rPr lang="en-US" sz="1400" dirty="0">
                <a:solidFill>
                  <a:schemeClr val="tx1"/>
                </a:solidFill>
              </a:rPr>
              <a:t>Pathophysiology of Cheek Lines</a:t>
            </a:r>
            <a:r>
              <a:rPr lang="en-IN" sz="1400" dirty="0">
                <a:solidFill>
                  <a:schemeClr val="tx1"/>
                </a:solidFill>
              </a:rPr>
              <a:t>’ on the ‘watch’ page, learner will see this video.</a:t>
            </a:r>
            <a:endParaRPr lang="en-US" sz="1400" dirty="0">
              <a:solidFill>
                <a:schemeClr val="tx1"/>
              </a:solidFill>
            </a:endParaRPr>
          </a:p>
        </p:txBody>
      </p:sp>
      <p:sp>
        <p:nvSpPr>
          <p:cNvPr id="21" name="Rectangle 20">
            <a:extLst>
              <a:ext uri="{FF2B5EF4-FFF2-40B4-BE49-F238E27FC236}">
                <a16:creationId xmlns:a16="http://schemas.microsoft.com/office/drawing/2014/main" id="{7D8CCC79-BD10-448F-9051-21A3178CC122}"/>
              </a:ext>
            </a:extLst>
          </p:cNvPr>
          <p:cNvSpPr/>
          <p:nvPr/>
        </p:nvSpPr>
        <p:spPr>
          <a:xfrm>
            <a:off x="0" y="556055"/>
            <a:ext cx="3959351" cy="637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5" name="TextBox 24">
            <a:extLst>
              <a:ext uri="{FF2B5EF4-FFF2-40B4-BE49-F238E27FC236}">
                <a16:creationId xmlns:a16="http://schemas.microsoft.com/office/drawing/2014/main" id="{C9E7188B-CFE3-4C91-B725-E4CFF570A2CF}"/>
              </a:ext>
            </a:extLst>
          </p:cNvPr>
          <p:cNvSpPr txBox="1"/>
          <p:nvPr/>
        </p:nvSpPr>
        <p:spPr>
          <a:xfrm>
            <a:off x="3127915" y="1662472"/>
            <a:ext cx="3618473" cy="338554"/>
          </a:xfrm>
          <a:prstGeom prst="rect">
            <a:avLst/>
          </a:prstGeom>
          <a:noFill/>
        </p:spPr>
        <p:txBody>
          <a:bodyPr wrap="square" rtlCol="0">
            <a:spAutoFit/>
          </a:bodyPr>
          <a:lstStyle/>
          <a:p>
            <a:pPr algn="ctr"/>
            <a:r>
              <a:rPr lang="en-US" sz="1600" b="1" dirty="0"/>
              <a:t>The structure behind</a:t>
            </a:r>
          </a:p>
        </p:txBody>
      </p:sp>
    </p:spTree>
    <p:extLst>
      <p:ext uri="{BB962C8B-B14F-4D97-AF65-F5344CB8AC3E}">
        <p14:creationId xmlns:p14="http://schemas.microsoft.com/office/powerpoint/2010/main" val="415155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954107"/>
          </a:xfrm>
          <a:prstGeom prst="rect">
            <a:avLst/>
          </a:prstGeom>
          <a:noFill/>
        </p:spPr>
        <p:txBody>
          <a:bodyPr wrap="square" rtlCol="0">
            <a:spAutoFit/>
          </a:bodyPr>
          <a:lstStyle/>
          <a:p>
            <a:r>
              <a:rPr lang="en-US" sz="1400" dirty="0"/>
              <a:t>The facial muscles are attached to the facial skeleton or membranous superficial fascia beneath the skin or subcutaneous tissue.</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2"/>
              </a:rPr>
              <a:t>https://www.freepik.com/free-photo/muscles-head_1036782.htm#query=facial%20muscles%20topography&amp;position=3&amp;from_view=search&amp;track=ais</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2101513" y="2044546"/>
            <a:ext cx="1637335" cy="338554"/>
          </a:xfrm>
          <a:prstGeom prst="rect">
            <a:avLst/>
          </a:prstGeom>
          <a:noFill/>
        </p:spPr>
        <p:txBody>
          <a:bodyPr wrap="square" rtlCol="0">
            <a:spAutoFit/>
          </a:bodyPr>
          <a:lstStyle/>
          <a:p>
            <a:pPr algn="ctr"/>
            <a:r>
              <a:rPr lang="en-US" sz="1600" dirty="0"/>
              <a:t>Facial skeleton</a:t>
            </a:r>
          </a:p>
        </p:txBody>
      </p:sp>
      <p:sp>
        <p:nvSpPr>
          <p:cNvPr id="23" name="TextBox 22">
            <a:extLst>
              <a:ext uri="{FF2B5EF4-FFF2-40B4-BE49-F238E27FC236}">
                <a16:creationId xmlns:a16="http://schemas.microsoft.com/office/drawing/2014/main" id="{698A0EA8-E3D6-4731-B963-4D78DB0F2029}"/>
              </a:ext>
            </a:extLst>
          </p:cNvPr>
          <p:cNvSpPr txBox="1"/>
          <p:nvPr/>
        </p:nvSpPr>
        <p:spPr>
          <a:xfrm>
            <a:off x="2540324" y="3629386"/>
            <a:ext cx="1752720" cy="584775"/>
          </a:xfrm>
          <a:prstGeom prst="rect">
            <a:avLst/>
          </a:prstGeom>
          <a:noFill/>
        </p:spPr>
        <p:txBody>
          <a:bodyPr wrap="square" rtlCol="0">
            <a:spAutoFit/>
          </a:bodyPr>
          <a:lstStyle/>
          <a:p>
            <a:r>
              <a:rPr lang="en-US" sz="1600" dirty="0"/>
              <a:t>Membranous superficial fascia</a:t>
            </a:r>
          </a:p>
        </p:txBody>
      </p:sp>
      <p:pic>
        <p:nvPicPr>
          <p:cNvPr id="1026" name="Picture 2" descr="Free photo the muscles of the head">
            <a:extLst>
              <a:ext uri="{FF2B5EF4-FFF2-40B4-BE49-F238E27FC236}">
                <a16:creationId xmlns:a16="http://schemas.microsoft.com/office/drawing/2014/main" id="{F385572F-B05A-5279-A5AB-EA8454C40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6647" y="1672525"/>
            <a:ext cx="2780094" cy="2871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485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523220"/>
          </a:xfrm>
          <a:prstGeom prst="rect">
            <a:avLst/>
          </a:prstGeom>
          <a:noFill/>
        </p:spPr>
        <p:txBody>
          <a:bodyPr wrap="square" rtlCol="0">
            <a:spAutoFit/>
          </a:bodyPr>
          <a:lstStyle/>
          <a:p>
            <a:r>
              <a:rPr lang="en-US" sz="1400" dirty="0"/>
              <a:t>They originate from the facial bone or fascia and insert into the facial skin.</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2"/>
              </a:rPr>
              <a:t>https://www.freepik.com/premium-photo/human-model-anatomy-white-background_36053017.htm#query=face%20anatomy&amp;position=24&amp;from_view=search&amp;track=ais</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1" y="556055"/>
            <a:ext cx="3378820"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104817" y="2044546"/>
            <a:ext cx="2013287" cy="584775"/>
          </a:xfrm>
          <a:prstGeom prst="rect">
            <a:avLst/>
          </a:prstGeom>
          <a:noFill/>
        </p:spPr>
        <p:txBody>
          <a:bodyPr wrap="square" rtlCol="0">
            <a:spAutoFit/>
          </a:bodyPr>
          <a:lstStyle/>
          <a:p>
            <a:r>
              <a:rPr lang="en-US" sz="1600" dirty="0"/>
              <a:t>Originate from the facial bone or fascia</a:t>
            </a:r>
          </a:p>
        </p:txBody>
      </p:sp>
      <p:pic>
        <p:nvPicPr>
          <p:cNvPr id="2052" name="Picture 4" descr="Photo human model of anatomy on a white background">
            <a:extLst>
              <a:ext uri="{FF2B5EF4-FFF2-40B4-BE49-F238E27FC236}">
                <a16:creationId xmlns:a16="http://schemas.microsoft.com/office/drawing/2014/main" id="{46DEA954-410D-829C-1CF5-E021EED22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850" y="1560291"/>
            <a:ext cx="4502440" cy="2999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97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738664"/>
          </a:xfrm>
          <a:prstGeom prst="rect">
            <a:avLst/>
          </a:prstGeom>
          <a:noFill/>
        </p:spPr>
        <p:txBody>
          <a:bodyPr wrap="square" rtlCol="0">
            <a:spAutoFit/>
          </a:bodyPr>
          <a:lstStyle/>
          <a:p>
            <a:r>
              <a:rPr lang="en-US" sz="1400" dirty="0"/>
              <a:t>The topography of the facial muscle varies between males and females as well as between individuals of the same gender.</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384995"/>
          </a:xfrm>
          <a:prstGeom prst="rect">
            <a:avLst/>
          </a:prstGeom>
          <a:noFill/>
        </p:spPr>
        <p:txBody>
          <a:bodyPr wrap="square" rtlCol="0">
            <a:spAutoFit/>
          </a:bodyPr>
          <a:lstStyle/>
          <a:p>
            <a:r>
              <a:rPr lang="en-IN" sz="1400" dirty="0">
                <a:hlinkClick r:id="rId2"/>
              </a:rPr>
              <a:t>https://www.freepik.com/free-photo/portrait-beautiful-young-women-brown-studio_13160203.htm#page=2&amp;query=facial%20muscles&amp;position=13&amp;from_view=search&amp;track=ais</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708494" y="1460581"/>
            <a:ext cx="2076235" cy="584775"/>
          </a:xfrm>
          <a:prstGeom prst="rect">
            <a:avLst/>
          </a:prstGeom>
          <a:noFill/>
        </p:spPr>
        <p:txBody>
          <a:bodyPr wrap="square" rtlCol="0">
            <a:spAutoFit/>
          </a:bodyPr>
          <a:lstStyle/>
          <a:p>
            <a:r>
              <a:rPr lang="en-US" sz="1600" dirty="0"/>
              <a:t>The topography varies…</a:t>
            </a:r>
          </a:p>
        </p:txBody>
      </p:sp>
      <p:pic>
        <p:nvPicPr>
          <p:cNvPr id="3074" name="Picture 2" descr="Portrait of beautiful young women on brown studio">
            <a:extLst>
              <a:ext uri="{FF2B5EF4-FFF2-40B4-BE49-F238E27FC236}">
                <a16:creationId xmlns:a16="http://schemas.microsoft.com/office/drawing/2014/main" id="{A13F8B33-299A-83E2-0A36-3FD9AE62E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3435" y="1460580"/>
            <a:ext cx="4366883" cy="32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0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523220"/>
          </a:xfrm>
          <a:prstGeom prst="rect">
            <a:avLst/>
          </a:prstGeom>
          <a:noFill/>
        </p:spPr>
        <p:txBody>
          <a:bodyPr wrap="square" rtlCol="0">
            <a:spAutoFit/>
          </a:bodyPr>
          <a:lstStyle/>
          <a:p>
            <a:r>
              <a:rPr lang="en-US" sz="1400" dirty="0"/>
              <a:t>That’s why every individual has unique expressions.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954107"/>
          </a:xfrm>
          <a:prstGeom prst="rect">
            <a:avLst/>
          </a:prstGeom>
          <a:noFill/>
        </p:spPr>
        <p:txBody>
          <a:bodyPr wrap="square" rtlCol="0">
            <a:spAutoFit/>
          </a:bodyPr>
          <a:lstStyle/>
          <a:p>
            <a:r>
              <a:rPr lang="en-IN" sz="1400" dirty="0">
                <a:hlinkClick r:id="rId2"/>
              </a:rPr>
              <a:t>https://www.gettyimages.in/detail/photo/portrait-of-his-he-her-she-nice-attractive-lovely-royalty-free-image/1181385171?adppopup=true</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708494" y="1460581"/>
            <a:ext cx="2076235" cy="584775"/>
          </a:xfrm>
          <a:prstGeom prst="rect">
            <a:avLst/>
          </a:prstGeom>
          <a:noFill/>
        </p:spPr>
        <p:txBody>
          <a:bodyPr wrap="square" rtlCol="0">
            <a:spAutoFit/>
          </a:bodyPr>
          <a:lstStyle/>
          <a:p>
            <a:r>
              <a:rPr lang="en-US" sz="1600" dirty="0"/>
              <a:t>Every individual makes unique expressions</a:t>
            </a:r>
          </a:p>
        </p:txBody>
      </p:sp>
      <p:pic>
        <p:nvPicPr>
          <p:cNvPr id="2050" name="Picture 2" descr="Portrait of his he her she nice attractive lovely curious bewildered couple wearing white t-shirt thinking creating solution learning isolated over beige pastel color background : Stock Photo">
            <a:extLst>
              <a:ext uri="{FF2B5EF4-FFF2-40B4-BE49-F238E27FC236}">
                <a16:creationId xmlns:a16="http://schemas.microsoft.com/office/drawing/2014/main" id="{AA0E1AB4-8E34-4272-80C9-C7A95282E9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806" t="34504" r="12184"/>
          <a:stretch/>
        </p:blipFill>
        <p:spPr bwMode="auto">
          <a:xfrm>
            <a:off x="3654670" y="1598665"/>
            <a:ext cx="4929708" cy="2907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331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954107"/>
          </a:xfrm>
          <a:prstGeom prst="rect">
            <a:avLst/>
          </a:prstGeom>
          <a:noFill/>
        </p:spPr>
        <p:txBody>
          <a:bodyPr wrap="square" rtlCol="0">
            <a:spAutoFit/>
          </a:bodyPr>
          <a:lstStyle/>
          <a:p>
            <a:r>
              <a:rPr lang="en-US" sz="1400" dirty="0"/>
              <a:t>To understand the science behind these expressions, it is important to define the muscle shapes, their associations with the skin, and their relative muscular actions. </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954107"/>
          </a:xfrm>
          <a:prstGeom prst="rect">
            <a:avLst/>
          </a:prstGeom>
          <a:noFill/>
        </p:spPr>
        <p:txBody>
          <a:bodyPr wrap="square" rtlCol="0">
            <a:spAutoFit/>
          </a:bodyPr>
          <a:lstStyle/>
          <a:p>
            <a:r>
              <a:rPr lang="en-IN" sz="1400" dirty="0">
                <a:hlinkClick r:id="rId2"/>
              </a:rPr>
              <a:t>https://www.gettyimages.in/detail/photo/make-up-asian-woman-face-on-white-background-royalty-free-image/1131190771?adppopup=true</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626369" y="1938315"/>
            <a:ext cx="1476922" cy="338554"/>
          </a:xfrm>
          <a:prstGeom prst="rect">
            <a:avLst/>
          </a:prstGeom>
          <a:noFill/>
        </p:spPr>
        <p:txBody>
          <a:bodyPr wrap="square" rtlCol="0">
            <a:spAutoFit/>
          </a:bodyPr>
          <a:lstStyle/>
          <a:p>
            <a:r>
              <a:rPr lang="en-US" sz="1600" dirty="0"/>
              <a:t>Muscle shapes</a:t>
            </a:r>
          </a:p>
        </p:txBody>
      </p:sp>
      <p:sp>
        <p:nvSpPr>
          <p:cNvPr id="13" name="TextBox 12">
            <a:extLst>
              <a:ext uri="{FF2B5EF4-FFF2-40B4-BE49-F238E27FC236}">
                <a16:creationId xmlns:a16="http://schemas.microsoft.com/office/drawing/2014/main" id="{8E7099DF-9280-4CDE-BED4-93F188411EEC}"/>
              </a:ext>
            </a:extLst>
          </p:cNvPr>
          <p:cNvSpPr txBox="1"/>
          <p:nvPr/>
        </p:nvSpPr>
        <p:spPr>
          <a:xfrm>
            <a:off x="6371841" y="2697211"/>
            <a:ext cx="1626273" cy="584775"/>
          </a:xfrm>
          <a:prstGeom prst="rect">
            <a:avLst/>
          </a:prstGeom>
          <a:noFill/>
        </p:spPr>
        <p:txBody>
          <a:bodyPr wrap="square" rtlCol="0">
            <a:spAutoFit/>
          </a:bodyPr>
          <a:lstStyle/>
          <a:p>
            <a:r>
              <a:rPr lang="en-US" sz="1600" dirty="0"/>
              <a:t>Association with the skin</a:t>
            </a:r>
          </a:p>
        </p:txBody>
      </p:sp>
      <p:sp>
        <p:nvSpPr>
          <p:cNvPr id="14" name="TextBox 13">
            <a:extLst>
              <a:ext uri="{FF2B5EF4-FFF2-40B4-BE49-F238E27FC236}">
                <a16:creationId xmlns:a16="http://schemas.microsoft.com/office/drawing/2014/main" id="{833A36E6-573E-4B44-A87B-EB84508DE24A}"/>
              </a:ext>
            </a:extLst>
          </p:cNvPr>
          <p:cNvSpPr txBox="1"/>
          <p:nvPr/>
        </p:nvSpPr>
        <p:spPr>
          <a:xfrm>
            <a:off x="1486855" y="3804540"/>
            <a:ext cx="1720761" cy="584775"/>
          </a:xfrm>
          <a:prstGeom prst="rect">
            <a:avLst/>
          </a:prstGeom>
          <a:noFill/>
        </p:spPr>
        <p:txBody>
          <a:bodyPr wrap="square" rtlCol="0">
            <a:spAutoFit/>
          </a:bodyPr>
          <a:lstStyle/>
          <a:p>
            <a:r>
              <a:rPr lang="en-US" sz="1600" dirty="0"/>
              <a:t>Relative muscular actions</a:t>
            </a:r>
          </a:p>
        </p:txBody>
      </p:sp>
      <p:pic>
        <p:nvPicPr>
          <p:cNvPr id="5122" name="Picture 2" descr="make up asian woman face on white background. - facial muscles stock pictures, royalty-free photos &amp; images">
            <a:extLst>
              <a:ext uri="{FF2B5EF4-FFF2-40B4-BE49-F238E27FC236}">
                <a16:creationId xmlns:a16="http://schemas.microsoft.com/office/drawing/2014/main" id="{26F4FA97-CB14-4472-8817-8342885434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275" r="15210"/>
          <a:stretch/>
        </p:blipFill>
        <p:spPr bwMode="auto">
          <a:xfrm>
            <a:off x="3261254" y="1591805"/>
            <a:ext cx="3007769" cy="2926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216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954107"/>
          </a:xfrm>
          <a:prstGeom prst="rect">
            <a:avLst/>
          </a:prstGeom>
          <a:noFill/>
        </p:spPr>
        <p:txBody>
          <a:bodyPr wrap="square" rtlCol="0">
            <a:spAutoFit/>
          </a:bodyPr>
          <a:lstStyle/>
          <a:p>
            <a:r>
              <a:rPr lang="en-US" sz="1400" dirty="0"/>
              <a:t>Facial muscles are distributed in different locations and are involved in controlling the opening of the orifices as dilators or sphincters.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384995"/>
          </a:xfrm>
          <a:prstGeom prst="rect">
            <a:avLst/>
          </a:prstGeom>
          <a:noFill/>
        </p:spPr>
        <p:txBody>
          <a:bodyPr wrap="square" rtlCol="0">
            <a:spAutoFit/>
          </a:bodyPr>
          <a:lstStyle/>
          <a:p>
            <a:r>
              <a:rPr lang="en-IN" sz="1400" dirty="0">
                <a:hlinkClick r:id="rId2"/>
              </a:rPr>
              <a:t>https://www.gettyimages.in/detail/photo/anatomy-side-view-of-major-face-muscles-royalty-free-image/492726780?adppopup=true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680989" y="1459000"/>
            <a:ext cx="3475653" cy="584775"/>
          </a:xfrm>
          <a:prstGeom prst="rect">
            <a:avLst/>
          </a:prstGeom>
          <a:noFill/>
        </p:spPr>
        <p:txBody>
          <a:bodyPr wrap="square" rtlCol="0">
            <a:spAutoFit/>
          </a:bodyPr>
          <a:lstStyle/>
          <a:p>
            <a:r>
              <a:rPr lang="en-US" sz="1600" dirty="0"/>
              <a:t>The muscles are involved in controlling the opening of orifices</a:t>
            </a:r>
          </a:p>
        </p:txBody>
      </p:sp>
      <p:sp>
        <p:nvSpPr>
          <p:cNvPr id="13" name="TextBox 12">
            <a:extLst>
              <a:ext uri="{FF2B5EF4-FFF2-40B4-BE49-F238E27FC236}">
                <a16:creationId xmlns:a16="http://schemas.microsoft.com/office/drawing/2014/main" id="{8E7099DF-9280-4CDE-BED4-93F188411EEC}"/>
              </a:ext>
            </a:extLst>
          </p:cNvPr>
          <p:cNvSpPr txBox="1"/>
          <p:nvPr/>
        </p:nvSpPr>
        <p:spPr>
          <a:xfrm>
            <a:off x="7511017" y="3628198"/>
            <a:ext cx="1151719" cy="338554"/>
          </a:xfrm>
          <a:prstGeom prst="rect">
            <a:avLst/>
          </a:prstGeom>
          <a:noFill/>
        </p:spPr>
        <p:txBody>
          <a:bodyPr wrap="square" rtlCol="0">
            <a:spAutoFit/>
          </a:bodyPr>
          <a:lstStyle/>
          <a:p>
            <a:r>
              <a:rPr lang="en-US" sz="1600" dirty="0"/>
              <a:t>Sphincters</a:t>
            </a:r>
          </a:p>
        </p:txBody>
      </p:sp>
      <p:sp>
        <p:nvSpPr>
          <p:cNvPr id="14" name="TextBox 13">
            <a:extLst>
              <a:ext uri="{FF2B5EF4-FFF2-40B4-BE49-F238E27FC236}">
                <a16:creationId xmlns:a16="http://schemas.microsoft.com/office/drawing/2014/main" id="{833A36E6-573E-4B44-A87B-EB84508DE24A}"/>
              </a:ext>
            </a:extLst>
          </p:cNvPr>
          <p:cNvSpPr txBox="1"/>
          <p:nvPr/>
        </p:nvSpPr>
        <p:spPr>
          <a:xfrm>
            <a:off x="4040394" y="2815297"/>
            <a:ext cx="956034" cy="338554"/>
          </a:xfrm>
          <a:prstGeom prst="rect">
            <a:avLst/>
          </a:prstGeom>
          <a:noFill/>
        </p:spPr>
        <p:txBody>
          <a:bodyPr wrap="square" rtlCol="0">
            <a:spAutoFit/>
          </a:bodyPr>
          <a:lstStyle/>
          <a:p>
            <a:r>
              <a:rPr lang="en-US" sz="1600" dirty="0"/>
              <a:t>Dilators</a:t>
            </a:r>
          </a:p>
        </p:txBody>
      </p:sp>
      <p:pic>
        <p:nvPicPr>
          <p:cNvPr id="6146" name="Picture 2" descr="Anatomy side view of major face muscles. : Stock Photo">
            <a:extLst>
              <a:ext uri="{FF2B5EF4-FFF2-40B4-BE49-F238E27FC236}">
                <a16:creationId xmlns:a16="http://schemas.microsoft.com/office/drawing/2014/main" id="{20007813-1CF9-4B61-ADFC-3ECCDAEE62E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860" t="11060" r="6485" b="7361"/>
          <a:stretch/>
        </p:blipFill>
        <p:spPr bwMode="auto">
          <a:xfrm>
            <a:off x="5148888" y="1520546"/>
            <a:ext cx="2323629" cy="2985807"/>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9B8D7F01-E06C-487C-9F82-115E338B5846}"/>
              </a:ext>
            </a:extLst>
          </p:cNvPr>
          <p:cNvCxnSpPr>
            <a:cxnSpLocks/>
          </p:cNvCxnSpPr>
          <p:nvPr/>
        </p:nvCxnSpPr>
        <p:spPr>
          <a:xfrm>
            <a:off x="4841507" y="3006315"/>
            <a:ext cx="439693" cy="0"/>
          </a:xfrm>
          <a:prstGeom prst="line">
            <a:avLst/>
          </a:prstGeom>
          <a:ln w="95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BF8F6A6-2DE1-4083-B6E0-9F97D0BA186A}"/>
              </a:ext>
            </a:extLst>
          </p:cNvPr>
          <p:cNvCxnSpPr>
            <a:cxnSpLocks/>
          </p:cNvCxnSpPr>
          <p:nvPr/>
        </p:nvCxnSpPr>
        <p:spPr>
          <a:xfrm flipH="1">
            <a:off x="6737684" y="3805177"/>
            <a:ext cx="789830" cy="0"/>
          </a:xfrm>
          <a:prstGeom prst="line">
            <a:avLst/>
          </a:prstGeom>
          <a:ln w="95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421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738664"/>
          </a:xfrm>
          <a:prstGeom prst="rect">
            <a:avLst/>
          </a:prstGeom>
          <a:noFill/>
        </p:spPr>
        <p:txBody>
          <a:bodyPr wrap="square" rtlCol="0">
            <a:spAutoFit/>
          </a:bodyPr>
          <a:lstStyle/>
          <a:p>
            <a:r>
              <a:rPr lang="en-US" sz="1400" dirty="0"/>
              <a:t>The distribution of the muscles across the face is categorized into four main regions:  forehead, …</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2031325"/>
          </a:xfrm>
          <a:prstGeom prst="rect">
            <a:avLst/>
          </a:prstGeom>
          <a:noFill/>
        </p:spPr>
        <p:txBody>
          <a:bodyPr wrap="square" rtlCol="0">
            <a:spAutoFit/>
          </a:bodyPr>
          <a:lstStyle/>
          <a:p>
            <a:r>
              <a:rPr lang="en-IN" sz="1400" dirty="0"/>
              <a:t>Highlight/zoom each area in sync with VO and dim the remaining area.</a:t>
            </a:r>
            <a:endParaRPr lang="en-IN" sz="1400" dirty="0">
              <a:hlinkClick r:id="rId2"/>
            </a:endParaRPr>
          </a:p>
          <a:p>
            <a:endParaRPr lang="en-IN" sz="1400" dirty="0">
              <a:hlinkClick r:id="rId2"/>
            </a:endParaRPr>
          </a:p>
          <a:p>
            <a:r>
              <a:rPr lang="en-IN" sz="1400" dirty="0">
                <a:hlinkClick r:id="rId2"/>
              </a:rPr>
              <a:t>https://www.gettyimages.in/detail/illustration/muscles-of-the-face-info-royalty-free-illustration/1193747554?adppopup=true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222108" y="1293423"/>
            <a:ext cx="4110288" cy="338554"/>
          </a:xfrm>
          <a:prstGeom prst="rect">
            <a:avLst/>
          </a:prstGeom>
          <a:noFill/>
        </p:spPr>
        <p:txBody>
          <a:bodyPr wrap="square" rtlCol="0">
            <a:spAutoFit/>
          </a:bodyPr>
          <a:lstStyle/>
          <a:p>
            <a:r>
              <a:rPr lang="en-US" sz="1600" dirty="0"/>
              <a:t>Regional categorization of the facial muscles:</a:t>
            </a:r>
          </a:p>
        </p:txBody>
      </p:sp>
      <p:sp>
        <p:nvSpPr>
          <p:cNvPr id="13" name="TextBox 12">
            <a:extLst>
              <a:ext uri="{FF2B5EF4-FFF2-40B4-BE49-F238E27FC236}">
                <a16:creationId xmlns:a16="http://schemas.microsoft.com/office/drawing/2014/main" id="{8E7099DF-9280-4CDE-BED4-93F188411EEC}"/>
              </a:ext>
            </a:extLst>
          </p:cNvPr>
          <p:cNvSpPr txBox="1"/>
          <p:nvPr/>
        </p:nvSpPr>
        <p:spPr>
          <a:xfrm>
            <a:off x="2547637" y="2047120"/>
            <a:ext cx="1091350" cy="338554"/>
          </a:xfrm>
          <a:prstGeom prst="rect">
            <a:avLst/>
          </a:prstGeom>
          <a:noFill/>
        </p:spPr>
        <p:txBody>
          <a:bodyPr wrap="square" rtlCol="0">
            <a:spAutoFit/>
          </a:bodyPr>
          <a:lstStyle/>
          <a:p>
            <a:r>
              <a:rPr lang="en-US" sz="1600" dirty="0"/>
              <a:t>Forehead</a:t>
            </a:r>
          </a:p>
        </p:txBody>
      </p:sp>
      <p:pic>
        <p:nvPicPr>
          <p:cNvPr id="7170" name="Picture 2" descr="muscles of the face info - forehead muscles stock illustrations">
            <a:extLst>
              <a:ext uri="{FF2B5EF4-FFF2-40B4-BE49-F238E27FC236}">
                <a16:creationId xmlns:a16="http://schemas.microsoft.com/office/drawing/2014/main" id="{B84E85B3-2F06-46EC-8AB3-A0674AD92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168" y="1677386"/>
            <a:ext cx="2219684" cy="29725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4DC9CC5-E9AC-47F1-B755-48B51C1B4802}"/>
              </a:ext>
            </a:extLst>
          </p:cNvPr>
          <p:cNvSpPr/>
          <p:nvPr/>
        </p:nvSpPr>
        <p:spPr>
          <a:xfrm>
            <a:off x="4013735" y="1976205"/>
            <a:ext cx="1454415" cy="468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Tree>
    <p:extLst>
      <p:ext uri="{BB962C8B-B14F-4D97-AF65-F5344CB8AC3E}">
        <p14:creationId xmlns:p14="http://schemas.microsoft.com/office/powerpoint/2010/main" val="2946465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307777"/>
          </a:xfrm>
          <a:prstGeom prst="rect">
            <a:avLst/>
          </a:prstGeom>
          <a:noFill/>
        </p:spPr>
        <p:txBody>
          <a:bodyPr wrap="square" rtlCol="0">
            <a:spAutoFit/>
          </a:bodyPr>
          <a:lstStyle/>
          <a:p>
            <a:r>
              <a:rPr lang="en-US" sz="1400" dirty="0"/>
              <a:t>…, orbital, …</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2031325"/>
          </a:xfrm>
          <a:prstGeom prst="rect">
            <a:avLst/>
          </a:prstGeom>
          <a:noFill/>
        </p:spPr>
        <p:txBody>
          <a:bodyPr wrap="square" rtlCol="0">
            <a:spAutoFit/>
          </a:bodyPr>
          <a:lstStyle/>
          <a:p>
            <a:r>
              <a:rPr lang="en-IN" sz="1400" dirty="0"/>
              <a:t>Highlight/zoom each area in sync with VO and dim the remaining area.</a:t>
            </a:r>
            <a:endParaRPr lang="en-IN" sz="1400" dirty="0">
              <a:hlinkClick r:id="rId2"/>
            </a:endParaRPr>
          </a:p>
          <a:p>
            <a:endParaRPr lang="en-IN" sz="1400" dirty="0">
              <a:hlinkClick r:id="rId2"/>
            </a:endParaRPr>
          </a:p>
          <a:p>
            <a:r>
              <a:rPr lang="en-IN" sz="1400" dirty="0">
                <a:hlinkClick r:id="rId2"/>
              </a:rPr>
              <a:t>https://www.gettyimages.in/detail/illustration/muscles-of-the-face-info-royalty-free-illustration/1193747554?adppopup=true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222108" y="1293423"/>
            <a:ext cx="4110288" cy="338554"/>
          </a:xfrm>
          <a:prstGeom prst="rect">
            <a:avLst/>
          </a:prstGeom>
          <a:noFill/>
        </p:spPr>
        <p:txBody>
          <a:bodyPr wrap="square" rtlCol="0">
            <a:spAutoFit/>
          </a:bodyPr>
          <a:lstStyle/>
          <a:p>
            <a:r>
              <a:rPr lang="en-US" sz="1600" dirty="0"/>
              <a:t>Regional categorization of the facial muscles:</a:t>
            </a:r>
          </a:p>
        </p:txBody>
      </p:sp>
      <p:sp>
        <p:nvSpPr>
          <p:cNvPr id="14" name="TextBox 13">
            <a:extLst>
              <a:ext uri="{FF2B5EF4-FFF2-40B4-BE49-F238E27FC236}">
                <a16:creationId xmlns:a16="http://schemas.microsoft.com/office/drawing/2014/main" id="{833A36E6-573E-4B44-A87B-EB84508DE24A}"/>
              </a:ext>
            </a:extLst>
          </p:cNvPr>
          <p:cNvSpPr txBox="1"/>
          <p:nvPr/>
        </p:nvSpPr>
        <p:spPr>
          <a:xfrm>
            <a:off x="2754555" y="2616011"/>
            <a:ext cx="806361" cy="338554"/>
          </a:xfrm>
          <a:prstGeom prst="rect">
            <a:avLst/>
          </a:prstGeom>
          <a:noFill/>
        </p:spPr>
        <p:txBody>
          <a:bodyPr wrap="square" rtlCol="0">
            <a:spAutoFit/>
          </a:bodyPr>
          <a:lstStyle/>
          <a:p>
            <a:r>
              <a:rPr lang="en-US" sz="1600" dirty="0"/>
              <a:t>Orbital</a:t>
            </a:r>
          </a:p>
        </p:txBody>
      </p:sp>
      <p:pic>
        <p:nvPicPr>
          <p:cNvPr id="7170" name="Picture 2" descr="muscles of the face info - forehead muscles stock illustrations">
            <a:extLst>
              <a:ext uri="{FF2B5EF4-FFF2-40B4-BE49-F238E27FC236}">
                <a16:creationId xmlns:a16="http://schemas.microsoft.com/office/drawing/2014/main" id="{B84E85B3-2F06-46EC-8AB3-A0674AD92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168" y="1677386"/>
            <a:ext cx="2219684" cy="297253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8B34E8D8-EA6F-4FED-8655-7BEF23376835}"/>
              </a:ext>
            </a:extLst>
          </p:cNvPr>
          <p:cNvSpPr/>
          <p:nvPr/>
        </p:nvSpPr>
        <p:spPr>
          <a:xfrm>
            <a:off x="4013735" y="2553719"/>
            <a:ext cx="1454415" cy="468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Tree>
    <p:extLst>
      <p:ext uri="{BB962C8B-B14F-4D97-AF65-F5344CB8AC3E}">
        <p14:creationId xmlns:p14="http://schemas.microsoft.com/office/powerpoint/2010/main" val="189714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307777"/>
          </a:xfrm>
          <a:prstGeom prst="rect">
            <a:avLst/>
          </a:prstGeom>
          <a:noFill/>
        </p:spPr>
        <p:txBody>
          <a:bodyPr wrap="square" rtlCol="0">
            <a:spAutoFit/>
          </a:bodyPr>
          <a:lstStyle/>
          <a:p>
            <a:r>
              <a:rPr lang="en-US" sz="1400" dirty="0"/>
              <a:t>…, nose ...</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2031325"/>
          </a:xfrm>
          <a:prstGeom prst="rect">
            <a:avLst/>
          </a:prstGeom>
          <a:noFill/>
        </p:spPr>
        <p:txBody>
          <a:bodyPr wrap="square" rtlCol="0">
            <a:spAutoFit/>
          </a:bodyPr>
          <a:lstStyle/>
          <a:p>
            <a:r>
              <a:rPr lang="en-IN" sz="1400" dirty="0"/>
              <a:t>Highlight/zoom each area in sync with VO and dim the remaining area.</a:t>
            </a:r>
            <a:endParaRPr lang="en-IN" sz="1400" dirty="0">
              <a:hlinkClick r:id="rId2"/>
            </a:endParaRPr>
          </a:p>
          <a:p>
            <a:endParaRPr lang="en-IN" sz="1400" dirty="0">
              <a:hlinkClick r:id="rId2"/>
            </a:endParaRPr>
          </a:p>
          <a:p>
            <a:r>
              <a:rPr lang="en-IN" sz="1400" dirty="0">
                <a:hlinkClick r:id="rId2"/>
              </a:rPr>
              <a:t>https://www.gettyimages.in/detail/illustration/muscles-of-the-face-info-royalty-free-illustration/1193747554?adppopup=true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45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222108" y="1293423"/>
            <a:ext cx="4110288" cy="338554"/>
          </a:xfrm>
          <a:prstGeom prst="rect">
            <a:avLst/>
          </a:prstGeom>
          <a:noFill/>
        </p:spPr>
        <p:txBody>
          <a:bodyPr wrap="square" rtlCol="0">
            <a:spAutoFit/>
          </a:bodyPr>
          <a:lstStyle/>
          <a:p>
            <a:r>
              <a:rPr lang="en-US" sz="1600" dirty="0"/>
              <a:t>Regional categorization of the facial muscles:</a:t>
            </a:r>
          </a:p>
        </p:txBody>
      </p:sp>
      <p:sp>
        <p:nvSpPr>
          <p:cNvPr id="17" name="TextBox 16">
            <a:extLst>
              <a:ext uri="{FF2B5EF4-FFF2-40B4-BE49-F238E27FC236}">
                <a16:creationId xmlns:a16="http://schemas.microsoft.com/office/drawing/2014/main" id="{D590CB83-B876-42B7-B68E-21A10BCA80CC}"/>
              </a:ext>
            </a:extLst>
          </p:cNvPr>
          <p:cNvSpPr txBox="1"/>
          <p:nvPr/>
        </p:nvSpPr>
        <p:spPr>
          <a:xfrm>
            <a:off x="2939367" y="2997722"/>
            <a:ext cx="806361" cy="338554"/>
          </a:xfrm>
          <a:prstGeom prst="rect">
            <a:avLst/>
          </a:prstGeom>
          <a:noFill/>
        </p:spPr>
        <p:txBody>
          <a:bodyPr wrap="square" rtlCol="0">
            <a:spAutoFit/>
          </a:bodyPr>
          <a:lstStyle/>
          <a:p>
            <a:r>
              <a:rPr lang="en-US" sz="1600" dirty="0"/>
              <a:t>Nose</a:t>
            </a:r>
          </a:p>
        </p:txBody>
      </p:sp>
      <p:pic>
        <p:nvPicPr>
          <p:cNvPr id="7170" name="Picture 2" descr="muscles of the face info - forehead muscles stock illustrations">
            <a:extLst>
              <a:ext uri="{FF2B5EF4-FFF2-40B4-BE49-F238E27FC236}">
                <a16:creationId xmlns:a16="http://schemas.microsoft.com/office/drawing/2014/main" id="{B84E85B3-2F06-46EC-8AB3-A0674AD92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168" y="1677386"/>
            <a:ext cx="2219684" cy="297253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0C3AB45B-D860-4CE3-936E-2236AF0B6E19}"/>
              </a:ext>
            </a:extLst>
          </p:cNvPr>
          <p:cNvSpPr/>
          <p:nvPr/>
        </p:nvSpPr>
        <p:spPr>
          <a:xfrm>
            <a:off x="4013735" y="2900229"/>
            <a:ext cx="1454415" cy="468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Tree>
    <p:extLst>
      <p:ext uri="{BB962C8B-B14F-4D97-AF65-F5344CB8AC3E}">
        <p14:creationId xmlns:p14="http://schemas.microsoft.com/office/powerpoint/2010/main" val="299979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307777"/>
          </a:xfrm>
          <a:prstGeom prst="rect">
            <a:avLst/>
          </a:prstGeom>
          <a:noFill/>
        </p:spPr>
        <p:txBody>
          <a:bodyPr wrap="square" rtlCol="0">
            <a:spAutoFit/>
          </a:bodyPr>
          <a:lstStyle/>
          <a:p>
            <a:r>
              <a:rPr lang="en-US" sz="1400" dirty="0"/>
              <a:t>… and perioral.</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2031325"/>
          </a:xfrm>
          <a:prstGeom prst="rect">
            <a:avLst/>
          </a:prstGeom>
          <a:noFill/>
        </p:spPr>
        <p:txBody>
          <a:bodyPr wrap="square" rtlCol="0">
            <a:spAutoFit/>
          </a:bodyPr>
          <a:lstStyle/>
          <a:p>
            <a:r>
              <a:rPr lang="en-IN" sz="1400" dirty="0"/>
              <a:t>Highlight/zoom each area in sync with VO and dim the remaining area.</a:t>
            </a:r>
            <a:endParaRPr lang="en-IN" sz="1400" dirty="0">
              <a:hlinkClick r:id="rId2"/>
            </a:endParaRPr>
          </a:p>
          <a:p>
            <a:endParaRPr lang="en-IN" sz="1400" dirty="0">
              <a:hlinkClick r:id="rId2"/>
            </a:endParaRPr>
          </a:p>
          <a:p>
            <a:r>
              <a:rPr lang="en-IN" sz="1400" dirty="0">
                <a:hlinkClick r:id="rId2"/>
              </a:rPr>
              <a:t>https://www.gettyimages.in/detail/illustration/muscles-of-the-face-info-royalty-free-illustration/1193747554?adppopup=true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32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222108" y="1293423"/>
            <a:ext cx="4110288" cy="338554"/>
          </a:xfrm>
          <a:prstGeom prst="rect">
            <a:avLst/>
          </a:prstGeom>
          <a:noFill/>
        </p:spPr>
        <p:txBody>
          <a:bodyPr wrap="square" rtlCol="0">
            <a:spAutoFit/>
          </a:bodyPr>
          <a:lstStyle/>
          <a:p>
            <a:r>
              <a:rPr lang="en-US" sz="1600" dirty="0"/>
              <a:t>Regional categorization of the facial muscles:</a:t>
            </a:r>
          </a:p>
        </p:txBody>
      </p:sp>
      <p:sp>
        <p:nvSpPr>
          <p:cNvPr id="18" name="TextBox 17">
            <a:extLst>
              <a:ext uri="{FF2B5EF4-FFF2-40B4-BE49-F238E27FC236}">
                <a16:creationId xmlns:a16="http://schemas.microsoft.com/office/drawing/2014/main" id="{9B4B8E62-8FF6-48C1-BF9F-9254F750E893}"/>
              </a:ext>
            </a:extLst>
          </p:cNvPr>
          <p:cNvSpPr txBox="1"/>
          <p:nvPr/>
        </p:nvSpPr>
        <p:spPr>
          <a:xfrm>
            <a:off x="2667288" y="3459212"/>
            <a:ext cx="956995" cy="338554"/>
          </a:xfrm>
          <a:prstGeom prst="rect">
            <a:avLst/>
          </a:prstGeom>
          <a:noFill/>
        </p:spPr>
        <p:txBody>
          <a:bodyPr wrap="square" rtlCol="0">
            <a:spAutoFit/>
          </a:bodyPr>
          <a:lstStyle/>
          <a:p>
            <a:r>
              <a:rPr lang="en-US" sz="1600" dirty="0"/>
              <a:t>Perioral</a:t>
            </a:r>
          </a:p>
        </p:txBody>
      </p:sp>
      <p:pic>
        <p:nvPicPr>
          <p:cNvPr id="7170" name="Picture 2" descr="muscles of the face info - forehead muscles stock illustrations">
            <a:extLst>
              <a:ext uri="{FF2B5EF4-FFF2-40B4-BE49-F238E27FC236}">
                <a16:creationId xmlns:a16="http://schemas.microsoft.com/office/drawing/2014/main" id="{B84E85B3-2F06-46EC-8AB3-A0674AD92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168" y="1677386"/>
            <a:ext cx="2219684" cy="297253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3410AA06-C4E8-4F0E-AABC-32E05E2A4795}"/>
              </a:ext>
            </a:extLst>
          </p:cNvPr>
          <p:cNvSpPr/>
          <p:nvPr/>
        </p:nvSpPr>
        <p:spPr>
          <a:xfrm>
            <a:off x="4013735" y="3304489"/>
            <a:ext cx="1454415" cy="648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Tree>
    <p:extLst>
      <p:ext uri="{BB962C8B-B14F-4D97-AF65-F5344CB8AC3E}">
        <p14:creationId xmlns:p14="http://schemas.microsoft.com/office/powerpoint/2010/main" val="329279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954107"/>
          </a:xfrm>
          <a:prstGeom prst="rect">
            <a:avLst/>
          </a:prstGeom>
          <a:noFill/>
        </p:spPr>
        <p:txBody>
          <a:bodyPr wrap="square" rtlCol="0">
            <a:spAutoFit/>
          </a:bodyPr>
          <a:lstStyle/>
          <a:p>
            <a:r>
              <a:rPr lang="en-US" sz="1400" dirty="0"/>
              <a:t>The platysma muscle being an exception, originates from the non-facial area. It is included in the perioral region as it is involved in the perioral movement.</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384995"/>
          </a:xfrm>
          <a:prstGeom prst="rect">
            <a:avLst/>
          </a:prstGeom>
          <a:noFill/>
        </p:spPr>
        <p:txBody>
          <a:bodyPr wrap="square" rtlCol="0">
            <a:spAutoFit/>
          </a:bodyPr>
          <a:lstStyle/>
          <a:p>
            <a:r>
              <a:rPr lang="en-IN" sz="1400" dirty="0">
                <a:hlinkClick r:id="rId2"/>
              </a:rPr>
              <a:t>https://www.gettyimages.in/detail/photo/human-body-muscular-system-head-muscles-platysma-royalty-free-image/1296087614?adppopup=true</a:t>
            </a:r>
            <a:endParaRPr lang="en-IN" sz="1400" dirty="0"/>
          </a:p>
          <a:p>
            <a:r>
              <a:rPr lang="en-IN" sz="1400" dirty="0"/>
              <a:t>Or</a:t>
            </a:r>
          </a:p>
          <a:p>
            <a:r>
              <a:rPr lang="en-IN" sz="1400" dirty="0"/>
              <a:t>Can use the 3D model of face here.</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6"/>
            <a:ext cx="8476487" cy="651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2438675" y="3699737"/>
            <a:ext cx="1745339" cy="338554"/>
          </a:xfrm>
          <a:prstGeom prst="rect">
            <a:avLst/>
          </a:prstGeom>
          <a:noFill/>
        </p:spPr>
        <p:txBody>
          <a:bodyPr wrap="square" rtlCol="0">
            <a:spAutoFit/>
          </a:bodyPr>
          <a:lstStyle/>
          <a:p>
            <a:r>
              <a:rPr lang="en-US" sz="1600" dirty="0"/>
              <a:t>Platysma muscle</a:t>
            </a:r>
          </a:p>
        </p:txBody>
      </p:sp>
      <p:pic>
        <p:nvPicPr>
          <p:cNvPr id="8194" name="Picture 2" descr="human body muscular system head muscles platysma muscle anatomy - platysma stock pictures, royalty-free photos &amp; images">
            <a:extLst>
              <a:ext uri="{FF2B5EF4-FFF2-40B4-BE49-F238E27FC236}">
                <a16:creationId xmlns:a16="http://schemas.microsoft.com/office/drawing/2014/main" id="{7A12AD7A-E5A5-4705-A5B4-DAF63AD71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014" y="1363070"/>
            <a:ext cx="3143283" cy="3143283"/>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447B8808-A1E5-4945-9FC5-2B4BC2A27420}"/>
              </a:ext>
            </a:extLst>
          </p:cNvPr>
          <p:cNvCxnSpPr>
            <a:cxnSpLocks/>
          </p:cNvCxnSpPr>
          <p:nvPr/>
        </p:nvCxnSpPr>
        <p:spPr>
          <a:xfrm>
            <a:off x="4006515" y="3883141"/>
            <a:ext cx="1470260" cy="0"/>
          </a:xfrm>
          <a:prstGeom prst="line">
            <a:avLst/>
          </a:prstGeom>
          <a:ln w="95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0324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1600438"/>
          </a:xfrm>
          <a:prstGeom prst="rect">
            <a:avLst/>
          </a:prstGeom>
          <a:noFill/>
        </p:spPr>
        <p:txBody>
          <a:bodyPr wrap="square" rtlCol="0">
            <a:spAutoFit/>
          </a:bodyPr>
          <a:lstStyle/>
          <a:p>
            <a:r>
              <a:rPr lang="en-US" sz="1400" dirty="0"/>
              <a:t>Together, all these facial muscles reveal various expressions such as sadness, anger, joy, fear, disgust, and surprise to name a few.</a:t>
            </a:r>
          </a:p>
          <a:p>
            <a:endParaRPr lang="en-US" sz="1400" dirty="0"/>
          </a:p>
          <a:p>
            <a:r>
              <a:rPr lang="en-US" sz="1400" dirty="0"/>
              <a:t>We work on treating the facial muscles for those perfect expressions.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954107"/>
          </a:xfrm>
          <a:prstGeom prst="rect">
            <a:avLst/>
          </a:prstGeom>
          <a:noFill/>
        </p:spPr>
        <p:txBody>
          <a:bodyPr wrap="square" rtlCol="0">
            <a:spAutoFit/>
          </a:bodyPr>
          <a:lstStyle/>
          <a:p>
            <a:r>
              <a:rPr lang="en-IN" sz="1400" dirty="0">
                <a:hlinkClick r:id="rId2"/>
              </a:rPr>
              <a:t>https://www.gettyimages.in/detail/photo/blonde-woman-with-different-emotions-and-gestures-royalty-free-image/1134916916?adppopup=true</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muscles of facial expression</a:t>
            </a:r>
          </a:p>
        </p:txBody>
      </p:sp>
      <p:sp>
        <p:nvSpPr>
          <p:cNvPr id="28" name="TextBox 27">
            <a:extLst>
              <a:ext uri="{FF2B5EF4-FFF2-40B4-BE49-F238E27FC236}">
                <a16:creationId xmlns:a16="http://schemas.microsoft.com/office/drawing/2014/main" id="{0B4876AE-A92B-4A5D-8A81-D3818078AE1C}"/>
              </a:ext>
            </a:extLst>
          </p:cNvPr>
          <p:cNvSpPr txBox="1"/>
          <p:nvPr/>
        </p:nvSpPr>
        <p:spPr>
          <a:xfrm>
            <a:off x="2878865" y="1322298"/>
            <a:ext cx="3776291" cy="338554"/>
          </a:xfrm>
          <a:prstGeom prst="rect">
            <a:avLst/>
          </a:prstGeom>
          <a:noFill/>
        </p:spPr>
        <p:txBody>
          <a:bodyPr wrap="square" rtlCol="0">
            <a:spAutoFit/>
          </a:bodyPr>
          <a:lstStyle/>
          <a:p>
            <a:pPr algn="ctr"/>
            <a:r>
              <a:rPr lang="en-US" sz="1600" dirty="0"/>
              <a:t>Facial muscles reveal various expressions</a:t>
            </a:r>
          </a:p>
        </p:txBody>
      </p:sp>
      <p:sp>
        <p:nvSpPr>
          <p:cNvPr id="13" name="TextBox 12">
            <a:extLst>
              <a:ext uri="{FF2B5EF4-FFF2-40B4-BE49-F238E27FC236}">
                <a16:creationId xmlns:a16="http://schemas.microsoft.com/office/drawing/2014/main" id="{8E7099DF-9280-4CDE-BED4-93F188411EEC}"/>
              </a:ext>
            </a:extLst>
          </p:cNvPr>
          <p:cNvSpPr txBox="1"/>
          <p:nvPr/>
        </p:nvSpPr>
        <p:spPr>
          <a:xfrm>
            <a:off x="1019954" y="3133162"/>
            <a:ext cx="890181" cy="338554"/>
          </a:xfrm>
          <a:prstGeom prst="rect">
            <a:avLst/>
          </a:prstGeom>
          <a:noFill/>
        </p:spPr>
        <p:txBody>
          <a:bodyPr wrap="square" rtlCol="0">
            <a:spAutoFit/>
          </a:bodyPr>
          <a:lstStyle/>
          <a:p>
            <a:r>
              <a:rPr lang="en-US" sz="1600" dirty="0"/>
              <a:t>Sadness</a:t>
            </a:r>
          </a:p>
        </p:txBody>
      </p:sp>
      <p:sp>
        <p:nvSpPr>
          <p:cNvPr id="14" name="TextBox 13">
            <a:extLst>
              <a:ext uri="{FF2B5EF4-FFF2-40B4-BE49-F238E27FC236}">
                <a16:creationId xmlns:a16="http://schemas.microsoft.com/office/drawing/2014/main" id="{833A36E6-573E-4B44-A87B-EB84508DE24A}"/>
              </a:ext>
            </a:extLst>
          </p:cNvPr>
          <p:cNvSpPr txBox="1"/>
          <p:nvPr/>
        </p:nvSpPr>
        <p:spPr>
          <a:xfrm>
            <a:off x="2531873" y="4155625"/>
            <a:ext cx="693984" cy="338554"/>
          </a:xfrm>
          <a:prstGeom prst="rect">
            <a:avLst/>
          </a:prstGeom>
          <a:noFill/>
        </p:spPr>
        <p:txBody>
          <a:bodyPr wrap="square" rtlCol="0">
            <a:spAutoFit/>
          </a:bodyPr>
          <a:lstStyle/>
          <a:p>
            <a:r>
              <a:rPr lang="en-US" sz="1600" dirty="0"/>
              <a:t>Anger</a:t>
            </a:r>
          </a:p>
        </p:txBody>
      </p:sp>
      <p:sp>
        <p:nvSpPr>
          <p:cNvPr id="17" name="TextBox 16">
            <a:extLst>
              <a:ext uri="{FF2B5EF4-FFF2-40B4-BE49-F238E27FC236}">
                <a16:creationId xmlns:a16="http://schemas.microsoft.com/office/drawing/2014/main" id="{21E0CA00-5D59-436D-9F09-55607165C0A5}"/>
              </a:ext>
            </a:extLst>
          </p:cNvPr>
          <p:cNvSpPr txBox="1"/>
          <p:nvPr/>
        </p:nvSpPr>
        <p:spPr>
          <a:xfrm>
            <a:off x="4004349" y="3087920"/>
            <a:ext cx="476211" cy="338554"/>
          </a:xfrm>
          <a:prstGeom prst="rect">
            <a:avLst/>
          </a:prstGeom>
          <a:noFill/>
        </p:spPr>
        <p:txBody>
          <a:bodyPr wrap="square" rtlCol="0">
            <a:spAutoFit/>
          </a:bodyPr>
          <a:lstStyle/>
          <a:p>
            <a:r>
              <a:rPr lang="en-US" sz="1600" dirty="0"/>
              <a:t>Joy</a:t>
            </a:r>
          </a:p>
        </p:txBody>
      </p:sp>
      <p:sp>
        <p:nvSpPr>
          <p:cNvPr id="18" name="TextBox 17">
            <a:extLst>
              <a:ext uri="{FF2B5EF4-FFF2-40B4-BE49-F238E27FC236}">
                <a16:creationId xmlns:a16="http://schemas.microsoft.com/office/drawing/2014/main" id="{1DA4132C-72E9-49F0-943A-B82F32005D09}"/>
              </a:ext>
            </a:extLst>
          </p:cNvPr>
          <p:cNvSpPr txBox="1"/>
          <p:nvPr/>
        </p:nvSpPr>
        <p:spPr>
          <a:xfrm>
            <a:off x="5303005" y="4118550"/>
            <a:ext cx="588137" cy="338554"/>
          </a:xfrm>
          <a:prstGeom prst="rect">
            <a:avLst/>
          </a:prstGeom>
          <a:noFill/>
        </p:spPr>
        <p:txBody>
          <a:bodyPr wrap="square" rtlCol="0">
            <a:spAutoFit/>
          </a:bodyPr>
          <a:lstStyle/>
          <a:p>
            <a:r>
              <a:rPr lang="en-US" sz="1600" dirty="0"/>
              <a:t>Fear</a:t>
            </a:r>
          </a:p>
        </p:txBody>
      </p:sp>
      <p:sp>
        <p:nvSpPr>
          <p:cNvPr id="20" name="TextBox 19">
            <a:extLst>
              <a:ext uri="{FF2B5EF4-FFF2-40B4-BE49-F238E27FC236}">
                <a16:creationId xmlns:a16="http://schemas.microsoft.com/office/drawing/2014/main" id="{8E29766C-BF39-4BC2-92E3-9826E1D33249}"/>
              </a:ext>
            </a:extLst>
          </p:cNvPr>
          <p:cNvSpPr txBox="1"/>
          <p:nvPr/>
        </p:nvSpPr>
        <p:spPr>
          <a:xfrm>
            <a:off x="6543460" y="3051344"/>
            <a:ext cx="817460" cy="338554"/>
          </a:xfrm>
          <a:prstGeom prst="rect">
            <a:avLst/>
          </a:prstGeom>
          <a:noFill/>
        </p:spPr>
        <p:txBody>
          <a:bodyPr wrap="square" rtlCol="0">
            <a:spAutoFit/>
          </a:bodyPr>
          <a:lstStyle/>
          <a:p>
            <a:r>
              <a:rPr lang="en-US" sz="1600" dirty="0"/>
              <a:t>Disgust</a:t>
            </a:r>
          </a:p>
        </p:txBody>
      </p:sp>
      <p:sp>
        <p:nvSpPr>
          <p:cNvPr id="21" name="TextBox 20">
            <a:extLst>
              <a:ext uri="{FF2B5EF4-FFF2-40B4-BE49-F238E27FC236}">
                <a16:creationId xmlns:a16="http://schemas.microsoft.com/office/drawing/2014/main" id="{4D489359-FE97-4AED-8672-19BC61FE871B}"/>
              </a:ext>
            </a:extLst>
          </p:cNvPr>
          <p:cNvSpPr txBox="1"/>
          <p:nvPr/>
        </p:nvSpPr>
        <p:spPr>
          <a:xfrm>
            <a:off x="7757358" y="4109406"/>
            <a:ext cx="892866" cy="338554"/>
          </a:xfrm>
          <a:prstGeom prst="rect">
            <a:avLst/>
          </a:prstGeom>
          <a:noFill/>
        </p:spPr>
        <p:txBody>
          <a:bodyPr wrap="square" rtlCol="0">
            <a:spAutoFit/>
          </a:bodyPr>
          <a:lstStyle/>
          <a:p>
            <a:r>
              <a:rPr lang="en-US" sz="1600" dirty="0"/>
              <a:t>Surprise</a:t>
            </a:r>
          </a:p>
        </p:txBody>
      </p:sp>
      <p:pic>
        <p:nvPicPr>
          <p:cNvPr id="13314" name="Picture 2" descr="Blonde woman with different emotions and gestures portrait in studio : Stock Photo">
            <a:extLst>
              <a:ext uri="{FF2B5EF4-FFF2-40B4-BE49-F238E27FC236}">
                <a16:creationId xmlns:a16="http://schemas.microsoft.com/office/drawing/2014/main" id="{2F8F851C-FAD2-494D-A75C-7D2F0C1733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0" t="50006" r="84872" b="37497"/>
          <a:stretch/>
        </p:blipFill>
        <p:spPr bwMode="auto">
          <a:xfrm>
            <a:off x="666353" y="1789737"/>
            <a:ext cx="1548056" cy="144834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Blonde woman with different emotions and gestures portrait in studio : Stock Photo">
            <a:extLst>
              <a:ext uri="{FF2B5EF4-FFF2-40B4-BE49-F238E27FC236}">
                <a16:creationId xmlns:a16="http://schemas.microsoft.com/office/drawing/2014/main" id="{CD6E2C66-8445-4CC3-9EFC-86829901385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008" t="50000" r="14310" b="38157"/>
          <a:stretch/>
        </p:blipFill>
        <p:spPr bwMode="auto">
          <a:xfrm>
            <a:off x="7586265" y="2858705"/>
            <a:ext cx="1279191" cy="12969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Blonde woman with different emotions and gestures portrait in studio : Stock Photo">
            <a:extLst>
              <a:ext uri="{FF2B5EF4-FFF2-40B4-BE49-F238E27FC236}">
                <a16:creationId xmlns:a16="http://schemas.microsoft.com/office/drawing/2014/main" id="{E77F6483-0CE4-4995-AAE7-424AB2B50D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907" t="74310" r="26449" b="13800"/>
          <a:stretch/>
        </p:blipFill>
        <p:spPr bwMode="auto">
          <a:xfrm>
            <a:off x="2188444" y="2822287"/>
            <a:ext cx="1349472" cy="13779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Blonde woman with different emotions and gestures portrait in studio : Stock Photo">
            <a:extLst>
              <a:ext uri="{FF2B5EF4-FFF2-40B4-BE49-F238E27FC236}">
                <a16:creationId xmlns:a16="http://schemas.microsoft.com/office/drawing/2014/main" id="{573B5770-325C-4D7B-BA7F-16BCE40B0C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28" t="2234" r="73619" b="86286"/>
          <a:stretch/>
        </p:blipFill>
        <p:spPr bwMode="auto">
          <a:xfrm>
            <a:off x="3557395" y="1822970"/>
            <a:ext cx="1349471" cy="12960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Blonde woman with different emotions and gestures portrait in studio : Stock Photo">
            <a:extLst>
              <a:ext uri="{FF2B5EF4-FFF2-40B4-BE49-F238E27FC236}">
                <a16:creationId xmlns:a16="http://schemas.microsoft.com/office/drawing/2014/main" id="{7CAA03D3-E3A0-4C9D-AB7D-D5B345C41FD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62458" r="38660" b="25762"/>
          <a:stretch/>
        </p:blipFill>
        <p:spPr bwMode="auto">
          <a:xfrm>
            <a:off x="4911836" y="2834513"/>
            <a:ext cx="1274221" cy="13236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Blonde woman with different emotions and gestures portrait in studio : Stock Photo">
            <a:extLst>
              <a:ext uri="{FF2B5EF4-FFF2-40B4-BE49-F238E27FC236}">
                <a16:creationId xmlns:a16="http://schemas.microsoft.com/office/drawing/2014/main" id="{E5B58A8C-3CD2-461D-B6B5-3BDD6CEBC01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331" t="26677" r="14807" b="62402"/>
          <a:stretch/>
        </p:blipFill>
        <p:spPr bwMode="auto">
          <a:xfrm>
            <a:off x="6225626" y="1822970"/>
            <a:ext cx="1360640" cy="125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158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36B250-B973-4FE2-BC13-EFB14864BD4B}"/>
              </a:ext>
            </a:extLst>
          </p:cNvPr>
          <p:cNvSpPr/>
          <p:nvPr/>
        </p:nvSpPr>
        <p:spPr>
          <a:xfrm>
            <a:off x="773593" y="2054335"/>
            <a:ext cx="5883239" cy="12446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ctr" anchorCtr="0"/>
          <a:lstStyle/>
          <a:p>
            <a:r>
              <a:rPr lang="en-IN" sz="1600" dirty="0">
                <a:solidFill>
                  <a:schemeClr val="tx1"/>
                </a:solidFill>
              </a:rPr>
              <a:t>The perioral muscles are located in modiolus, upper lip</a:t>
            </a:r>
          </a:p>
          <a:p>
            <a:r>
              <a:rPr lang="en-IN" sz="1600" dirty="0">
                <a:solidFill>
                  <a:schemeClr val="tx1"/>
                </a:solidFill>
              </a:rPr>
              <a:t>and lower lip regions.</a:t>
            </a:r>
          </a:p>
        </p:txBody>
      </p:sp>
      <p:sp>
        <p:nvSpPr>
          <p:cNvPr id="2" name="Rectangle 1">
            <a:extLst>
              <a:ext uri="{FF2B5EF4-FFF2-40B4-BE49-F238E27FC236}">
                <a16:creationId xmlns:a16="http://schemas.microsoft.com/office/drawing/2014/main" id="{4BF9F0F5-C056-4C14-B2D2-32FBFE318518}"/>
              </a:ext>
            </a:extLst>
          </p:cNvPr>
          <p:cNvSpPr/>
          <p:nvPr/>
        </p:nvSpPr>
        <p:spPr>
          <a:xfrm>
            <a:off x="1" y="556055"/>
            <a:ext cx="7740868" cy="584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Intrinsic muscles of the lip and cheek</a:t>
            </a:r>
          </a:p>
        </p:txBody>
      </p:sp>
      <p:grpSp>
        <p:nvGrpSpPr>
          <p:cNvPr id="4" name="Group 3">
            <a:extLst>
              <a:ext uri="{FF2B5EF4-FFF2-40B4-BE49-F238E27FC236}">
                <a16:creationId xmlns:a16="http://schemas.microsoft.com/office/drawing/2014/main" id="{55C55876-712D-4EF7-9D57-5D559DFC01E9}"/>
              </a:ext>
            </a:extLst>
          </p:cNvPr>
          <p:cNvGrpSpPr/>
          <p:nvPr/>
        </p:nvGrpSpPr>
        <p:grpSpPr>
          <a:xfrm>
            <a:off x="1834718" y="4138227"/>
            <a:ext cx="5626786" cy="338554"/>
            <a:chOff x="612466" y="2228467"/>
            <a:chExt cx="5293204" cy="318481"/>
          </a:xfrm>
        </p:grpSpPr>
        <p:sp>
          <p:nvSpPr>
            <p:cNvPr id="5" name="TextBox 4">
              <a:extLst>
                <a:ext uri="{FF2B5EF4-FFF2-40B4-BE49-F238E27FC236}">
                  <a16:creationId xmlns:a16="http://schemas.microsoft.com/office/drawing/2014/main" id="{416DCA64-3629-4883-B9B9-B26F08AAB676}"/>
                </a:ext>
              </a:extLst>
            </p:cNvPr>
            <p:cNvSpPr txBox="1"/>
            <p:nvPr/>
          </p:nvSpPr>
          <p:spPr>
            <a:xfrm>
              <a:off x="877003" y="2228467"/>
              <a:ext cx="5028667" cy="318481"/>
            </a:xfrm>
            <a:prstGeom prst="rect">
              <a:avLst/>
            </a:prstGeom>
            <a:noFill/>
          </p:spPr>
          <p:txBody>
            <a:bodyPr wrap="square" rtlCol="0">
              <a:spAutoFit/>
            </a:bodyPr>
            <a:lstStyle/>
            <a:p>
              <a:r>
                <a:rPr lang="en-US" sz="1600" b="1" dirty="0"/>
                <a:t>Select the tabs for a quick glance at the anatomy of fat pads.</a:t>
              </a:r>
            </a:p>
          </p:txBody>
        </p:sp>
        <p:grpSp>
          <p:nvGrpSpPr>
            <p:cNvPr id="6" name="Group 5">
              <a:extLst>
                <a:ext uri="{FF2B5EF4-FFF2-40B4-BE49-F238E27FC236}">
                  <a16:creationId xmlns:a16="http://schemas.microsoft.com/office/drawing/2014/main" id="{6E189184-FE05-4C0D-ACE3-437BF714D8D9}"/>
                </a:ext>
              </a:extLst>
            </p:cNvPr>
            <p:cNvGrpSpPr/>
            <p:nvPr/>
          </p:nvGrpSpPr>
          <p:grpSpPr>
            <a:xfrm>
              <a:off x="612466" y="2239650"/>
              <a:ext cx="254631" cy="254631"/>
              <a:chOff x="6452558" y="1319837"/>
              <a:chExt cx="254631" cy="254631"/>
            </a:xfrm>
          </p:grpSpPr>
          <p:pic>
            <p:nvPicPr>
              <p:cNvPr id="7" name="Graphic 6" descr="Direction">
                <a:extLst>
                  <a:ext uri="{FF2B5EF4-FFF2-40B4-BE49-F238E27FC236}">
                    <a16:creationId xmlns:a16="http://schemas.microsoft.com/office/drawing/2014/main" id="{A0BF78E0-0A75-4882-BA2D-01646ADB839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509937" y="1383725"/>
                <a:ext cx="180000" cy="180000"/>
              </a:xfrm>
              <a:prstGeom prst="rect">
                <a:avLst/>
              </a:prstGeom>
            </p:spPr>
          </p:pic>
          <p:sp>
            <p:nvSpPr>
              <p:cNvPr id="8" name="Oval 7">
                <a:extLst>
                  <a:ext uri="{FF2B5EF4-FFF2-40B4-BE49-F238E27FC236}">
                    <a16:creationId xmlns:a16="http://schemas.microsoft.com/office/drawing/2014/main" id="{B999859E-FEA2-42F3-AEFE-B3C415B70411}"/>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solidFill>
                    <a:srgbClr val="FF0000"/>
                  </a:solidFill>
                </a:endParaRPr>
              </a:p>
            </p:txBody>
          </p:sp>
        </p:grpSp>
      </p:grpSp>
      <p:grpSp>
        <p:nvGrpSpPr>
          <p:cNvPr id="11" name="Group 10">
            <a:extLst>
              <a:ext uri="{FF2B5EF4-FFF2-40B4-BE49-F238E27FC236}">
                <a16:creationId xmlns:a16="http://schemas.microsoft.com/office/drawing/2014/main" id="{8712C3EC-12E1-41F6-A6B6-FD281B123EF2}"/>
              </a:ext>
            </a:extLst>
          </p:cNvPr>
          <p:cNvGrpSpPr/>
          <p:nvPr/>
        </p:nvGrpSpPr>
        <p:grpSpPr>
          <a:xfrm>
            <a:off x="1913601" y="4704872"/>
            <a:ext cx="5473180" cy="497233"/>
            <a:chOff x="1882018" y="4421408"/>
            <a:chExt cx="5473180" cy="497233"/>
          </a:xfrm>
        </p:grpSpPr>
        <p:sp>
          <p:nvSpPr>
            <p:cNvPr id="9" name="Rectangle 8">
              <a:extLst>
                <a:ext uri="{FF2B5EF4-FFF2-40B4-BE49-F238E27FC236}">
                  <a16:creationId xmlns:a16="http://schemas.microsoft.com/office/drawing/2014/main" id="{230BE96F-9F17-4B0D-90E4-486FA7A12093}"/>
                </a:ext>
              </a:extLst>
            </p:cNvPr>
            <p:cNvSpPr/>
            <p:nvPr/>
          </p:nvSpPr>
          <p:spPr>
            <a:xfrm>
              <a:off x="1882018" y="4421408"/>
              <a:ext cx="2705007" cy="49723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91344" rIns="0" bIns="191344" numCol="1" spcCol="0" rtlCol="0" fromWordArt="0" anchor="ctr" anchorCtr="0" forceAA="0" compatLnSpc="1">
              <a:prstTxWarp prst="textNoShape">
                <a:avLst/>
              </a:prstTxWarp>
              <a:noAutofit/>
            </a:bodyPr>
            <a:lstStyle/>
            <a:p>
              <a:pPr algn="ctr"/>
              <a:r>
                <a:rPr lang="en-IN" sz="1488" b="1" dirty="0">
                  <a:solidFill>
                    <a:schemeClr val="tx1"/>
                  </a:solidFill>
                </a:rPr>
                <a:t>Orbicularis </a:t>
              </a:r>
              <a:r>
                <a:rPr lang="en-IN" sz="1488" b="1" dirty="0" err="1">
                  <a:solidFill>
                    <a:schemeClr val="tx1"/>
                  </a:solidFill>
                </a:rPr>
                <a:t>oris</a:t>
              </a:r>
              <a:endParaRPr lang="en-IN" sz="1488" b="1" dirty="0">
                <a:solidFill>
                  <a:schemeClr val="tx1"/>
                </a:solidFill>
              </a:endParaRPr>
            </a:p>
          </p:txBody>
        </p:sp>
        <p:sp>
          <p:nvSpPr>
            <p:cNvPr id="10" name="Rectangle 9">
              <a:extLst>
                <a:ext uri="{FF2B5EF4-FFF2-40B4-BE49-F238E27FC236}">
                  <a16:creationId xmlns:a16="http://schemas.microsoft.com/office/drawing/2014/main" id="{CAB670D2-7391-4D7F-ACE6-8C5223BC0B5B}"/>
                </a:ext>
              </a:extLst>
            </p:cNvPr>
            <p:cNvSpPr/>
            <p:nvPr/>
          </p:nvSpPr>
          <p:spPr>
            <a:xfrm>
              <a:off x="4650191" y="4421408"/>
              <a:ext cx="2705007" cy="49723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91344" rIns="0" bIns="191344" numCol="1" spcCol="0" rtlCol="0" fromWordArt="0" anchor="ctr" anchorCtr="0" forceAA="0" compatLnSpc="1">
              <a:prstTxWarp prst="textNoShape">
                <a:avLst/>
              </a:prstTxWarp>
              <a:noAutofit/>
            </a:bodyPr>
            <a:lstStyle/>
            <a:p>
              <a:pPr algn="ctr"/>
              <a:r>
                <a:rPr lang="en-IN" sz="1488" b="1" dirty="0">
                  <a:solidFill>
                    <a:schemeClr val="tx1"/>
                  </a:solidFill>
                </a:rPr>
                <a:t>Buccinator muscle</a:t>
              </a:r>
            </a:p>
          </p:txBody>
        </p:sp>
      </p:grpSp>
      <p:sp>
        <p:nvSpPr>
          <p:cNvPr id="12" name="TextBox 11">
            <a:extLst>
              <a:ext uri="{FF2B5EF4-FFF2-40B4-BE49-F238E27FC236}">
                <a16:creationId xmlns:a16="http://schemas.microsoft.com/office/drawing/2014/main" id="{CA31D9C8-B846-4420-91DA-95863891839B}"/>
              </a:ext>
            </a:extLst>
          </p:cNvPr>
          <p:cNvSpPr txBox="1"/>
          <p:nvPr/>
        </p:nvSpPr>
        <p:spPr>
          <a:xfrm>
            <a:off x="9706595" y="1091249"/>
            <a:ext cx="3253755" cy="2462213"/>
          </a:xfrm>
          <a:prstGeom prst="rect">
            <a:avLst/>
          </a:prstGeom>
          <a:noFill/>
        </p:spPr>
        <p:txBody>
          <a:bodyPr wrap="square" rtlCol="0">
            <a:spAutoFit/>
          </a:bodyPr>
          <a:lstStyle/>
          <a:p>
            <a:r>
              <a:rPr lang="en-US" sz="1400" dirty="0"/>
              <a:t>The muscles of lip and cheek are a part of perioral muscles group. The perioral muscles are located in modiolus, upper lip and lower lip regions.</a:t>
            </a:r>
          </a:p>
          <a:p>
            <a:endParaRPr lang="en-US" sz="1400" dirty="0"/>
          </a:p>
          <a:p>
            <a:r>
              <a:rPr lang="en-US" sz="1400" dirty="0"/>
              <a:t>Let’s start with the intrinsic muscles of lip and cheek – orbicularis </a:t>
            </a:r>
            <a:r>
              <a:rPr lang="en-US" sz="1400" dirty="0" err="1"/>
              <a:t>oris</a:t>
            </a:r>
            <a:r>
              <a:rPr lang="en-US" sz="1400" dirty="0"/>
              <a:t> and buccinator muscle.</a:t>
            </a:r>
          </a:p>
          <a:p>
            <a:endParaRPr lang="en-US" sz="1400" dirty="0"/>
          </a:p>
          <a:p>
            <a:r>
              <a:rPr lang="en-US" sz="1400" dirty="0"/>
              <a:t>Select the tabs for an overview of these muscles.</a:t>
            </a:r>
            <a:endParaRPr lang="en-IN" sz="1400" dirty="0"/>
          </a:p>
        </p:txBody>
      </p:sp>
      <p:sp>
        <p:nvSpPr>
          <p:cNvPr id="13" name="TextBox 12">
            <a:extLst>
              <a:ext uri="{FF2B5EF4-FFF2-40B4-BE49-F238E27FC236}">
                <a16:creationId xmlns:a16="http://schemas.microsoft.com/office/drawing/2014/main" id="{09B48A5A-8380-43E6-BF8A-8203DE9BA423}"/>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14" name="TextBox 13">
            <a:extLst>
              <a:ext uri="{FF2B5EF4-FFF2-40B4-BE49-F238E27FC236}">
                <a16:creationId xmlns:a16="http://schemas.microsoft.com/office/drawing/2014/main" id="{FF44B0E4-7078-49E0-B40F-98D62CFC856C}"/>
              </a:ext>
            </a:extLst>
          </p:cNvPr>
          <p:cNvSpPr txBox="1"/>
          <p:nvPr/>
        </p:nvSpPr>
        <p:spPr>
          <a:xfrm>
            <a:off x="9706596" y="4407552"/>
            <a:ext cx="3253754" cy="738664"/>
          </a:xfrm>
          <a:prstGeom prst="rect">
            <a:avLst/>
          </a:prstGeom>
          <a:noFill/>
        </p:spPr>
        <p:txBody>
          <a:bodyPr wrap="square" rtlCol="0">
            <a:spAutoFit/>
          </a:bodyPr>
          <a:lstStyle/>
          <a:p>
            <a:r>
              <a:rPr lang="en-IN" sz="1400" dirty="0">
                <a:hlinkClick r:id="rId4"/>
              </a:rPr>
              <a:t>https://www.gettyimages.in/detail/illustration/human-nose-and-throat-structure-royalty-free-illustration/451330851</a:t>
            </a:r>
            <a:endParaRPr lang="en-IN" sz="1400" dirty="0"/>
          </a:p>
        </p:txBody>
      </p:sp>
      <p:sp>
        <p:nvSpPr>
          <p:cNvPr id="16" name="TextBox 15">
            <a:extLst>
              <a:ext uri="{FF2B5EF4-FFF2-40B4-BE49-F238E27FC236}">
                <a16:creationId xmlns:a16="http://schemas.microsoft.com/office/drawing/2014/main" id="{A9E2DF32-CBC2-47E8-855B-3B8D0C7CFD16}"/>
              </a:ext>
            </a:extLst>
          </p:cNvPr>
          <p:cNvSpPr txBox="1"/>
          <p:nvPr/>
        </p:nvSpPr>
        <p:spPr>
          <a:xfrm>
            <a:off x="10725665" y="43644"/>
            <a:ext cx="2234684" cy="307777"/>
          </a:xfrm>
          <a:prstGeom prst="rect">
            <a:avLst/>
          </a:prstGeom>
          <a:noFill/>
        </p:spPr>
        <p:txBody>
          <a:bodyPr wrap="square" rtlCol="0">
            <a:spAutoFit/>
          </a:bodyPr>
          <a:lstStyle/>
          <a:p>
            <a:r>
              <a:rPr lang="en-IN" sz="1400" dirty="0"/>
              <a:t>L04-overview-003</a:t>
            </a:r>
          </a:p>
        </p:txBody>
      </p:sp>
      <p:pic>
        <p:nvPicPr>
          <p:cNvPr id="2050" name="Picture 2" descr="Human nose and throat structure. : Stock Illustration">
            <a:extLst>
              <a:ext uri="{FF2B5EF4-FFF2-40B4-BE49-F238E27FC236}">
                <a16:creationId xmlns:a16="http://schemas.microsoft.com/office/drawing/2014/main" id="{FAAD21D8-20CD-402F-8572-B433D917D541}"/>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2187" b="99417" l="5195" r="99513">
                        <a14:foregroundMark x1="30032" y1="3790" x2="68344" y2="7434"/>
                        <a14:foregroundMark x1="68344" y1="7434" x2="50325" y2="16472"/>
                        <a14:foregroundMark x1="50325" y1="16472" x2="67208" y2="3499"/>
                        <a14:foregroundMark x1="67208" y1="3499" x2="83766" y2="13848"/>
                        <a14:foregroundMark x1="83766" y1="13848" x2="69643" y2="32799"/>
                        <a14:foregroundMark x1="69643" y1="32799" x2="49026" y2="24052"/>
                        <a14:foregroundMark x1="49026" y1="24052" x2="66234" y2="6851"/>
                        <a14:foregroundMark x1="66234" y1="6851" x2="84416" y2="20991"/>
                        <a14:foregroundMark x1="84416" y1="20991" x2="82630" y2="40379"/>
                        <a14:foregroundMark x1="82630" y1="40379" x2="67532" y2="29592"/>
                        <a14:foregroundMark x1="67532" y1="29592" x2="43182" y2="26385"/>
                        <a14:foregroundMark x1="43182" y1="26385" x2="39773" y2="9767"/>
                        <a14:foregroundMark x1="39773" y1="9767" x2="32468" y2="27259"/>
                        <a14:foregroundMark x1="32468" y1="27259" x2="39935" y2="47230"/>
                        <a14:foregroundMark x1="39935" y1="47230" x2="16396" y2="46939"/>
                        <a14:foregroundMark x1="16396" y1="46939" x2="32468" y2="55685"/>
                        <a14:foregroundMark x1="32468" y1="55685" x2="51136" y2="56706"/>
                        <a14:foregroundMark x1="51136" y1="56706" x2="36039" y2="70117"/>
                        <a14:foregroundMark x1="36039" y1="70117" x2="29545" y2="86297"/>
                        <a14:foregroundMark x1="29545" y1="86297" x2="49351" y2="93003"/>
                        <a14:foregroundMark x1="49351" y1="93003" x2="68994" y2="93149"/>
                        <a14:foregroundMark x1="68994" y1="93149" x2="87825" y2="83965"/>
                        <a14:foregroundMark x1="87825" y1="83965" x2="89773" y2="46647"/>
                        <a14:foregroundMark x1="89773" y1="46647" x2="92532" y2="72449"/>
                        <a14:foregroundMark x1="92532" y1="72449" x2="88799" y2="91545"/>
                        <a14:foregroundMark x1="88799" y1="91545" x2="90260" y2="17201"/>
                        <a14:foregroundMark x1="90260" y1="17201" x2="95130" y2="34548"/>
                        <a14:foregroundMark x1="95130" y1="34548" x2="87013" y2="17930"/>
                        <a14:foregroundMark x1="87013" y1="17930" x2="89610" y2="38484"/>
                        <a14:foregroundMark x1="46753" y1="10496" x2="66721" y2="13411"/>
                        <a14:foregroundMark x1="66721" y1="13411" x2="46104" y2="16764"/>
                        <a14:foregroundMark x1="46104" y1="16764" x2="27760" y2="5977"/>
                        <a14:foregroundMark x1="27760" y1="5977" x2="49513" y2="1895"/>
                        <a14:foregroundMark x1="49513" y1="1895" x2="70617" y2="8455"/>
                        <a14:foregroundMark x1="70617" y1="8455" x2="50162" y2="6706"/>
                        <a14:foregroundMark x1="50162" y1="6706" x2="68669" y2="6851"/>
                        <a14:foregroundMark x1="68669" y1="6851" x2="49513" y2="12099"/>
                        <a14:foregroundMark x1="49513" y1="12099" x2="70292" y2="9767"/>
                        <a14:foregroundMark x1="70292" y1="9767" x2="89610" y2="11953"/>
                        <a14:foregroundMark x1="89610" y1="11953" x2="87662" y2="30321"/>
                        <a14:foregroundMark x1="87662" y1="30321" x2="91071" y2="13265"/>
                        <a14:foregroundMark x1="91071" y1="13265" x2="98539" y2="32216"/>
                        <a14:foregroundMark x1="98539" y1="32216" x2="84416" y2="17930"/>
                        <a14:foregroundMark x1="84416" y1="17930" x2="96104" y2="49271"/>
                        <a14:foregroundMark x1="96104" y1="49271" x2="88636" y2="70408"/>
                        <a14:foregroundMark x1="88636" y1="70408" x2="90584" y2="43440"/>
                        <a14:foregroundMark x1="90584" y1="43440" x2="86201" y2="61079"/>
                        <a14:foregroundMark x1="86201" y1="61079" x2="57143" y2="52332"/>
                        <a14:foregroundMark x1="57143" y1="52332" x2="42857" y2="11662"/>
                        <a14:foregroundMark x1="42857" y1="11662" x2="47078" y2="56851"/>
                        <a14:foregroundMark x1="47078" y1="56851" x2="63961" y2="86297"/>
                        <a14:foregroundMark x1="32468" y1="6414" x2="54383" y2="8309"/>
                        <a14:foregroundMark x1="54383" y1="8309" x2="61039" y2="7289"/>
                        <a14:foregroundMark x1="37500" y1="3207" x2="62500" y2="3790"/>
                        <a14:foregroundMark x1="58929" y1="2478" x2="99675" y2="4082"/>
                        <a14:foregroundMark x1="91396" y1="32653" x2="93506" y2="47376"/>
                        <a14:foregroundMark x1="97403" y1="30758" x2="99675" y2="44461"/>
                        <a14:foregroundMark x1="92532" y1="2478" x2="95292" y2="32945"/>
                        <a14:foregroundMark x1="66071" y1="8309" x2="77273" y2="23324"/>
                        <a14:foregroundMark x1="77273" y1="23324" x2="77435" y2="24052"/>
                        <a14:foregroundMark x1="31494" y1="56997" x2="34253" y2="73761"/>
                        <a14:foregroundMark x1="34253" y1="73761" x2="34253" y2="73761"/>
                        <a14:foregroundMark x1="9740" y1="43878" x2="11526" y2="52478"/>
                        <a14:foregroundMark x1="28896" y1="52478" x2="28896" y2="66618"/>
                        <a14:foregroundMark x1="5357" y1="47668" x2="5357" y2="47668"/>
                        <a14:foregroundMark x1="95617" y1="65743" x2="97078" y2="84694"/>
                        <a14:foregroundMark x1="97078" y1="84694" x2="99026" y2="66910"/>
                        <a14:foregroundMark x1="99026" y1="66910" x2="97078" y2="56997"/>
                        <a14:foregroundMark x1="97403" y1="79883" x2="99675" y2="91691"/>
                        <a14:foregroundMark x1="98864" y1="93878" x2="77597" y2="93878"/>
                        <a14:foregroundMark x1="77597" y1="93878" x2="96104" y2="99417"/>
                        <a14:foregroundMark x1="96104" y1="99417" x2="99188" y2="99417"/>
                      </a14:backgroundRemoval>
                    </a14:imgEffect>
                  </a14:imgLayer>
                </a14:imgProps>
              </a:ext>
              <a:ext uri="{28A0092B-C50C-407E-A947-70E740481C1C}">
                <a14:useLocalDpi xmlns:a14="http://schemas.microsoft.com/office/drawing/2010/main" val="0"/>
              </a:ext>
            </a:extLst>
          </a:blip>
          <a:srcRect/>
          <a:stretch>
            <a:fillRect/>
          </a:stretch>
        </p:blipFill>
        <p:spPr bwMode="auto">
          <a:xfrm>
            <a:off x="5704497" y="1172035"/>
            <a:ext cx="2562361" cy="2850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465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32" name="Rectangle 31">
            <a:extLst>
              <a:ext uri="{FF2B5EF4-FFF2-40B4-BE49-F238E27FC236}">
                <a16:creationId xmlns:a16="http://schemas.microsoft.com/office/drawing/2014/main" id="{FC7A93CC-2B0D-46D1-8E60-35B31B79E95B}"/>
              </a:ext>
            </a:extLst>
          </p:cNvPr>
          <p:cNvSpPr/>
          <p:nvPr/>
        </p:nvSpPr>
        <p:spPr>
          <a:xfrm>
            <a:off x="683560" y="1314069"/>
            <a:ext cx="8259329" cy="3771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Orbicularis </a:t>
            </a:r>
            <a:r>
              <a:rPr lang="en-IN" sz="1600" b="1" dirty="0" err="1">
                <a:solidFill>
                  <a:schemeClr val="tx1"/>
                </a:solidFill>
              </a:rPr>
              <a:t>oris</a:t>
            </a:r>
            <a:endParaRPr lang="en-IN" sz="1600" b="1" dirty="0">
              <a:solidFill>
                <a:schemeClr val="tx1"/>
              </a:solidFill>
            </a:endParaRPr>
          </a:p>
        </p:txBody>
      </p:sp>
      <p:sp>
        <p:nvSpPr>
          <p:cNvPr id="33" name="TextBox 32">
            <a:extLst>
              <a:ext uri="{FF2B5EF4-FFF2-40B4-BE49-F238E27FC236}">
                <a16:creationId xmlns:a16="http://schemas.microsoft.com/office/drawing/2014/main" id="{DD73A32E-812E-4FE7-A719-A94EA73BE3C2}"/>
              </a:ext>
            </a:extLst>
          </p:cNvPr>
          <p:cNvSpPr txBox="1"/>
          <p:nvPr/>
        </p:nvSpPr>
        <p:spPr>
          <a:xfrm>
            <a:off x="8149258" y="1443335"/>
            <a:ext cx="793631" cy="288669"/>
          </a:xfrm>
          <a:prstGeom prst="rect">
            <a:avLst/>
          </a:prstGeom>
          <a:noFill/>
        </p:spPr>
        <p:txBody>
          <a:bodyPr wrap="square" rtlCol="0">
            <a:spAutoFit/>
          </a:bodyPr>
          <a:lstStyle/>
          <a:p>
            <a:r>
              <a:rPr lang="en-IN" sz="1276" dirty="0"/>
              <a:t>CLOSE</a:t>
            </a:r>
            <a:endParaRPr lang="en-IN" sz="1276" b="1" dirty="0"/>
          </a:p>
        </p:txBody>
      </p:sp>
      <p:sp>
        <p:nvSpPr>
          <p:cNvPr id="8" name="TextBox 7">
            <a:extLst>
              <a:ext uri="{FF2B5EF4-FFF2-40B4-BE49-F238E27FC236}">
                <a16:creationId xmlns:a16="http://schemas.microsoft.com/office/drawing/2014/main" id="{40635563-C327-4349-ABB7-42AB0ED2B666}"/>
              </a:ext>
            </a:extLst>
          </p:cNvPr>
          <p:cNvSpPr txBox="1"/>
          <p:nvPr/>
        </p:nvSpPr>
        <p:spPr>
          <a:xfrm>
            <a:off x="9706595" y="1091249"/>
            <a:ext cx="3253754" cy="2677656"/>
          </a:xfrm>
          <a:prstGeom prst="rect">
            <a:avLst/>
          </a:prstGeom>
          <a:noFill/>
        </p:spPr>
        <p:txBody>
          <a:bodyPr wrap="square" rtlCol="0">
            <a:spAutoFit/>
          </a:bodyPr>
          <a:lstStyle/>
          <a:p>
            <a:r>
              <a:rPr lang="en-US" sz="1400" dirty="0"/>
              <a:t>The orbicularis </a:t>
            </a:r>
            <a:r>
              <a:rPr lang="en-US" sz="1400" dirty="0" err="1"/>
              <a:t>oris</a:t>
            </a:r>
            <a:r>
              <a:rPr lang="en-US" sz="1400" dirty="0"/>
              <a:t> muscle is a mouth constrictor surrounding the mouth region.</a:t>
            </a:r>
          </a:p>
          <a:p>
            <a:endParaRPr lang="en-US" sz="1400" dirty="0"/>
          </a:p>
          <a:p>
            <a:r>
              <a:rPr lang="en-US" sz="1400" dirty="0"/>
              <a:t>Most muscle fibers are continued from various muscles in the mouth region.</a:t>
            </a:r>
          </a:p>
          <a:p>
            <a:endParaRPr lang="en-US" sz="1400" dirty="0"/>
          </a:p>
          <a:p>
            <a:r>
              <a:rPr lang="en-US" sz="1400" dirty="0"/>
              <a:t>The intrinsic orbicularis </a:t>
            </a:r>
            <a:r>
              <a:rPr lang="en-US" sz="1400" dirty="0" err="1"/>
              <a:t>oris</a:t>
            </a:r>
            <a:r>
              <a:rPr lang="en-US" sz="1400" dirty="0"/>
              <a:t> muscle fibers originate from the alveolar bone of the maxillary and mandibular incisors.</a:t>
            </a:r>
          </a:p>
          <a:p>
            <a:endParaRPr lang="en-US" sz="1400" dirty="0"/>
          </a:p>
          <a:p>
            <a:r>
              <a:rPr lang="en-US" sz="1400" dirty="0"/>
              <a:t>This muscle closes the mouth and puckers the lips.</a:t>
            </a:r>
          </a:p>
        </p:txBody>
      </p:sp>
      <p:sp>
        <p:nvSpPr>
          <p:cNvPr id="9" name="TextBox 8">
            <a:extLst>
              <a:ext uri="{FF2B5EF4-FFF2-40B4-BE49-F238E27FC236}">
                <a16:creationId xmlns:a16="http://schemas.microsoft.com/office/drawing/2014/main" id="{6F52B030-A74E-4C07-B476-D76DFB2DBA84}"/>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TextBox 10">
            <a:extLst>
              <a:ext uri="{FF2B5EF4-FFF2-40B4-BE49-F238E27FC236}">
                <a16:creationId xmlns:a16="http://schemas.microsoft.com/office/drawing/2014/main" id="{19986596-806C-431C-8F6D-7665A5D3A639}"/>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2" name="TextBox 11">
            <a:extLst>
              <a:ext uri="{FF2B5EF4-FFF2-40B4-BE49-F238E27FC236}">
                <a16:creationId xmlns:a16="http://schemas.microsoft.com/office/drawing/2014/main" id="{016D3F08-1B59-4B3D-A044-FA4D62D18703}"/>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pic>
        <p:nvPicPr>
          <p:cNvPr id="25" name="Picture 24">
            <a:extLst>
              <a:ext uri="{FF2B5EF4-FFF2-40B4-BE49-F238E27FC236}">
                <a16:creationId xmlns:a16="http://schemas.microsoft.com/office/drawing/2014/main" id="{1662AEB1-52F7-4BE1-BB41-31783B370807}"/>
              </a:ext>
            </a:extLst>
          </p:cNvPr>
          <p:cNvPicPr>
            <a:picLocks noChangeAspect="1"/>
          </p:cNvPicPr>
          <p:nvPr/>
        </p:nvPicPr>
        <p:blipFill rotWithShape="1">
          <a:blip r:embed="rId3" cstate="email">
            <a:clrChange>
              <a:clrFrom>
                <a:srgbClr val="FFFEFC"/>
              </a:clrFrom>
              <a:clrTo>
                <a:srgbClr val="FFFEFC">
                  <a:alpha val="0"/>
                </a:srgbClr>
              </a:clrTo>
            </a:clrChange>
            <a:extLst>
              <a:ext uri="{28A0092B-C50C-407E-A947-70E740481C1C}">
                <a14:useLocalDpi xmlns:a14="http://schemas.microsoft.com/office/drawing/2010/main"/>
              </a:ext>
            </a:extLst>
          </a:blip>
          <a:srcRect/>
          <a:stretch/>
        </p:blipFill>
        <p:spPr>
          <a:xfrm>
            <a:off x="5847980" y="1936098"/>
            <a:ext cx="2147100" cy="2540462"/>
          </a:xfrm>
          <a:prstGeom prst="rect">
            <a:avLst/>
          </a:prstGeom>
        </p:spPr>
      </p:pic>
      <p:sp>
        <p:nvSpPr>
          <p:cNvPr id="26" name="Content Placeholder 11">
            <a:extLst>
              <a:ext uri="{FF2B5EF4-FFF2-40B4-BE49-F238E27FC236}">
                <a16:creationId xmlns:a16="http://schemas.microsoft.com/office/drawing/2014/main" id="{1D774932-DECE-4345-B9E0-40C45E5F7156}"/>
              </a:ext>
            </a:extLst>
          </p:cNvPr>
          <p:cNvSpPr txBox="1">
            <a:spLocks/>
          </p:cNvSpPr>
          <p:nvPr/>
        </p:nvSpPr>
        <p:spPr>
          <a:xfrm>
            <a:off x="1443814" y="2298388"/>
            <a:ext cx="3342996" cy="1815882"/>
          </a:xfrm>
          <a:prstGeom prst="rect">
            <a:avLst/>
          </a:prstGeom>
          <a:noFill/>
        </p:spPr>
        <p:txBody>
          <a:bodyPr wrap="square">
            <a:spAutoFit/>
          </a:bodyPr>
          <a:lstStyle>
            <a:defPPr>
              <a:defRPr lang="en-US"/>
            </a:defPPr>
            <a:lvl1pPr marL="180000" indent="-180000">
              <a:buFont typeface="Arial" panose="020B0604020202020204" pitchFamily="34" charset="0"/>
              <a:buChar char="•"/>
              <a:defRPr sz="1600"/>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Mouth constrictor</a:t>
            </a:r>
          </a:p>
          <a:p>
            <a:r>
              <a:rPr lang="en-US" dirty="0"/>
              <a:t>Continued from various muscles in mouth region</a:t>
            </a:r>
          </a:p>
          <a:p>
            <a:r>
              <a:rPr lang="en-US" dirty="0"/>
              <a:t>Originate from alveolar bone of the maxillary and mandibular incisors</a:t>
            </a:r>
          </a:p>
          <a:p>
            <a:r>
              <a:rPr lang="en-US" dirty="0"/>
              <a:t>Closes the mouth and puckers</a:t>
            </a:r>
            <a:br>
              <a:rPr lang="en-US" dirty="0"/>
            </a:br>
            <a:r>
              <a:rPr lang="en-US" dirty="0"/>
              <a:t>the lips</a:t>
            </a:r>
          </a:p>
        </p:txBody>
      </p:sp>
      <p:cxnSp>
        <p:nvCxnSpPr>
          <p:cNvPr id="28" name="Straight Connector 27">
            <a:extLst>
              <a:ext uri="{FF2B5EF4-FFF2-40B4-BE49-F238E27FC236}">
                <a16:creationId xmlns:a16="http://schemas.microsoft.com/office/drawing/2014/main" id="{C0EF20A3-53CA-4C62-B6D9-3196BEE80594}"/>
              </a:ext>
            </a:extLst>
          </p:cNvPr>
          <p:cNvCxnSpPr>
            <a:cxnSpLocks/>
            <a:endCxn id="30" idx="2"/>
          </p:cNvCxnSpPr>
          <p:nvPr/>
        </p:nvCxnSpPr>
        <p:spPr>
          <a:xfrm>
            <a:off x="5005632" y="2928663"/>
            <a:ext cx="162263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2E8F356C-92D4-40FA-B506-7855B90D0C7F}"/>
              </a:ext>
            </a:extLst>
          </p:cNvPr>
          <p:cNvSpPr/>
          <p:nvPr/>
        </p:nvSpPr>
        <p:spPr>
          <a:xfrm>
            <a:off x="6628268" y="2882943"/>
            <a:ext cx="91440" cy="9144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75790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32" name="Rectangle 31">
            <a:extLst>
              <a:ext uri="{FF2B5EF4-FFF2-40B4-BE49-F238E27FC236}">
                <a16:creationId xmlns:a16="http://schemas.microsoft.com/office/drawing/2014/main" id="{FC7A93CC-2B0D-46D1-8E60-35B31B79E95B}"/>
              </a:ext>
            </a:extLst>
          </p:cNvPr>
          <p:cNvSpPr/>
          <p:nvPr/>
        </p:nvSpPr>
        <p:spPr>
          <a:xfrm>
            <a:off x="683560" y="1314069"/>
            <a:ext cx="8259329" cy="3771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Buccinator muscle</a:t>
            </a:r>
          </a:p>
        </p:txBody>
      </p:sp>
      <p:sp>
        <p:nvSpPr>
          <p:cNvPr id="33" name="TextBox 32">
            <a:extLst>
              <a:ext uri="{FF2B5EF4-FFF2-40B4-BE49-F238E27FC236}">
                <a16:creationId xmlns:a16="http://schemas.microsoft.com/office/drawing/2014/main" id="{DD73A32E-812E-4FE7-A719-A94EA73BE3C2}"/>
              </a:ext>
            </a:extLst>
          </p:cNvPr>
          <p:cNvSpPr txBox="1"/>
          <p:nvPr/>
        </p:nvSpPr>
        <p:spPr>
          <a:xfrm>
            <a:off x="8149258" y="1443335"/>
            <a:ext cx="793631" cy="288669"/>
          </a:xfrm>
          <a:prstGeom prst="rect">
            <a:avLst/>
          </a:prstGeom>
          <a:noFill/>
        </p:spPr>
        <p:txBody>
          <a:bodyPr wrap="square" rtlCol="0">
            <a:spAutoFit/>
          </a:bodyPr>
          <a:lstStyle/>
          <a:p>
            <a:r>
              <a:rPr lang="en-IN" sz="1276" dirty="0"/>
              <a:t>CLOSE</a:t>
            </a:r>
            <a:endParaRPr lang="en-IN" sz="1276" b="1" dirty="0"/>
          </a:p>
        </p:txBody>
      </p:sp>
      <p:sp>
        <p:nvSpPr>
          <p:cNvPr id="8" name="TextBox 7">
            <a:extLst>
              <a:ext uri="{FF2B5EF4-FFF2-40B4-BE49-F238E27FC236}">
                <a16:creationId xmlns:a16="http://schemas.microsoft.com/office/drawing/2014/main" id="{40635563-C327-4349-ABB7-42AB0ED2B666}"/>
              </a:ext>
            </a:extLst>
          </p:cNvPr>
          <p:cNvSpPr txBox="1"/>
          <p:nvPr/>
        </p:nvSpPr>
        <p:spPr>
          <a:xfrm>
            <a:off x="9706595" y="1091249"/>
            <a:ext cx="3253754" cy="1169551"/>
          </a:xfrm>
          <a:prstGeom prst="rect">
            <a:avLst/>
          </a:prstGeom>
          <a:noFill/>
        </p:spPr>
        <p:txBody>
          <a:bodyPr wrap="square" rtlCol="0">
            <a:spAutoFit/>
          </a:bodyPr>
          <a:lstStyle/>
          <a:p>
            <a:pPr defTabSz="865297">
              <a:defRPr/>
            </a:pPr>
            <a:r>
              <a:rPr lang="en-US" sz="1400" dirty="0"/>
              <a:t>The buccinator muscle originates from the lateral side of the alveolar portion of the maxillary and mandibular molars and the anterior border of the pterygomandibular raphe.</a:t>
            </a:r>
          </a:p>
        </p:txBody>
      </p:sp>
      <p:sp>
        <p:nvSpPr>
          <p:cNvPr id="9" name="TextBox 8">
            <a:extLst>
              <a:ext uri="{FF2B5EF4-FFF2-40B4-BE49-F238E27FC236}">
                <a16:creationId xmlns:a16="http://schemas.microsoft.com/office/drawing/2014/main" id="{6F52B030-A74E-4C07-B476-D76DFB2DBA84}"/>
              </a:ext>
            </a:extLst>
          </p:cNvPr>
          <p:cNvSpPr txBox="1"/>
          <p:nvPr/>
        </p:nvSpPr>
        <p:spPr>
          <a:xfrm>
            <a:off x="9706596" y="4407552"/>
            <a:ext cx="3253754" cy="523220"/>
          </a:xfrm>
          <a:prstGeom prst="rect">
            <a:avLst/>
          </a:prstGeom>
          <a:noFill/>
        </p:spPr>
        <p:txBody>
          <a:bodyPr wrap="square" rtlCol="0">
            <a:spAutoFit/>
          </a:bodyPr>
          <a:lstStyle/>
          <a:p>
            <a:r>
              <a:rPr lang="en-IN" sz="1400" dirty="0"/>
              <a:t>Use fade-in and fade-out within this popup.</a:t>
            </a:r>
          </a:p>
        </p:txBody>
      </p:sp>
      <p:sp>
        <p:nvSpPr>
          <p:cNvPr id="11" name="TextBox 10">
            <a:extLst>
              <a:ext uri="{FF2B5EF4-FFF2-40B4-BE49-F238E27FC236}">
                <a16:creationId xmlns:a16="http://schemas.microsoft.com/office/drawing/2014/main" id="{19986596-806C-431C-8F6D-7665A5D3A639}"/>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2" name="TextBox 11">
            <a:extLst>
              <a:ext uri="{FF2B5EF4-FFF2-40B4-BE49-F238E27FC236}">
                <a16:creationId xmlns:a16="http://schemas.microsoft.com/office/drawing/2014/main" id="{016D3F08-1B59-4B3D-A044-FA4D62D18703}"/>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pic>
        <p:nvPicPr>
          <p:cNvPr id="48" name="Content Placeholder 4">
            <a:extLst>
              <a:ext uri="{FF2B5EF4-FFF2-40B4-BE49-F238E27FC236}">
                <a16:creationId xmlns:a16="http://schemas.microsoft.com/office/drawing/2014/main" id="{56C9A782-60ED-4D58-A2E8-AB6E8BF212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7290" y="1885957"/>
            <a:ext cx="3102864" cy="3045404"/>
          </a:xfrm>
          <a:prstGeom prst="rect">
            <a:avLst/>
          </a:prstGeom>
        </p:spPr>
      </p:pic>
      <p:sp>
        <p:nvSpPr>
          <p:cNvPr id="61" name="TextBox 60">
            <a:extLst>
              <a:ext uri="{FF2B5EF4-FFF2-40B4-BE49-F238E27FC236}">
                <a16:creationId xmlns:a16="http://schemas.microsoft.com/office/drawing/2014/main" id="{30943051-E95B-4468-B948-5998C9D6EDC7}"/>
              </a:ext>
            </a:extLst>
          </p:cNvPr>
          <p:cNvSpPr txBox="1"/>
          <p:nvPr/>
        </p:nvSpPr>
        <p:spPr>
          <a:xfrm>
            <a:off x="1013654" y="2873481"/>
            <a:ext cx="3537991" cy="954107"/>
          </a:xfrm>
          <a:prstGeom prst="rect">
            <a:avLst/>
          </a:prstGeom>
          <a:noFill/>
        </p:spPr>
        <p:txBody>
          <a:bodyPr wrap="square" rtlCol="0">
            <a:spAutoFit/>
          </a:bodyPr>
          <a:lstStyle/>
          <a:p>
            <a:pPr defTabSz="865297">
              <a:defRPr/>
            </a:pPr>
            <a:r>
              <a:rPr lang="en-US" sz="1400" dirty="0"/>
              <a:t>Originates from the lateral side of the alveolar portion of the maxillary and mandibular molars and the anterior border of the pterygomandibular raphe.</a:t>
            </a:r>
          </a:p>
        </p:txBody>
      </p:sp>
    </p:spTree>
    <p:extLst>
      <p:ext uri="{BB962C8B-B14F-4D97-AF65-F5344CB8AC3E}">
        <p14:creationId xmlns:p14="http://schemas.microsoft.com/office/powerpoint/2010/main" val="3016197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32" name="Rectangle 31">
            <a:extLst>
              <a:ext uri="{FF2B5EF4-FFF2-40B4-BE49-F238E27FC236}">
                <a16:creationId xmlns:a16="http://schemas.microsoft.com/office/drawing/2014/main" id="{FC7A93CC-2B0D-46D1-8E60-35B31B79E95B}"/>
              </a:ext>
            </a:extLst>
          </p:cNvPr>
          <p:cNvSpPr/>
          <p:nvPr/>
        </p:nvSpPr>
        <p:spPr>
          <a:xfrm>
            <a:off x="683560" y="1314069"/>
            <a:ext cx="8259329" cy="3771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Buccinator muscle</a:t>
            </a:r>
          </a:p>
        </p:txBody>
      </p:sp>
      <p:sp>
        <p:nvSpPr>
          <p:cNvPr id="33" name="TextBox 32">
            <a:extLst>
              <a:ext uri="{FF2B5EF4-FFF2-40B4-BE49-F238E27FC236}">
                <a16:creationId xmlns:a16="http://schemas.microsoft.com/office/drawing/2014/main" id="{DD73A32E-812E-4FE7-A719-A94EA73BE3C2}"/>
              </a:ext>
            </a:extLst>
          </p:cNvPr>
          <p:cNvSpPr txBox="1"/>
          <p:nvPr/>
        </p:nvSpPr>
        <p:spPr>
          <a:xfrm>
            <a:off x="8149258" y="1443335"/>
            <a:ext cx="793631" cy="288669"/>
          </a:xfrm>
          <a:prstGeom prst="rect">
            <a:avLst/>
          </a:prstGeom>
          <a:noFill/>
        </p:spPr>
        <p:txBody>
          <a:bodyPr wrap="square" rtlCol="0">
            <a:spAutoFit/>
          </a:bodyPr>
          <a:lstStyle/>
          <a:p>
            <a:r>
              <a:rPr lang="en-IN" sz="1276" dirty="0"/>
              <a:t>CLOSE</a:t>
            </a:r>
            <a:endParaRPr lang="en-IN" sz="1276" b="1" dirty="0"/>
          </a:p>
        </p:txBody>
      </p:sp>
      <p:sp>
        <p:nvSpPr>
          <p:cNvPr id="8" name="TextBox 7">
            <a:extLst>
              <a:ext uri="{FF2B5EF4-FFF2-40B4-BE49-F238E27FC236}">
                <a16:creationId xmlns:a16="http://schemas.microsoft.com/office/drawing/2014/main" id="{40635563-C327-4349-ABB7-42AB0ED2B666}"/>
              </a:ext>
            </a:extLst>
          </p:cNvPr>
          <p:cNvSpPr txBox="1"/>
          <p:nvPr/>
        </p:nvSpPr>
        <p:spPr>
          <a:xfrm>
            <a:off x="9706595" y="1091249"/>
            <a:ext cx="3253754" cy="3108543"/>
          </a:xfrm>
          <a:prstGeom prst="rect">
            <a:avLst/>
          </a:prstGeom>
          <a:noFill/>
        </p:spPr>
        <p:txBody>
          <a:bodyPr wrap="square" rtlCol="0">
            <a:spAutoFit/>
          </a:bodyPr>
          <a:lstStyle/>
          <a:p>
            <a:pPr defTabSz="865297">
              <a:defRPr/>
            </a:pPr>
            <a:r>
              <a:rPr lang="en-US" sz="1400" dirty="0"/>
              <a:t>The buccinators consist of four bands: the first superior band originating from the maxilla, the second band originating from the pterygomandibular raphe, the third band originating from the mandible, and the fourth band (the inferior band) originating inferiorly to the third band and extending </a:t>
            </a:r>
            <a:r>
              <a:rPr lang="en-US" sz="1400" dirty="0" err="1"/>
              <a:t>inferomedially</a:t>
            </a:r>
            <a:r>
              <a:rPr lang="en-US" sz="1400" dirty="0"/>
              <a:t> and then proceeding inferiorly to the orbicularis </a:t>
            </a:r>
            <a:r>
              <a:rPr lang="en-US" sz="1400" dirty="0" err="1"/>
              <a:t>oris</a:t>
            </a:r>
            <a:r>
              <a:rPr lang="en-US" sz="1400" dirty="0"/>
              <a:t> muscle fibers.</a:t>
            </a:r>
          </a:p>
          <a:p>
            <a:pPr defTabSz="865297">
              <a:defRPr/>
            </a:pPr>
            <a:endParaRPr lang="en-US" sz="1400" dirty="0"/>
          </a:p>
          <a:p>
            <a:pPr defTabSz="865297">
              <a:defRPr/>
            </a:pPr>
            <a:r>
              <a:rPr lang="en-US" sz="1400" dirty="0"/>
              <a:t>The inferior band, unlike the other bands, continues bilaterally to the median plane of the mandible.</a:t>
            </a:r>
          </a:p>
        </p:txBody>
      </p:sp>
      <p:sp>
        <p:nvSpPr>
          <p:cNvPr id="9" name="TextBox 8">
            <a:extLst>
              <a:ext uri="{FF2B5EF4-FFF2-40B4-BE49-F238E27FC236}">
                <a16:creationId xmlns:a16="http://schemas.microsoft.com/office/drawing/2014/main" id="{6F52B030-A74E-4C07-B476-D76DFB2DBA84}"/>
              </a:ext>
            </a:extLst>
          </p:cNvPr>
          <p:cNvSpPr txBox="1"/>
          <p:nvPr/>
        </p:nvSpPr>
        <p:spPr>
          <a:xfrm>
            <a:off x="9706596" y="4407552"/>
            <a:ext cx="3253754" cy="954107"/>
          </a:xfrm>
          <a:prstGeom prst="rect">
            <a:avLst/>
          </a:prstGeom>
          <a:noFill/>
        </p:spPr>
        <p:txBody>
          <a:bodyPr wrap="square" rtlCol="0">
            <a:spAutoFit/>
          </a:bodyPr>
          <a:lstStyle/>
          <a:p>
            <a:r>
              <a:rPr lang="en-IN" sz="1400" dirty="0"/>
              <a:t>Use fade-in and fade-out within this popup.</a:t>
            </a:r>
          </a:p>
          <a:p>
            <a:r>
              <a:rPr lang="en-IN" sz="1400" dirty="0"/>
              <a:t>Sync the numbered connectors with the numbered bullet points.</a:t>
            </a:r>
          </a:p>
        </p:txBody>
      </p:sp>
      <p:sp>
        <p:nvSpPr>
          <p:cNvPr id="11" name="TextBox 10">
            <a:extLst>
              <a:ext uri="{FF2B5EF4-FFF2-40B4-BE49-F238E27FC236}">
                <a16:creationId xmlns:a16="http://schemas.microsoft.com/office/drawing/2014/main" id="{19986596-806C-431C-8F6D-7665A5D3A639}"/>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2" name="TextBox 11">
            <a:extLst>
              <a:ext uri="{FF2B5EF4-FFF2-40B4-BE49-F238E27FC236}">
                <a16:creationId xmlns:a16="http://schemas.microsoft.com/office/drawing/2014/main" id="{016D3F08-1B59-4B3D-A044-FA4D62D18703}"/>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pic>
        <p:nvPicPr>
          <p:cNvPr id="48" name="Content Placeholder 4">
            <a:extLst>
              <a:ext uri="{FF2B5EF4-FFF2-40B4-BE49-F238E27FC236}">
                <a16:creationId xmlns:a16="http://schemas.microsoft.com/office/drawing/2014/main" id="{56C9A782-60ED-4D58-A2E8-AB6E8BF212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7290" y="1885957"/>
            <a:ext cx="3102864" cy="3045404"/>
          </a:xfrm>
          <a:prstGeom prst="rect">
            <a:avLst/>
          </a:prstGeom>
        </p:spPr>
      </p:pic>
      <p:cxnSp>
        <p:nvCxnSpPr>
          <p:cNvPr id="49" name="Straight Connector 48">
            <a:extLst>
              <a:ext uri="{FF2B5EF4-FFF2-40B4-BE49-F238E27FC236}">
                <a16:creationId xmlns:a16="http://schemas.microsoft.com/office/drawing/2014/main" id="{C26B9DF0-6EC6-4398-8B4C-AF6A426433C9}"/>
              </a:ext>
            </a:extLst>
          </p:cNvPr>
          <p:cNvCxnSpPr>
            <a:cxnSpLocks/>
            <a:stCxn id="50" idx="6"/>
          </p:cNvCxnSpPr>
          <p:nvPr/>
        </p:nvCxnSpPr>
        <p:spPr>
          <a:xfrm>
            <a:off x="6653966" y="3512341"/>
            <a:ext cx="54864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206657-809D-4A09-B315-63DAB25FBF24}"/>
              </a:ext>
            </a:extLst>
          </p:cNvPr>
          <p:cNvSpPr/>
          <p:nvPr/>
        </p:nvSpPr>
        <p:spPr>
          <a:xfrm>
            <a:off x="6562526" y="3466621"/>
            <a:ext cx="91440" cy="9144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itchFamily="34" charset="0"/>
              <a:cs typeface="Arial" pitchFamily="34" charset="0"/>
            </a:endParaRPr>
          </a:p>
        </p:txBody>
      </p:sp>
      <p:cxnSp>
        <p:nvCxnSpPr>
          <p:cNvPr id="51" name="Straight Connector 50">
            <a:extLst>
              <a:ext uri="{FF2B5EF4-FFF2-40B4-BE49-F238E27FC236}">
                <a16:creationId xmlns:a16="http://schemas.microsoft.com/office/drawing/2014/main" id="{8CE157A5-C23E-4523-B5D2-700B7AC48447}"/>
              </a:ext>
            </a:extLst>
          </p:cNvPr>
          <p:cNvCxnSpPr>
            <a:cxnSpLocks/>
            <a:stCxn id="52" idx="6"/>
          </p:cNvCxnSpPr>
          <p:nvPr/>
        </p:nvCxnSpPr>
        <p:spPr>
          <a:xfrm>
            <a:off x="6653966" y="3711623"/>
            <a:ext cx="54864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97475282-7D10-4E01-B001-C3FDAFCFEF69}"/>
              </a:ext>
            </a:extLst>
          </p:cNvPr>
          <p:cNvSpPr/>
          <p:nvPr/>
        </p:nvSpPr>
        <p:spPr>
          <a:xfrm>
            <a:off x="6562526" y="3665903"/>
            <a:ext cx="91440" cy="9144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itchFamily="34" charset="0"/>
              <a:cs typeface="Arial" pitchFamily="34" charset="0"/>
            </a:endParaRPr>
          </a:p>
        </p:txBody>
      </p:sp>
      <p:cxnSp>
        <p:nvCxnSpPr>
          <p:cNvPr id="53" name="Straight Connector 52">
            <a:extLst>
              <a:ext uri="{FF2B5EF4-FFF2-40B4-BE49-F238E27FC236}">
                <a16:creationId xmlns:a16="http://schemas.microsoft.com/office/drawing/2014/main" id="{9054869A-7B86-4887-AF8F-06D1D01777A5}"/>
              </a:ext>
            </a:extLst>
          </p:cNvPr>
          <p:cNvCxnSpPr>
            <a:cxnSpLocks/>
            <a:stCxn id="54" idx="6"/>
          </p:cNvCxnSpPr>
          <p:nvPr/>
        </p:nvCxnSpPr>
        <p:spPr>
          <a:xfrm>
            <a:off x="6653966" y="3907095"/>
            <a:ext cx="54864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101AB21-86AD-48BE-A146-8CE63BBFF308}"/>
              </a:ext>
            </a:extLst>
          </p:cNvPr>
          <p:cNvSpPr/>
          <p:nvPr/>
        </p:nvSpPr>
        <p:spPr>
          <a:xfrm>
            <a:off x="6562526" y="3861375"/>
            <a:ext cx="91440" cy="9144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itchFamily="34" charset="0"/>
              <a:cs typeface="Arial" pitchFamily="34" charset="0"/>
            </a:endParaRPr>
          </a:p>
        </p:txBody>
      </p:sp>
      <p:cxnSp>
        <p:nvCxnSpPr>
          <p:cNvPr id="55" name="Straight Connector 54">
            <a:extLst>
              <a:ext uri="{FF2B5EF4-FFF2-40B4-BE49-F238E27FC236}">
                <a16:creationId xmlns:a16="http://schemas.microsoft.com/office/drawing/2014/main" id="{56A453D4-C005-4DAD-8439-CD60D421644C}"/>
              </a:ext>
            </a:extLst>
          </p:cNvPr>
          <p:cNvCxnSpPr>
            <a:cxnSpLocks/>
            <a:stCxn id="56" idx="6"/>
          </p:cNvCxnSpPr>
          <p:nvPr/>
        </p:nvCxnSpPr>
        <p:spPr>
          <a:xfrm>
            <a:off x="6311066" y="4053459"/>
            <a:ext cx="89154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A34D4584-DDA1-4220-B43A-9242BCD9F86B}"/>
              </a:ext>
            </a:extLst>
          </p:cNvPr>
          <p:cNvSpPr/>
          <p:nvPr/>
        </p:nvSpPr>
        <p:spPr>
          <a:xfrm>
            <a:off x="6219626" y="4007739"/>
            <a:ext cx="91440" cy="9144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itchFamily="34" charset="0"/>
              <a:cs typeface="Arial" pitchFamily="34" charset="0"/>
            </a:endParaRPr>
          </a:p>
        </p:txBody>
      </p:sp>
      <p:sp>
        <p:nvSpPr>
          <p:cNvPr id="57" name="TextBox 56">
            <a:extLst>
              <a:ext uri="{FF2B5EF4-FFF2-40B4-BE49-F238E27FC236}">
                <a16:creationId xmlns:a16="http://schemas.microsoft.com/office/drawing/2014/main" id="{3A5E56C4-120C-41B8-99B7-89AEFA155689}"/>
              </a:ext>
            </a:extLst>
          </p:cNvPr>
          <p:cNvSpPr txBox="1"/>
          <p:nvPr/>
        </p:nvSpPr>
        <p:spPr>
          <a:xfrm>
            <a:off x="7221656" y="3396701"/>
            <a:ext cx="99386" cy="215444"/>
          </a:xfrm>
          <a:prstGeom prst="rect">
            <a:avLst/>
          </a:prstGeom>
          <a:noFill/>
        </p:spPr>
        <p:txBody>
          <a:bodyPr wrap="none" lIns="0" tIns="0" rIns="0" bIns="0" rtlCol="0">
            <a:spAutoFit/>
          </a:bodyPr>
          <a:lstStyle/>
          <a:p>
            <a:r>
              <a:rPr lang="en-US" sz="1400" dirty="0">
                <a:solidFill>
                  <a:srgbClr val="586A76"/>
                </a:solidFill>
                <a:latin typeface="Arial" panose="020B0604020202020204" pitchFamily="34" charset="0"/>
                <a:cs typeface="Arial" panose="020B0604020202020204" pitchFamily="34" charset="0"/>
              </a:rPr>
              <a:t>1</a:t>
            </a:r>
          </a:p>
        </p:txBody>
      </p:sp>
      <p:sp>
        <p:nvSpPr>
          <p:cNvPr id="58" name="TextBox 57">
            <a:extLst>
              <a:ext uri="{FF2B5EF4-FFF2-40B4-BE49-F238E27FC236}">
                <a16:creationId xmlns:a16="http://schemas.microsoft.com/office/drawing/2014/main" id="{D3974109-6AD9-4EC9-A5E5-8AFE4C005737}"/>
              </a:ext>
            </a:extLst>
          </p:cNvPr>
          <p:cNvSpPr txBox="1"/>
          <p:nvPr/>
        </p:nvSpPr>
        <p:spPr>
          <a:xfrm>
            <a:off x="7221656" y="3597510"/>
            <a:ext cx="99386" cy="215444"/>
          </a:xfrm>
          <a:prstGeom prst="rect">
            <a:avLst/>
          </a:prstGeom>
          <a:noFill/>
        </p:spPr>
        <p:txBody>
          <a:bodyPr wrap="none" lIns="0" tIns="0" rIns="0" bIns="0" rtlCol="0">
            <a:spAutoFit/>
          </a:bodyPr>
          <a:lstStyle/>
          <a:p>
            <a:r>
              <a:rPr lang="en-US" sz="1400" dirty="0">
                <a:solidFill>
                  <a:srgbClr val="586A76"/>
                </a:solidFill>
                <a:latin typeface="Arial" panose="020B0604020202020204" pitchFamily="34" charset="0"/>
                <a:cs typeface="Arial" panose="020B0604020202020204" pitchFamily="34" charset="0"/>
              </a:rPr>
              <a:t>2</a:t>
            </a:r>
          </a:p>
        </p:txBody>
      </p:sp>
      <p:sp>
        <p:nvSpPr>
          <p:cNvPr id="59" name="TextBox 58">
            <a:extLst>
              <a:ext uri="{FF2B5EF4-FFF2-40B4-BE49-F238E27FC236}">
                <a16:creationId xmlns:a16="http://schemas.microsoft.com/office/drawing/2014/main" id="{425BBAF5-CE05-452D-92C7-04D866AB925D}"/>
              </a:ext>
            </a:extLst>
          </p:cNvPr>
          <p:cNvSpPr txBox="1"/>
          <p:nvPr/>
        </p:nvSpPr>
        <p:spPr>
          <a:xfrm>
            <a:off x="7221656" y="3790400"/>
            <a:ext cx="99386" cy="215444"/>
          </a:xfrm>
          <a:prstGeom prst="rect">
            <a:avLst/>
          </a:prstGeom>
          <a:noFill/>
        </p:spPr>
        <p:txBody>
          <a:bodyPr wrap="none" lIns="0" tIns="0" rIns="0" bIns="0" rtlCol="0">
            <a:spAutoFit/>
          </a:bodyPr>
          <a:lstStyle/>
          <a:p>
            <a:r>
              <a:rPr lang="en-US" sz="1400" dirty="0">
                <a:solidFill>
                  <a:srgbClr val="586A76"/>
                </a:solidFill>
                <a:latin typeface="Arial" panose="020B0604020202020204" pitchFamily="34" charset="0"/>
                <a:cs typeface="Arial" panose="020B0604020202020204" pitchFamily="34" charset="0"/>
              </a:rPr>
              <a:t>3</a:t>
            </a:r>
          </a:p>
        </p:txBody>
      </p:sp>
      <p:sp>
        <p:nvSpPr>
          <p:cNvPr id="60" name="TextBox 59">
            <a:extLst>
              <a:ext uri="{FF2B5EF4-FFF2-40B4-BE49-F238E27FC236}">
                <a16:creationId xmlns:a16="http://schemas.microsoft.com/office/drawing/2014/main" id="{6406D40F-FA3A-4DC7-9C4A-0EFCD83A5422}"/>
              </a:ext>
            </a:extLst>
          </p:cNvPr>
          <p:cNvSpPr txBox="1"/>
          <p:nvPr/>
        </p:nvSpPr>
        <p:spPr>
          <a:xfrm>
            <a:off x="7221656" y="3961028"/>
            <a:ext cx="99386" cy="215444"/>
          </a:xfrm>
          <a:prstGeom prst="rect">
            <a:avLst/>
          </a:prstGeom>
          <a:noFill/>
        </p:spPr>
        <p:txBody>
          <a:bodyPr wrap="none" lIns="0" tIns="0" rIns="0" bIns="0" rtlCol="0">
            <a:spAutoFit/>
          </a:bodyPr>
          <a:lstStyle/>
          <a:p>
            <a:r>
              <a:rPr lang="en-US" sz="1400" dirty="0">
                <a:solidFill>
                  <a:srgbClr val="586A76"/>
                </a:solidFill>
                <a:latin typeface="Arial" panose="020B0604020202020204" pitchFamily="34" charset="0"/>
                <a:cs typeface="Arial" panose="020B0604020202020204" pitchFamily="34" charset="0"/>
              </a:rPr>
              <a:t>4</a:t>
            </a:r>
          </a:p>
        </p:txBody>
      </p:sp>
      <p:sp>
        <p:nvSpPr>
          <p:cNvPr id="61" name="TextBox 60">
            <a:extLst>
              <a:ext uri="{FF2B5EF4-FFF2-40B4-BE49-F238E27FC236}">
                <a16:creationId xmlns:a16="http://schemas.microsoft.com/office/drawing/2014/main" id="{30943051-E95B-4468-B948-5998C9D6EDC7}"/>
              </a:ext>
            </a:extLst>
          </p:cNvPr>
          <p:cNvSpPr txBox="1"/>
          <p:nvPr/>
        </p:nvSpPr>
        <p:spPr>
          <a:xfrm>
            <a:off x="1063135" y="2059769"/>
            <a:ext cx="3537991" cy="2677656"/>
          </a:xfrm>
          <a:prstGeom prst="rect">
            <a:avLst/>
          </a:prstGeom>
          <a:noFill/>
        </p:spPr>
        <p:txBody>
          <a:bodyPr wrap="square" rtlCol="0">
            <a:spAutoFit/>
          </a:bodyPr>
          <a:lstStyle/>
          <a:p>
            <a:pPr defTabSz="865297">
              <a:defRPr/>
            </a:pPr>
            <a:r>
              <a:rPr lang="en-US" sz="1400" b="1" dirty="0"/>
              <a:t>4 bands:</a:t>
            </a:r>
          </a:p>
          <a:p>
            <a:pPr defTabSz="865297">
              <a:defRPr/>
            </a:pPr>
            <a:endParaRPr lang="en-US" sz="1400" dirty="0"/>
          </a:p>
          <a:p>
            <a:pPr marL="180000" indent="-180000" defTabSz="865297">
              <a:buFont typeface="+mj-lt"/>
              <a:buAutoNum type="arabicPeriod"/>
              <a:defRPr/>
            </a:pPr>
            <a:r>
              <a:rPr lang="en-US" sz="1400" dirty="0"/>
              <a:t>Originates from maxilla – superior band</a:t>
            </a:r>
          </a:p>
          <a:p>
            <a:pPr marL="180000" indent="-180000" defTabSz="865297">
              <a:buFont typeface="+mj-lt"/>
              <a:buAutoNum type="arabicPeriod"/>
              <a:defRPr/>
            </a:pPr>
            <a:endParaRPr lang="en-US" sz="1400" dirty="0"/>
          </a:p>
          <a:p>
            <a:pPr marL="180000" indent="-180000" defTabSz="865297">
              <a:buFont typeface="+mj-lt"/>
              <a:buAutoNum type="arabicPeriod"/>
              <a:defRPr/>
            </a:pPr>
            <a:r>
              <a:rPr lang="en-US" sz="1400" dirty="0"/>
              <a:t>Originates from pterygomandibular raphe</a:t>
            </a:r>
          </a:p>
          <a:p>
            <a:pPr marL="180000" indent="-180000" defTabSz="865297">
              <a:buFont typeface="+mj-lt"/>
              <a:buAutoNum type="arabicPeriod"/>
              <a:defRPr/>
            </a:pPr>
            <a:endParaRPr lang="en-US" sz="1400" dirty="0"/>
          </a:p>
          <a:p>
            <a:pPr marL="180000" indent="-180000" defTabSz="865297">
              <a:buFont typeface="+mj-lt"/>
              <a:buAutoNum type="arabicPeriod"/>
              <a:defRPr/>
            </a:pPr>
            <a:r>
              <a:rPr lang="en-US" sz="1400" dirty="0"/>
              <a:t>Originates from mandible</a:t>
            </a:r>
          </a:p>
          <a:p>
            <a:pPr marL="180000" indent="-180000" defTabSz="865297">
              <a:buFont typeface="+mj-lt"/>
              <a:buAutoNum type="arabicPeriod"/>
              <a:defRPr/>
            </a:pPr>
            <a:endParaRPr lang="en-US" sz="1400" dirty="0"/>
          </a:p>
          <a:p>
            <a:pPr marL="180000" indent="-180000" defTabSz="865297">
              <a:buFont typeface="+mj-lt"/>
              <a:buAutoNum type="arabicPeriod"/>
              <a:defRPr/>
            </a:pPr>
            <a:r>
              <a:rPr lang="en-US" sz="1400" dirty="0"/>
              <a:t>Originates inferior to the third band and proceeds inferiorly to the orbicularis </a:t>
            </a:r>
            <a:r>
              <a:rPr lang="en-US" sz="1400" dirty="0" err="1"/>
              <a:t>oris</a:t>
            </a:r>
            <a:r>
              <a:rPr lang="en-US" sz="1400" dirty="0"/>
              <a:t> muscle fibers – continues bilaterally to the median plane of the mandible</a:t>
            </a:r>
          </a:p>
        </p:txBody>
      </p:sp>
    </p:spTree>
    <p:extLst>
      <p:ext uri="{BB962C8B-B14F-4D97-AF65-F5344CB8AC3E}">
        <p14:creationId xmlns:p14="http://schemas.microsoft.com/office/powerpoint/2010/main" val="388463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22" presetClass="entr" presetSubtype="8"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22" presetClass="entr" presetSubtype="8"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left)">
                                      <p:cBhvr>
                                        <p:cTn id="31" dur="500"/>
                                        <p:tgtEl>
                                          <p:spTgt spid="5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22" presetClass="entr" presetSubtype="8" fill="hold"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4" grpId="0" animBg="1"/>
      <p:bldP spid="56" grpId="0" animBg="1"/>
      <p:bldP spid="57" grpId="0"/>
      <p:bldP spid="58" grpId="0"/>
      <p:bldP spid="59" grpId="0"/>
      <p:bldP spid="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grpSp>
        <p:nvGrpSpPr>
          <p:cNvPr id="10" name="Group 9">
            <a:extLst>
              <a:ext uri="{FF2B5EF4-FFF2-40B4-BE49-F238E27FC236}">
                <a16:creationId xmlns:a16="http://schemas.microsoft.com/office/drawing/2014/main" id="{64BB124E-97BA-4E17-AC44-B390371E33A5}"/>
              </a:ext>
            </a:extLst>
          </p:cNvPr>
          <p:cNvGrpSpPr/>
          <p:nvPr/>
        </p:nvGrpSpPr>
        <p:grpSpPr>
          <a:xfrm>
            <a:off x="2912017" y="4151665"/>
            <a:ext cx="3899681" cy="349067"/>
            <a:chOff x="612466" y="2228466"/>
            <a:chExt cx="3668490" cy="328371"/>
          </a:xfrm>
        </p:grpSpPr>
        <p:sp>
          <p:nvSpPr>
            <p:cNvPr id="11" name="TextBox 10">
              <a:extLst>
                <a:ext uri="{FF2B5EF4-FFF2-40B4-BE49-F238E27FC236}">
                  <a16:creationId xmlns:a16="http://schemas.microsoft.com/office/drawing/2014/main" id="{A16BAB29-58DF-469F-BD61-2302BECF8D08}"/>
                </a:ext>
              </a:extLst>
            </p:cNvPr>
            <p:cNvSpPr txBox="1"/>
            <p:nvPr/>
          </p:nvSpPr>
          <p:spPr>
            <a:xfrm>
              <a:off x="877003" y="2228466"/>
              <a:ext cx="3403953" cy="328371"/>
            </a:xfrm>
            <a:prstGeom prst="rect">
              <a:avLst/>
            </a:prstGeom>
            <a:noFill/>
          </p:spPr>
          <p:txBody>
            <a:bodyPr wrap="square" rtlCol="0">
              <a:spAutoFit/>
            </a:bodyPr>
            <a:lstStyle/>
            <a:p>
              <a:r>
                <a:rPr lang="en-US" sz="1600" b="1" dirty="0"/>
                <a:t>Select the Play button to start the video.</a:t>
              </a:r>
            </a:p>
          </p:txBody>
        </p:sp>
        <p:grpSp>
          <p:nvGrpSpPr>
            <p:cNvPr id="12" name="Group 11">
              <a:extLst>
                <a:ext uri="{FF2B5EF4-FFF2-40B4-BE49-F238E27FC236}">
                  <a16:creationId xmlns:a16="http://schemas.microsoft.com/office/drawing/2014/main" id="{4FF79D0A-E29D-4A58-8087-EE811E9C5E38}"/>
                </a:ext>
              </a:extLst>
            </p:cNvPr>
            <p:cNvGrpSpPr/>
            <p:nvPr/>
          </p:nvGrpSpPr>
          <p:grpSpPr>
            <a:xfrm>
              <a:off x="612466" y="2239650"/>
              <a:ext cx="254631" cy="254631"/>
              <a:chOff x="6452558" y="1319837"/>
              <a:chExt cx="254631" cy="254631"/>
            </a:xfrm>
          </p:grpSpPr>
          <p:pic>
            <p:nvPicPr>
              <p:cNvPr id="13" name="Graphic 12" descr="Direction">
                <a:extLst>
                  <a:ext uri="{FF2B5EF4-FFF2-40B4-BE49-F238E27FC236}">
                    <a16:creationId xmlns:a16="http://schemas.microsoft.com/office/drawing/2014/main" id="{EC3B5C90-A2B2-495A-B089-E787EF26EC6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509937" y="1383725"/>
                <a:ext cx="180000" cy="180000"/>
              </a:xfrm>
              <a:prstGeom prst="rect">
                <a:avLst/>
              </a:prstGeom>
            </p:spPr>
          </p:pic>
          <p:sp>
            <p:nvSpPr>
              <p:cNvPr id="14" name="Oval 13">
                <a:extLst>
                  <a:ext uri="{FF2B5EF4-FFF2-40B4-BE49-F238E27FC236}">
                    <a16:creationId xmlns:a16="http://schemas.microsoft.com/office/drawing/2014/main" id="{66DDF91F-3228-45DC-B144-EC3B8ADFF600}"/>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grpSp>
      </p:grpSp>
      <p:sp>
        <p:nvSpPr>
          <p:cNvPr id="15" name="Oval 14">
            <a:extLst>
              <a:ext uri="{FF2B5EF4-FFF2-40B4-BE49-F238E27FC236}">
                <a16:creationId xmlns:a16="http://schemas.microsoft.com/office/drawing/2014/main" id="{7EDC5629-0D21-4D4D-8CB9-E8A9FC2A5AC4}"/>
              </a:ext>
            </a:extLst>
          </p:cNvPr>
          <p:cNvSpPr/>
          <p:nvPr/>
        </p:nvSpPr>
        <p:spPr>
          <a:xfrm>
            <a:off x="4341560" y="2639351"/>
            <a:ext cx="850900" cy="8509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16" name="Isosceles Triangle 15">
            <a:extLst>
              <a:ext uri="{FF2B5EF4-FFF2-40B4-BE49-F238E27FC236}">
                <a16:creationId xmlns:a16="http://schemas.microsoft.com/office/drawing/2014/main" id="{1C99810C-7617-485A-86A7-91991B74A3EF}"/>
              </a:ext>
            </a:extLst>
          </p:cNvPr>
          <p:cNvSpPr/>
          <p:nvPr/>
        </p:nvSpPr>
        <p:spPr>
          <a:xfrm rot="5400000">
            <a:off x="4662743" y="2907506"/>
            <a:ext cx="353568" cy="304800"/>
          </a:xfrm>
          <a:prstGeom prst="triangl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sp>
        <p:nvSpPr>
          <p:cNvPr id="17" name="TextBox 16">
            <a:extLst>
              <a:ext uri="{FF2B5EF4-FFF2-40B4-BE49-F238E27FC236}">
                <a16:creationId xmlns:a16="http://schemas.microsoft.com/office/drawing/2014/main" id="{23C20305-063E-4248-A59A-CE74F4F8752A}"/>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8" name="TextBox 17">
            <a:extLst>
              <a:ext uri="{FF2B5EF4-FFF2-40B4-BE49-F238E27FC236}">
                <a16:creationId xmlns:a16="http://schemas.microsoft.com/office/drawing/2014/main" id="{C8E2B22D-0E51-48D6-9BDD-82CF1905F301}"/>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TextBox 18">
            <a:extLst>
              <a:ext uri="{FF2B5EF4-FFF2-40B4-BE49-F238E27FC236}">
                <a16:creationId xmlns:a16="http://schemas.microsoft.com/office/drawing/2014/main" id="{5A47DF8D-E863-4BA3-8162-E366BB39A6F1}"/>
              </a:ext>
            </a:extLst>
          </p:cNvPr>
          <p:cNvSpPr txBox="1"/>
          <p:nvPr/>
        </p:nvSpPr>
        <p:spPr>
          <a:xfrm>
            <a:off x="9706595" y="1091249"/>
            <a:ext cx="3128459" cy="1384995"/>
          </a:xfrm>
          <a:prstGeom prst="rect">
            <a:avLst/>
          </a:prstGeom>
          <a:noFill/>
        </p:spPr>
        <p:txBody>
          <a:bodyPr wrap="square" rtlCol="0">
            <a:spAutoFit/>
          </a:bodyPr>
          <a:lstStyle/>
          <a:p>
            <a:r>
              <a:rPr lang="en-US" sz="1400" dirty="0"/>
              <a:t>The modiolus is a fibromuscular structure that forms the major part of perioral muscles.</a:t>
            </a:r>
          </a:p>
          <a:p>
            <a:endParaRPr lang="en-US" sz="1400" dirty="0"/>
          </a:p>
          <a:p>
            <a:r>
              <a:rPr lang="en-IN" sz="1400" dirty="0"/>
              <a:t>Proceed with the video for a detailed understanding.</a:t>
            </a:r>
          </a:p>
        </p:txBody>
      </p:sp>
      <p:sp>
        <p:nvSpPr>
          <p:cNvPr id="20" name="TextBox 19">
            <a:extLst>
              <a:ext uri="{FF2B5EF4-FFF2-40B4-BE49-F238E27FC236}">
                <a16:creationId xmlns:a16="http://schemas.microsoft.com/office/drawing/2014/main" id="{AA515761-B9F6-434D-B74C-891FE11BDAB9}"/>
              </a:ext>
            </a:extLst>
          </p:cNvPr>
          <p:cNvSpPr txBox="1"/>
          <p:nvPr/>
        </p:nvSpPr>
        <p:spPr>
          <a:xfrm>
            <a:off x="9706596" y="4407552"/>
            <a:ext cx="3253754" cy="738664"/>
          </a:xfrm>
          <a:prstGeom prst="rect">
            <a:avLst/>
          </a:prstGeom>
          <a:noFill/>
        </p:spPr>
        <p:txBody>
          <a:bodyPr wrap="square" rtlCol="0">
            <a:spAutoFit/>
          </a:bodyPr>
          <a:lstStyle/>
          <a:p>
            <a:r>
              <a:rPr lang="en-IN" sz="1400" dirty="0"/>
              <a:t>On clicking ‘</a:t>
            </a:r>
            <a:r>
              <a:rPr lang="en-US" sz="1400" dirty="0">
                <a:solidFill>
                  <a:schemeClr val="tx1"/>
                </a:solidFill>
              </a:rPr>
              <a:t>Pathophysiology of Cheek Lines</a:t>
            </a:r>
            <a:r>
              <a:rPr lang="en-IN" sz="1400" dirty="0">
                <a:solidFill>
                  <a:schemeClr val="tx1"/>
                </a:solidFill>
              </a:rPr>
              <a:t>’ on the ‘watch’ page, learner will see this video.</a:t>
            </a:r>
            <a:endParaRPr lang="en-US" sz="1400" dirty="0">
              <a:solidFill>
                <a:schemeClr val="tx1"/>
              </a:solidFill>
            </a:endParaRPr>
          </a:p>
        </p:txBody>
      </p:sp>
      <p:sp>
        <p:nvSpPr>
          <p:cNvPr id="21" name="Rectangle 20">
            <a:extLst>
              <a:ext uri="{FF2B5EF4-FFF2-40B4-BE49-F238E27FC236}">
                <a16:creationId xmlns:a16="http://schemas.microsoft.com/office/drawing/2014/main" id="{7D8CCC79-BD10-448F-9051-21A3178CC122}"/>
              </a:ext>
            </a:extLst>
          </p:cNvPr>
          <p:cNvSpPr/>
          <p:nvPr/>
        </p:nvSpPr>
        <p:spPr>
          <a:xfrm>
            <a:off x="0" y="556055"/>
            <a:ext cx="3959351" cy="637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25" name="TextBox 24">
            <a:extLst>
              <a:ext uri="{FF2B5EF4-FFF2-40B4-BE49-F238E27FC236}">
                <a16:creationId xmlns:a16="http://schemas.microsoft.com/office/drawing/2014/main" id="{C9E7188B-CFE3-4C91-B725-E4CFF570A2CF}"/>
              </a:ext>
            </a:extLst>
          </p:cNvPr>
          <p:cNvSpPr txBox="1"/>
          <p:nvPr/>
        </p:nvSpPr>
        <p:spPr>
          <a:xfrm>
            <a:off x="3127915" y="1662472"/>
            <a:ext cx="3618473" cy="338554"/>
          </a:xfrm>
          <a:prstGeom prst="rect">
            <a:avLst/>
          </a:prstGeom>
          <a:noFill/>
        </p:spPr>
        <p:txBody>
          <a:bodyPr wrap="square" rtlCol="0">
            <a:spAutoFit/>
          </a:bodyPr>
          <a:lstStyle/>
          <a:p>
            <a:pPr algn="ctr"/>
            <a:r>
              <a:rPr lang="en-US" sz="1600" b="1" dirty="0"/>
              <a:t>The structure behind</a:t>
            </a:r>
          </a:p>
        </p:txBody>
      </p:sp>
    </p:spTree>
    <p:extLst>
      <p:ext uri="{BB962C8B-B14F-4D97-AF65-F5344CB8AC3E}">
        <p14:creationId xmlns:p14="http://schemas.microsoft.com/office/powerpoint/2010/main" val="436543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1169551"/>
          </a:xfrm>
          <a:prstGeom prst="rect">
            <a:avLst/>
          </a:prstGeom>
          <a:noFill/>
        </p:spPr>
        <p:txBody>
          <a:bodyPr wrap="square" rtlCol="0">
            <a:spAutoFit/>
          </a:bodyPr>
          <a:lstStyle/>
          <a:p>
            <a:r>
              <a:rPr lang="en-US" sz="1400" dirty="0"/>
              <a:t>In 21.4% of the Koreans, the modiolus shows tendinous tissue instead of muscles, and this area of convergence consists of dense, irregular collagenous connective tissues.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954107"/>
          </a:xfrm>
          <a:prstGeom prst="rect">
            <a:avLst/>
          </a:prstGeom>
          <a:noFill/>
        </p:spPr>
        <p:txBody>
          <a:bodyPr wrap="square" rtlCol="0">
            <a:spAutoFit/>
          </a:bodyPr>
          <a:lstStyle/>
          <a:p>
            <a:r>
              <a:rPr lang="en-IN" sz="1400" dirty="0">
                <a:hlinkClick r:id="rId2"/>
              </a:rPr>
              <a:t>https://www.freepik.com/free-photo/portrait-expressive-young-woman_11702156.htm#page=3&amp;query=korean+female&amp;position=22</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28" name="TextBox 27">
            <a:extLst>
              <a:ext uri="{FF2B5EF4-FFF2-40B4-BE49-F238E27FC236}">
                <a16:creationId xmlns:a16="http://schemas.microsoft.com/office/drawing/2014/main" id="{0B4876AE-A92B-4A5D-8A81-D3818078AE1C}"/>
              </a:ext>
            </a:extLst>
          </p:cNvPr>
          <p:cNvSpPr txBox="1"/>
          <p:nvPr/>
        </p:nvSpPr>
        <p:spPr>
          <a:xfrm>
            <a:off x="861696" y="1789038"/>
            <a:ext cx="1899792" cy="369332"/>
          </a:xfrm>
          <a:prstGeom prst="rect">
            <a:avLst/>
          </a:prstGeom>
          <a:noFill/>
        </p:spPr>
        <p:txBody>
          <a:bodyPr wrap="square" rtlCol="0">
            <a:spAutoFit/>
          </a:bodyPr>
          <a:lstStyle/>
          <a:p>
            <a:pPr algn="r"/>
            <a:r>
              <a:rPr lang="en-US" dirty="0"/>
              <a:t>21.4% of Koreans</a:t>
            </a:r>
          </a:p>
        </p:txBody>
      </p:sp>
      <p:sp>
        <p:nvSpPr>
          <p:cNvPr id="23" name="TextBox 22">
            <a:extLst>
              <a:ext uri="{FF2B5EF4-FFF2-40B4-BE49-F238E27FC236}">
                <a16:creationId xmlns:a16="http://schemas.microsoft.com/office/drawing/2014/main" id="{698A0EA8-E3D6-4731-B963-4D78DB0F2029}"/>
              </a:ext>
            </a:extLst>
          </p:cNvPr>
          <p:cNvSpPr txBox="1"/>
          <p:nvPr/>
        </p:nvSpPr>
        <p:spPr>
          <a:xfrm>
            <a:off x="1289486" y="2553553"/>
            <a:ext cx="1728034" cy="338554"/>
          </a:xfrm>
          <a:prstGeom prst="rect">
            <a:avLst/>
          </a:prstGeom>
          <a:noFill/>
        </p:spPr>
        <p:txBody>
          <a:bodyPr wrap="square" rtlCol="0">
            <a:spAutoFit/>
          </a:bodyPr>
          <a:lstStyle/>
          <a:p>
            <a:r>
              <a:rPr lang="en-US" sz="1600" dirty="0"/>
              <a:t>Tendinous tissue</a:t>
            </a:r>
          </a:p>
        </p:txBody>
      </p:sp>
      <p:sp>
        <p:nvSpPr>
          <p:cNvPr id="18" name="TextBox 17">
            <a:extLst>
              <a:ext uri="{FF2B5EF4-FFF2-40B4-BE49-F238E27FC236}">
                <a16:creationId xmlns:a16="http://schemas.microsoft.com/office/drawing/2014/main" id="{FC5A711D-C822-4B3B-BF28-1C3F1D7E5630}"/>
              </a:ext>
            </a:extLst>
          </p:cNvPr>
          <p:cNvSpPr txBox="1"/>
          <p:nvPr/>
        </p:nvSpPr>
        <p:spPr>
          <a:xfrm>
            <a:off x="1935662" y="3325130"/>
            <a:ext cx="2627194" cy="584775"/>
          </a:xfrm>
          <a:prstGeom prst="rect">
            <a:avLst/>
          </a:prstGeom>
          <a:noFill/>
        </p:spPr>
        <p:txBody>
          <a:bodyPr wrap="square" rtlCol="0">
            <a:spAutoFit/>
          </a:bodyPr>
          <a:lstStyle/>
          <a:p>
            <a:r>
              <a:rPr lang="en-US" sz="1600" dirty="0"/>
              <a:t>Dense, irregular collagenous connective tissues</a:t>
            </a:r>
          </a:p>
        </p:txBody>
      </p:sp>
      <p:pic>
        <p:nvPicPr>
          <p:cNvPr id="6146" name="Picture 2" descr="Portrait expressive young woman Free Photo">
            <a:extLst>
              <a:ext uri="{FF2B5EF4-FFF2-40B4-BE49-F238E27FC236}">
                <a16:creationId xmlns:a16="http://schemas.microsoft.com/office/drawing/2014/main" id="{623D1D4D-70CD-4005-8D75-86074D703B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49" r="14816"/>
          <a:stretch/>
        </p:blipFill>
        <p:spPr bwMode="auto">
          <a:xfrm>
            <a:off x="5203957" y="1571783"/>
            <a:ext cx="2870196" cy="291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526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523220"/>
          </a:xfrm>
          <a:prstGeom prst="rect">
            <a:avLst/>
          </a:prstGeom>
          <a:noFill/>
        </p:spPr>
        <p:txBody>
          <a:bodyPr wrap="square" rtlCol="0">
            <a:spAutoFit/>
          </a:bodyPr>
          <a:lstStyle/>
          <a:p>
            <a:r>
              <a:rPr lang="en-US" sz="1400" dirty="0"/>
              <a:t>The modiolus muscle lies either superior or inferior to the </a:t>
            </a:r>
            <a:r>
              <a:rPr lang="en-US" sz="1400" dirty="0" err="1"/>
              <a:t>intercheilion</a:t>
            </a:r>
            <a:r>
              <a:rPr lang="en-US" sz="1400" dirty="0"/>
              <a:t> line.</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2"/>
              </a:rPr>
              <a:t>https://www.gettyimages.in/detail/illustration/human-head-anatomy-illustration-royalty-free-illustration/1178749271?phrase=lower+face+muscles+front+view</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28" name="TextBox 27">
            <a:extLst>
              <a:ext uri="{FF2B5EF4-FFF2-40B4-BE49-F238E27FC236}">
                <a16:creationId xmlns:a16="http://schemas.microsoft.com/office/drawing/2014/main" id="{0B4876AE-A92B-4A5D-8A81-D3818078AE1C}"/>
              </a:ext>
            </a:extLst>
          </p:cNvPr>
          <p:cNvSpPr txBox="1"/>
          <p:nvPr/>
        </p:nvSpPr>
        <p:spPr>
          <a:xfrm>
            <a:off x="1197864" y="1789038"/>
            <a:ext cx="2041831" cy="584775"/>
          </a:xfrm>
          <a:prstGeom prst="rect">
            <a:avLst/>
          </a:prstGeom>
          <a:noFill/>
        </p:spPr>
        <p:txBody>
          <a:bodyPr wrap="square" rtlCol="0">
            <a:spAutoFit/>
          </a:bodyPr>
          <a:lstStyle/>
          <a:p>
            <a:pPr algn="r"/>
            <a:r>
              <a:rPr lang="en-US" sz="1600" dirty="0"/>
              <a:t>Superior or inferior to the </a:t>
            </a:r>
            <a:r>
              <a:rPr lang="en-US" sz="1600" dirty="0" err="1"/>
              <a:t>interchillion</a:t>
            </a:r>
            <a:r>
              <a:rPr lang="en-US" sz="1600" dirty="0"/>
              <a:t> line</a:t>
            </a:r>
          </a:p>
        </p:txBody>
      </p:sp>
      <p:pic>
        <p:nvPicPr>
          <p:cNvPr id="2" name="Picture 2" descr="Human head anatomy, illustration">
            <a:extLst>
              <a:ext uri="{FF2B5EF4-FFF2-40B4-BE49-F238E27FC236}">
                <a16:creationId xmlns:a16="http://schemas.microsoft.com/office/drawing/2014/main" id="{8D244D49-06F6-54C5-501B-1B5281B1BB8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8340" b="85840" l="9906" r="89741">
                        <a14:foregroundMark x1="16627" y1="50586" x2="55071" y2="54199"/>
                        <a14:foregroundMark x1="55071" y1="54199" x2="75472" y2="51758"/>
                        <a14:foregroundMark x1="35024" y1="50488" x2="56722" y2="50977"/>
                        <a14:foregroundMark x1="56722" y1="50977" x2="76179" y2="50000"/>
                        <a14:foregroundMark x1="76179" y1="50000" x2="30425" y2="48340"/>
                        <a14:foregroundMark x1="30425" y1="48340" x2="36557" y2="53613"/>
                        <a14:foregroundMark x1="36557" y1="53613" x2="39269" y2="54102"/>
                        <a14:foregroundMark x1="37382" y1="77246" x2="52358" y2="78906"/>
                        <a14:foregroundMark x1="52358" y1="78906" x2="39033" y2="83398"/>
                        <a14:foregroundMark x1="39033" y1="83398" x2="40684" y2="83008"/>
                        <a14:foregroundMark x1="65094" y1="77246" x2="52476" y2="80762"/>
                        <a14:foregroundMark x1="52476" y1="80762" x2="61792" y2="82617"/>
                        <a14:foregroundMark x1="61792" y1="82617" x2="42807" y2="82031"/>
                        <a14:foregroundMark x1="42807" y1="82031" x2="41745" y2="81445"/>
                        <a14:foregroundMark x1="42335" y1="83496" x2="52005" y2="84961"/>
                        <a14:foregroundMark x1="52005" y1="84961" x2="66274" y2="80371"/>
                        <a14:foregroundMark x1="66274" y1="80371" x2="67217" y2="82129"/>
                        <a14:foregroundMark x1="67689" y1="83105" x2="68750" y2="83496"/>
                        <a14:foregroundMark x1="68750" y1="81836" x2="67689" y2="85840"/>
                        <a14:foregroundMark x1="66038" y1="84180" x2="66863" y2="84668"/>
                        <a14:foregroundMark x1="72052" y1="50488" x2="76651" y2="50000"/>
                        <a14:foregroundMark x1="72877" y1="50586" x2="76297" y2="49316"/>
                        <a14:foregroundMark x1="57429" y1="82324" x2="59316" y2="85059"/>
                      </a14:backgroundRemoval>
                    </a14:imgEffect>
                  </a14:imgLayer>
                </a14:imgProps>
              </a:ext>
              <a:ext uri="{28A0092B-C50C-407E-A947-70E740481C1C}">
                <a14:useLocalDpi xmlns:a14="http://schemas.microsoft.com/office/drawing/2010/main" val="0"/>
              </a:ext>
            </a:extLst>
          </a:blip>
          <a:srcRect t="48890" b="15826"/>
          <a:stretch/>
        </p:blipFill>
        <p:spPr bwMode="auto">
          <a:xfrm>
            <a:off x="2869332" y="1856328"/>
            <a:ext cx="6003012" cy="2557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604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1600438"/>
          </a:xfrm>
          <a:prstGeom prst="rect">
            <a:avLst/>
          </a:prstGeom>
          <a:noFill/>
        </p:spPr>
        <p:txBody>
          <a:bodyPr wrap="square" rtlCol="0">
            <a:spAutoFit/>
          </a:bodyPr>
          <a:lstStyle/>
          <a:p>
            <a:r>
              <a:rPr lang="en-US" sz="1400" dirty="0"/>
              <a:t>In Asians, the modiolus lies 11.0±2.6 mm laterally and 8.9±2.8 mm inferior to the cheilion and inferior to the </a:t>
            </a:r>
            <a:r>
              <a:rPr lang="en-US" sz="1400" dirty="0" err="1"/>
              <a:t>intercheilion</a:t>
            </a:r>
            <a:r>
              <a:rPr lang="en-US" sz="1400" dirty="0"/>
              <a:t> line.</a:t>
            </a:r>
          </a:p>
          <a:p>
            <a:endParaRPr lang="en-US" sz="1400" dirty="0"/>
          </a:p>
          <a:p>
            <a:r>
              <a:rPr lang="en-US" sz="1400" dirty="0"/>
              <a:t>The characteristics are commonly observed in most Asians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815882"/>
          </a:xfrm>
          <a:prstGeom prst="rect">
            <a:avLst/>
          </a:prstGeom>
          <a:noFill/>
        </p:spPr>
        <p:txBody>
          <a:bodyPr wrap="square" rtlCol="0">
            <a:spAutoFit/>
          </a:bodyPr>
          <a:lstStyle/>
          <a:p>
            <a:r>
              <a:rPr lang="en-IN" sz="1400" dirty="0"/>
              <a:t>https://www.freepik.com/free-photo/young-beautiful-woman-looking-camera-trendy-girl-casual-summer-white-t-shirt-jeans-shorts-positive-female-shows-facial-emotions-funny-model-isolated-yellow_8270063.htm#page=2&amp;query=happy+people++happy+woman&amp;position=2</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28" name="TextBox 27">
            <a:extLst>
              <a:ext uri="{FF2B5EF4-FFF2-40B4-BE49-F238E27FC236}">
                <a16:creationId xmlns:a16="http://schemas.microsoft.com/office/drawing/2014/main" id="{0B4876AE-A92B-4A5D-8A81-D3818078AE1C}"/>
              </a:ext>
            </a:extLst>
          </p:cNvPr>
          <p:cNvSpPr txBox="1"/>
          <p:nvPr/>
        </p:nvSpPr>
        <p:spPr>
          <a:xfrm>
            <a:off x="861696" y="1789038"/>
            <a:ext cx="1637335" cy="369332"/>
          </a:xfrm>
          <a:prstGeom prst="rect">
            <a:avLst/>
          </a:prstGeom>
          <a:noFill/>
        </p:spPr>
        <p:txBody>
          <a:bodyPr wrap="square" rtlCol="0">
            <a:spAutoFit/>
          </a:bodyPr>
          <a:lstStyle/>
          <a:p>
            <a:r>
              <a:rPr lang="en-US" dirty="0"/>
              <a:t>Asians</a:t>
            </a:r>
          </a:p>
        </p:txBody>
      </p:sp>
      <p:sp>
        <p:nvSpPr>
          <p:cNvPr id="23" name="TextBox 22">
            <a:extLst>
              <a:ext uri="{FF2B5EF4-FFF2-40B4-BE49-F238E27FC236}">
                <a16:creationId xmlns:a16="http://schemas.microsoft.com/office/drawing/2014/main" id="{698A0EA8-E3D6-4731-B963-4D78DB0F2029}"/>
              </a:ext>
            </a:extLst>
          </p:cNvPr>
          <p:cNvSpPr txBox="1"/>
          <p:nvPr/>
        </p:nvSpPr>
        <p:spPr>
          <a:xfrm>
            <a:off x="1289486" y="2553553"/>
            <a:ext cx="2285818" cy="338554"/>
          </a:xfrm>
          <a:prstGeom prst="rect">
            <a:avLst/>
          </a:prstGeom>
          <a:noFill/>
        </p:spPr>
        <p:txBody>
          <a:bodyPr wrap="square" rtlCol="0">
            <a:spAutoFit/>
          </a:bodyPr>
          <a:lstStyle/>
          <a:p>
            <a:r>
              <a:rPr lang="en-US" sz="1600" dirty="0"/>
              <a:t>11.0±2.6 mm laterally</a:t>
            </a:r>
          </a:p>
        </p:txBody>
      </p:sp>
      <p:sp>
        <p:nvSpPr>
          <p:cNvPr id="18" name="TextBox 17">
            <a:extLst>
              <a:ext uri="{FF2B5EF4-FFF2-40B4-BE49-F238E27FC236}">
                <a16:creationId xmlns:a16="http://schemas.microsoft.com/office/drawing/2014/main" id="{FC5A711D-C822-4B3B-BF28-1C3F1D7E5630}"/>
              </a:ext>
            </a:extLst>
          </p:cNvPr>
          <p:cNvSpPr txBox="1"/>
          <p:nvPr/>
        </p:nvSpPr>
        <p:spPr>
          <a:xfrm>
            <a:off x="1780449" y="3122705"/>
            <a:ext cx="2188282" cy="584775"/>
          </a:xfrm>
          <a:prstGeom prst="rect">
            <a:avLst/>
          </a:prstGeom>
          <a:noFill/>
        </p:spPr>
        <p:txBody>
          <a:bodyPr wrap="square" rtlCol="0">
            <a:spAutoFit/>
          </a:bodyPr>
          <a:lstStyle/>
          <a:p>
            <a:r>
              <a:rPr lang="en-US" sz="1600" dirty="0"/>
              <a:t>8.9±2.8 mm inferior to the cheilion</a:t>
            </a:r>
          </a:p>
        </p:txBody>
      </p:sp>
      <p:pic>
        <p:nvPicPr>
          <p:cNvPr id="20" name="Picture 2" descr="Young beautiful woman looking at camera. trendy girl in casual summer white t-shirt and jeans shorts. positive female shows facial emotions. funny model isolated on yellow">
            <a:extLst>
              <a:ext uri="{FF2B5EF4-FFF2-40B4-BE49-F238E27FC236}">
                <a16:creationId xmlns:a16="http://schemas.microsoft.com/office/drawing/2014/main" id="{8157B395-7875-4204-905B-3463516DF6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10" r="4196"/>
          <a:stretch/>
        </p:blipFill>
        <p:spPr bwMode="auto">
          <a:xfrm>
            <a:off x="5203956" y="1569094"/>
            <a:ext cx="2870197" cy="291563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54B8F31-59D7-4AE3-ACBE-B02E8A079AC4}"/>
              </a:ext>
            </a:extLst>
          </p:cNvPr>
          <p:cNvSpPr txBox="1"/>
          <p:nvPr/>
        </p:nvSpPr>
        <p:spPr>
          <a:xfrm>
            <a:off x="2432394" y="3799803"/>
            <a:ext cx="2368205" cy="584775"/>
          </a:xfrm>
          <a:prstGeom prst="rect">
            <a:avLst/>
          </a:prstGeom>
          <a:noFill/>
        </p:spPr>
        <p:txBody>
          <a:bodyPr wrap="square" rtlCol="0">
            <a:spAutoFit/>
          </a:bodyPr>
          <a:lstStyle/>
          <a:p>
            <a:r>
              <a:rPr lang="en-US" sz="1600" dirty="0"/>
              <a:t>inferior to the </a:t>
            </a:r>
            <a:r>
              <a:rPr lang="en-US" sz="1600" dirty="0" err="1"/>
              <a:t>intercheilion</a:t>
            </a:r>
            <a:r>
              <a:rPr lang="en-US" sz="1600" dirty="0"/>
              <a:t> line</a:t>
            </a:r>
          </a:p>
        </p:txBody>
      </p:sp>
    </p:spTree>
    <p:extLst>
      <p:ext uri="{BB962C8B-B14F-4D97-AF65-F5344CB8AC3E}">
        <p14:creationId xmlns:p14="http://schemas.microsoft.com/office/powerpoint/2010/main" val="653765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738664"/>
          </a:xfrm>
          <a:prstGeom prst="rect">
            <a:avLst/>
          </a:prstGeom>
          <a:noFill/>
        </p:spPr>
        <p:txBody>
          <a:bodyPr wrap="square" rtlCol="0">
            <a:spAutoFit/>
          </a:bodyPr>
          <a:lstStyle/>
          <a:p>
            <a:r>
              <a:rPr lang="en-US" sz="1400" dirty="0"/>
              <a:t>Whereas in the Caucasians, the modiolus lies on or superior to the </a:t>
            </a:r>
            <a:r>
              <a:rPr lang="en-US" sz="1400" dirty="0" err="1"/>
              <a:t>intercheilion</a:t>
            </a:r>
            <a:r>
              <a:rPr lang="en-US" sz="1400" dirty="0"/>
              <a:t> line.</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954107"/>
          </a:xfrm>
          <a:prstGeom prst="rect">
            <a:avLst/>
          </a:prstGeom>
          <a:noFill/>
        </p:spPr>
        <p:txBody>
          <a:bodyPr wrap="square" rtlCol="0">
            <a:spAutoFit/>
          </a:bodyPr>
          <a:lstStyle/>
          <a:p>
            <a:r>
              <a:rPr lang="en-IN" sz="1400" dirty="0"/>
              <a:t>https://www.freepik.com/free-photo/portrait-smiling-casual-woman_6812784.htm#page=3&amp;query=caucasian&amp;position=15</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28" name="TextBox 27">
            <a:extLst>
              <a:ext uri="{FF2B5EF4-FFF2-40B4-BE49-F238E27FC236}">
                <a16:creationId xmlns:a16="http://schemas.microsoft.com/office/drawing/2014/main" id="{0B4876AE-A92B-4A5D-8A81-D3818078AE1C}"/>
              </a:ext>
            </a:extLst>
          </p:cNvPr>
          <p:cNvSpPr txBox="1"/>
          <p:nvPr/>
        </p:nvSpPr>
        <p:spPr>
          <a:xfrm>
            <a:off x="861696" y="1789038"/>
            <a:ext cx="1637335" cy="369332"/>
          </a:xfrm>
          <a:prstGeom prst="rect">
            <a:avLst/>
          </a:prstGeom>
          <a:noFill/>
        </p:spPr>
        <p:txBody>
          <a:bodyPr wrap="square" rtlCol="0">
            <a:spAutoFit/>
          </a:bodyPr>
          <a:lstStyle/>
          <a:p>
            <a:r>
              <a:rPr lang="en-US" dirty="0"/>
              <a:t>Caucasians</a:t>
            </a:r>
          </a:p>
        </p:txBody>
      </p:sp>
      <p:sp>
        <p:nvSpPr>
          <p:cNvPr id="23" name="TextBox 22">
            <a:extLst>
              <a:ext uri="{FF2B5EF4-FFF2-40B4-BE49-F238E27FC236}">
                <a16:creationId xmlns:a16="http://schemas.microsoft.com/office/drawing/2014/main" id="{698A0EA8-E3D6-4731-B963-4D78DB0F2029}"/>
              </a:ext>
            </a:extLst>
          </p:cNvPr>
          <p:cNvSpPr txBox="1"/>
          <p:nvPr/>
        </p:nvSpPr>
        <p:spPr>
          <a:xfrm>
            <a:off x="1289486" y="2553553"/>
            <a:ext cx="2285818" cy="584775"/>
          </a:xfrm>
          <a:prstGeom prst="rect">
            <a:avLst/>
          </a:prstGeom>
          <a:noFill/>
        </p:spPr>
        <p:txBody>
          <a:bodyPr wrap="square" rtlCol="0">
            <a:spAutoFit/>
          </a:bodyPr>
          <a:lstStyle/>
          <a:p>
            <a:r>
              <a:rPr lang="en-US" sz="1600" dirty="0"/>
              <a:t>On or superior to the </a:t>
            </a:r>
            <a:r>
              <a:rPr lang="en-US" sz="1600" dirty="0" err="1"/>
              <a:t>intercheilion</a:t>
            </a:r>
            <a:r>
              <a:rPr lang="en-US" sz="1600" dirty="0"/>
              <a:t> line</a:t>
            </a:r>
          </a:p>
        </p:txBody>
      </p:sp>
      <p:pic>
        <p:nvPicPr>
          <p:cNvPr id="22" name="Picture 2" descr="Portrait of a smiling casual woman Free Photo">
            <a:extLst>
              <a:ext uri="{FF2B5EF4-FFF2-40B4-BE49-F238E27FC236}">
                <a16:creationId xmlns:a16="http://schemas.microsoft.com/office/drawing/2014/main" id="{150F8D1B-387A-4B18-8E2D-7AA5DCCD10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95" r="29930"/>
          <a:stretch/>
        </p:blipFill>
        <p:spPr bwMode="auto">
          <a:xfrm>
            <a:off x="5203956" y="1569094"/>
            <a:ext cx="2870197" cy="2915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477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 name="Picture 2" descr="Human head anatomy, illustration">
            <a:extLst>
              <a:ext uri="{FF2B5EF4-FFF2-40B4-BE49-F238E27FC236}">
                <a16:creationId xmlns:a16="http://schemas.microsoft.com/office/drawing/2014/main" id="{373F58BC-93FA-5025-6EEA-54229C2D14C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8340" b="85840" l="9906" r="89741">
                        <a14:foregroundMark x1="16627" y1="50586" x2="55071" y2="54199"/>
                        <a14:foregroundMark x1="55071" y1="54199" x2="75472" y2="51758"/>
                        <a14:foregroundMark x1="35024" y1="50488" x2="56722" y2="50977"/>
                        <a14:foregroundMark x1="56722" y1="50977" x2="76179" y2="50000"/>
                        <a14:foregroundMark x1="76179" y1="50000" x2="30425" y2="48340"/>
                        <a14:foregroundMark x1="30425" y1="48340" x2="36557" y2="53613"/>
                        <a14:foregroundMark x1="36557" y1="53613" x2="39269" y2="54102"/>
                        <a14:foregroundMark x1="37382" y1="77246" x2="52358" y2="78906"/>
                        <a14:foregroundMark x1="52358" y1="78906" x2="39033" y2="83398"/>
                        <a14:foregroundMark x1="39033" y1="83398" x2="40684" y2="83008"/>
                        <a14:foregroundMark x1="65094" y1="77246" x2="52476" y2="80762"/>
                        <a14:foregroundMark x1="52476" y1="80762" x2="61792" y2="82617"/>
                        <a14:foregroundMark x1="61792" y1="82617" x2="42807" y2="82031"/>
                        <a14:foregroundMark x1="42807" y1="82031" x2="41745" y2="81445"/>
                        <a14:foregroundMark x1="42335" y1="83496" x2="52005" y2="84961"/>
                        <a14:foregroundMark x1="52005" y1="84961" x2="66274" y2="80371"/>
                        <a14:foregroundMark x1="66274" y1="80371" x2="67217" y2="82129"/>
                        <a14:foregroundMark x1="67689" y1="83105" x2="68750" y2="83496"/>
                        <a14:foregroundMark x1="68750" y1="81836" x2="67689" y2="85840"/>
                        <a14:foregroundMark x1="66038" y1="84180" x2="66863" y2="84668"/>
                        <a14:foregroundMark x1="72052" y1="50488" x2="76651" y2="50000"/>
                        <a14:foregroundMark x1="72877" y1="50586" x2="76297" y2="49316"/>
                        <a14:foregroundMark x1="57429" y1="82324" x2="59316" y2="85059"/>
                      </a14:backgroundRemoval>
                    </a14:imgEffect>
                  </a14:imgLayer>
                </a14:imgProps>
              </a:ext>
              <a:ext uri="{28A0092B-C50C-407E-A947-70E740481C1C}">
                <a14:useLocalDpi xmlns:a14="http://schemas.microsoft.com/office/drawing/2010/main" val="0"/>
              </a:ext>
            </a:extLst>
          </a:blip>
          <a:srcRect t="48890" b="15826"/>
          <a:stretch/>
        </p:blipFill>
        <p:spPr bwMode="auto">
          <a:xfrm>
            <a:off x="1548432" y="1797311"/>
            <a:ext cx="6003012" cy="255798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1384995"/>
          </a:xfrm>
          <a:prstGeom prst="rect">
            <a:avLst/>
          </a:prstGeom>
          <a:noFill/>
        </p:spPr>
        <p:txBody>
          <a:bodyPr wrap="square" rtlCol="0">
            <a:spAutoFit/>
          </a:bodyPr>
          <a:lstStyle/>
          <a:p>
            <a:r>
              <a:rPr lang="en-US" sz="1400" dirty="0"/>
              <a:t>The modiolus muscle is a dense, compact, and mobile muscular node formed by a convergence of muscle fibers from the zygomaticus major, depressor </a:t>
            </a:r>
            <a:r>
              <a:rPr lang="en-US" sz="1400" dirty="0" err="1"/>
              <a:t>anguli</a:t>
            </a:r>
            <a:r>
              <a:rPr lang="en-US" sz="1400" dirty="0"/>
              <a:t> </a:t>
            </a:r>
            <a:r>
              <a:rPr lang="en-US" sz="1400" dirty="0" err="1"/>
              <a:t>oris</a:t>
            </a:r>
            <a:r>
              <a:rPr lang="en-US" sz="1400" dirty="0"/>
              <a:t>, risorius, orbicularis </a:t>
            </a:r>
            <a:r>
              <a:rPr lang="en-US" sz="1400" dirty="0" err="1"/>
              <a:t>oris</a:t>
            </a:r>
            <a:r>
              <a:rPr lang="en-US" sz="1400" dirty="0"/>
              <a:t>, buccinators, and levator </a:t>
            </a:r>
            <a:r>
              <a:rPr lang="en-US" sz="1400" dirty="0" err="1"/>
              <a:t>anguli</a:t>
            </a:r>
            <a:r>
              <a:rPr lang="en-US" sz="1400" dirty="0"/>
              <a:t> </a:t>
            </a:r>
            <a:r>
              <a:rPr lang="en-US" sz="1400" dirty="0" err="1"/>
              <a:t>oris</a:t>
            </a:r>
            <a:r>
              <a:rPr lang="en-US" sz="1400" dirty="0"/>
              <a:t>.</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4"/>
              </a:rPr>
              <a:t>https://www.gettyimages.in/detail/illustration/human-head-anatomy-illustration-royalty-free-illustration/1178749271?phrase=lower+face+muscles+front+view</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sp>
        <p:nvSpPr>
          <p:cNvPr id="18" name="Content Placeholder 11">
            <a:extLst>
              <a:ext uri="{FF2B5EF4-FFF2-40B4-BE49-F238E27FC236}">
                <a16:creationId xmlns:a16="http://schemas.microsoft.com/office/drawing/2014/main" id="{D028B2C4-D9A9-4C19-9855-40044EF1DCB1}"/>
              </a:ext>
            </a:extLst>
          </p:cNvPr>
          <p:cNvSpPr txBox="1">
            <a:spLocks/>
          </p:cNvSpPr>
          <p:nvPr/>
        </p:nvSpPr>
        <p:spPr>
          <a:xfrm>
            <a:off x="815722" y="2547847"/>
            <a:ext cx="1553369"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Orbicularis </a:t>
            </a:r>
            <a:r>
              <a:rPr lang="en-US" sz="1600" b="1" dirty="0" err="1">
                <a:solidFill>
                  <a:schemeClr val="tx1"/>
                </a:solidFill>
                <a:latin typeface="Calibri (body)"/>
              </a:rPr>
              <a:t>Oris</a:t>
            </a:r>
            <a:endParaRPr lang="en-US" sz="1600" b="1" dirty="0">
              <a:solidFill>
                <a:schemeClr val="tx1"/>
              </a:solidFill>
              <a:latin typeface="Calibri (body)"/>
            </a:endParaRPr>
          </a:p>
        </p:txBody>
      </p:sp>
      <p:cxnSp>
        <p:nvCxnSpPr>
          <p:cNvPr id="20" name="Straight Connector 19">
            <a:extLst>
              <a:ext uri="{FF2B5EF4-FFF2-40B4-BE49-F238E27FC236}">
                <a16:creationId xmlns:a16="http://schemas.microsoft.com/office/drawing/2014/main" id="{6838E7AF-1C57-4045-B1D8-088663758667}"/>
              </a:ext>
            </a:extLst>
          </p:cNvPr>
          <p:cNvCxnSpPr>
            <a:cxnSpLocks/>
          </p:cNvCxnSpPr>
          <p:nvPr/>
        </p:nvCxnSpPr>
        <p:spPr>
          <a:xfrm>
            <a:off x="815723" y="2793752"/>
            <a:ext cx="3492000"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Content Placeholder 11">
            <a:extLst>
              <a:ext uri="{FF2B5EF4-FFF2-40B4-BE49-F238E27FC236}">
                <a16:creationId xmlns:a16="http://schemas.microsoft.com/office/drawing/2014/main" id="{60B2CA4C-4866-431C-BAF8-8B4ACAA86DD1}"/>
              </a:ext>
            </a:extLst>
          </p:cNvPr>
          <p:cNvSpPr txBox="1">
            <a:spLocks/>
          </p:cNvSpPr>
          <p:nvPr/>
        </p:nvSpPr>
        <p:spPr>
          <a:xfrm>
            <a:off x="815723" y="2942933"/>
            <a:ext cx="905063"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err="1">
                <a:solidFill>
                  <a:schemeClr val="tx1"/>
                </a:solidFill>
                <a:latin typeface="Calibri (body)"/>
              </a:rPr>
              <a:t>Modiolus</a:t>
            </a:r>
            <a:endParaRPr lang="en-US" sz="1600" b="1" dirty="0">
              <a:solidFill>
                <a:schemeClr val="tx1"/>
              </a:solidFill>
              <a:latin typeface="Calibri (body)"/>
            </a:endParaRPr>
          </a:p>
        </p:txBody>
      </p:sp>
      <p:cxnSp>
        <p:nvCxnSpPr>
          <p:cNvPr id="25" name="Straight Connector 24">
            <a:extLst>
              <a:ext uri="{FF2B5EF4-FFF2-40B4-BE49-F238E27FC236}">
                <a16:creationId xmlns:a16="http://schemas.microsoft.com/office/drawing/2014/main" id="{11692880-CA64-4AC1-9988-72CCD0C42B7C}"/>
              </a:ext>
            </a:extLst>
          </p:cNvPr>
          <p:cNvCxnSpPr>
            <a:cxnSpLocks/>
          </p:cNvCxnSpPr>
          <p:nvPr/>
        </p:nvCxnSpPr>
        <p:spPr>
          <a:xfrm>
            <a:off x="805563" y="3196567"/>
            <a:ext cx="2916000"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25831E5-B4E1-4724-93AA-999DF908D50B}"/>
              </a:ext>
            </a:extLst>
          </p:cNvPr>
          <p:cNvCxnSpPr>
            <a:cxnSpLocks/>
          </p:cNvCxnSpPr>
          <p:nvPr/>
        </p:nvCxnSpPr>
        <p:spPr>
          <a:xfrm>
            <a:off x="3818003" y="2793752"/>
            <a:ext cx="556034" cy="826141"/>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47DFF6-BEBB-41EA-A54D-C0E5CB44C2DC}"/>
              </a:ext>
            </a:extLst>
          </p:cNvPr>
          <p:cNvCxnSpPr>
            <a:cxnSpLocks/>
          </p:cNvCxnSpPr>
          <p:nvPr/>
        </p:nvCxnSpPr>
        <p:spPr>
          <a:xfrm flipH="1">
            <a:off x="5458120" y="3517105"/>
            <a:ext cx="3212083"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032FEDF-9857-424E-BD29-0ACC7C71ADD8}"/>
              </a:ext>
            </a:extLst>
          </p:cNvPr>
          <p:cNvCxnSpPr>
            <a:cxnSpLocks/>
          </p:cNvCxnSpPr>
          <p:nvPr/>
        </p:nvCxnSpPr>
        <p:spPr>
          <a:xfrm flipH="1">
            <a:off x="5891753" y="2750235"/>
            <a:ext cx="2778450"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75AB7D0-382C-4112-BE22-8A8F40711306}"/>
              </a:ext>
            </a:extLst>
          </p:cNvPr>
          <p:cNvCxnSpPr>
            <a:cxnSpLocks/>
          </p:cNvCxnSpPr>
          <p:nvPr/>
        </p:nvCxnSpPr>
        <p:spPr>
          <a:xfrm flipH="1">
            <a:off x="6268825" y="2455277"/>
            <a:ext cx="2401378"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E636CC8-5457-4152-91B1-DCF9CAA50428}"/>
              </a:ext>
            </a:extLst>
          </p:cNvPr>
          <p:cNvCxnSpPr>
            <a:cxnSpLocks/>
          </p:cNvCxnSpPr>
          <p:nvPr/>
        </p:nvCxnSpPr>
        <p:spPr>
          <a:xfrm flipV="1">
            <a:off x="3062297" y="3461551"/>
            <a:ext cx="693454" cy="479716"/>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Content Placeholder 11">
            <a:extLst>
              <a:ext uri="{FF2B5EF4-FFF2-40B4-BE49-F238E27FC236}">
                <a16:creationId xmlns:a16="http://schemas.microsoft.com/office/drawing/2014/main" id="{D095B9DA-8663-4199-B9F0-EDBE7E3D9FCB}"/>
              </a:ext>
            </a:extLst>
          </p:cNvPr>
          <p:cNvSpPr txBox="1">
            <a:spLocks/>
          </p:cNvSpPr>
          <p:nvPr/>
        </p:nvSpPr>
        <p:spPr>
          <a:xfrm>
            <a:off x="815723" y="3688827"/>
            <a:ext cx="821617"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err="1">
                <a:solidFill>
                  <a:schemeClr val="tx1"/>
                </a:solidFill>
                <a:latin typeface="Calibri (body)"/>
              </a:rPr>
              <a:t>Risorius</a:t>
            </a:r>
            <a:endParaRPr lang="en-US" sz="1600" b="1" dirty="0">
              <a:solidFill>
                <a:schemeClr val="tx1"/>
              </a:solidFill>
              <a:latin typeface="Calibri (body)"/>
            </a:endParaRPr>
          </a:p>
        </p:txBody>
      </p:sp>
      <p:cxnSp>
        <p:nvCxnSpPr>
          <p:cNvPr id="33" name="Straight Connector 32">
            <a:extLst>
              <a:ext uri="{FF2B5EF4-FFF2-40B4-BE49-F238E27FC236}">
                <a16:creationId xmlns:a16="http://schemas.microsoft.com/office/drawing/2014/main" id="{7EB7067C-9AF9-4CBB-9754-4DDFA85C347D}"/>
              </a:ext>
            </a:extLst>
          </p:cNvPr>
          <p:cNvCxnSpPr>
            <a:cxnSpLocks/>
          </p:cNvCxnSpPr>
          <p:nvPr/>
        </p:nvCxnSpPr>
        <p:spPr>
          <a:xfrm>
            <a:off x="805563" y="3935763"/>
            <a:ext cx="3026820"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Content Placeholder 11">
            <a:extLst>
              <a:ext uri="{FF2B5EF4-FFF2-40B4-BE49-F238E27FC236}">
                <a16:creationId xmlns:a16="http://schemas.microsoft.com/office/drawing/2014/main" id="{0A536C4F-5B89-4CC8-BF3F-AC49734C8891}"/>
              </a:ext>
            </a:extLst>
          </p:cNvPr>
          <p:cNvSpPr txBox="1">
            <a:spLocks/>
          </p:cNvSpPr>
          <p:nvPr/>
        </p:nvSpPr>
        <p:spPr>
          <a:xfrm>
            <a:off x="7063108" y="2193087"/>
            <a:ext cx="1676741" cy="246221"/>
          </a:xfrm>
          <a:prstGeom prst="rect">
            <a:avLst/>
          </a:prstGeom>
          <a:noFill/>
          <a:ln>
            <a:noFill/>
          </a:ln>
        </p:spPr>
        <p:txBody>
          <a:bodyPr wrap="square" lIns="0" tIns="0" rIns="0" bIns="0">
            <a:spAutoFit/>
          </a:bodyPr>
          <a:lstStyle>
            <a:defPPr>
              <a:defRPr lang="en-US"/>
            </a:defPPr>
            <a:lvl1pPr indent="0">
              <a:spcBef>
                <a:spcPct val="20000"/>
              </a:spcBef>
              <a:buClr>
                <a:srgbClr val="0092BB"/>
              </a:buClr>
              <a:buFont typeface="Arial" pitchFamily="34" charset="0"/>
              <a:buNone/>
              <a:defRPr sz="1600" b="1">
                <a:latin typeface="Calibri (body)"/>
                <a:cs typeface="Arial" pitchFamily="34" charset="0"/>
              </a:defRPr>
            </a:lvl1pPr>
            <a:lvl2pPr marL="742950" indent="-285750">
              <a:spcBef>
                <a:spcPct val="20000"/>
              </a:spcBef>
              <a:buClr>
                <a:srgbClr val="0092BB"/>
              </a:buClr>
              <a:buFont typeface="Arial" pitchFamily="34" charset="0"/>
              <a:buChar char="–"/>
              <a:defRPr sz="2000">
                <a:solidFill>
                  <a:srgbClr val="0092BB"/>
                </a:solidFill>
                <a:latin typeface="Gill Sans MT" panose="020B0502020104020203" pitchFamily="34" charset="0"/>
                <a:cs typeface="Arial" pitchFamily="34" charset="0"/>
              </a:defRPr>
            </a:lvl2pPr>
            <a:lvl3pPr marL="1143000" indent="-228600">
              <a:spcBef>
                <a:spcPct val="20000"/>
              </a:spcBef>
              <a:buClr>
                <a:srgbClr val="0092BB"/>
              </a:buClr>
              <a:buFont typeface="Arial" pitchFamily="34" charset="0"/>
              <a:buChar char="•"/>
              <a:defRPr>
                <a:solidFill>
                  <a:srgbClr val="003888"/>
                </a:solidFill>
                <a:latin typeface="Gill Sans MT" panose="020B0502020104020203" pitchFamily="34" charset="0"/>
                <a:cs typeface="Arial" pitchFamily="34" charset="0"/>
              </a:defRPr>
            </a:lvl3pPr>
            <a:lvl4pPr marL="1600200" indent="-228600">
              <a:spcBef>
                <a:spcPct val="20000"/>
              </a:spcBef>
              <a:buClr>
                <a:srgbClr val="0092BB"/>
              </a:buClr>
              <a:buFont typeface="Arial" pitchFamily="34" charset="0"/>
              <a:buChar char="–"/>
              <a:defRPr sz="1600">
                <a:solidFill>
                  <a:srgbClr val="003888"/>
                </a:solidFill>
                <a:latin typeface="Gill Sans MT" panose="020B0502020104020203" pitchFamily="34" charset="0"/>
                <a:cs typeface="Arial" pitchFamily="34" charset="0"/>
              </a:defRPr>
            </a:lvl4pPr>
            <a:lvl5pPr marL="2057400" indent="-228600">
              <a:spcBef>
                <a:spcPct val="20000"/>
              </a:spcBef>
              <a:buClr>
                <a:srgbClr val="0092BB"/>
              </a:buClr>
              <a:buFont typeface="Arial" pitchFamily="34" charset="0"/>
              <a:buChar char="•"/>
              <a:defRPr sz="1400">
                <a:solidFill>
                  <a:srgbClr val="003888"/>
                </a:solidFill>
                <a:latin typeface="Gill Sans MT" panose="020B0502020104020203"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Zygomaticus major</a:t>
            </a:r>
          </a:p>
        </p:txBody>
      </p:sp>
      <p:sp>
        <p:nvSpPr>
          <p:cNvPr id="35" name="Content Placeholder 11">
            <a:extLst>
              <a:ext uri="{FF2B5EF4-FFF2-40B4-BE49-F238E27FC236}">
                <a16:creationId xmlns:a16="http://schemas.microsoft.com/office/drawing/2014/main" id="{8B5B9A6F-A469-4B72-9E5F-55794A39F5A7}"/>
              </a:ext>
            </a:extLst>
          </p:cNvPr>
          <p:cNvSpPr txBox="1">
            <a:spLocks/>
          </p:cNvSpPr>
          <p:nvPr/>
        </p:nvSpPr>
        <p:spPr>
          <a:xfrm>
            <a:off x="7009735" y="2493115"/>
            <a:ext cx="1739258" cy="246221"/>
          </a:xfrm>
          <a:prstGeom prst="rect">
            <a:avLst/>
          </a:prstGeom>
          <a:noFill/>
          <a:ln>
            <a:noFill/>
          </a:ln>
        </p:spPr>
        <p:txBody>
          <a:bodyPr wrap="square" lIns="0" tIns="0" rIns="0" bIns="0">
            <a:spAutoFit/>
          </a:bodyPr>
          <a:lstStyle>
            <a:defPPr>
              <a:defRPr lang="en-US"/>
            </a:defPPr>
            <a:lvl1pPr indent="0">
              <a:spcBef>
                <a:spcPct val="20000"/>
              </a:spcBef>
              <a:buClr>
                <a:srgbClr val="0092BB"/>
              </a:buClr>
              <a:buFont typeface="Arial" pitchFamily="34" charset="0"/>
              <a:buNone/>
              <a:defRPr sz="1600" b="1">
                <a:latin typeface="Calibri (body)"/>
                <a:cs typeface="Arial" pitchFamily="34" charset="0"/>
              </a:defRPr>
            </a:lvl1pPr>
            <a:lvl2pPr marL="742950" indent="-285750">
              <a:spcBef>
                <a:spcPct val="20000"/>
              </a:spcBef>
              <a:buClr>
                <a:srgbClr val="0092BB"/>
              </a:buClr>
              <a:buFont typeface="Arial" pitchFamily="34" charset="0"/>
              <a:buChar char="–"/>
              <a:defRPr sz="2000">
                <a:solidFill>
                  <a:srgbClr val="0092BB"/>
                </a:solidFill>
                <a:latin typeface="Gill Sans MT" panose="020B0502020104020203" pitchFamily="34" charset="0"/>
                <a:cs typeface="Arial" pitchFamily="34" charset="0"/>
              </a:defRPr>
            </a:lvl2pPr>
            <a:lvl3pPr marL="1143000" indent="-228600">
              <a:spcBef>
                <a:spcPct val="20000"/>
              </a:spcBef>
              <a:buClr>
                <a:srgbClr val="0092BB"/>
              </a:buClr>
              <a:buFont typeface="Arial" pitchFamily="34" charset="0"/>
              <a:buChar char="•"/>
              <a:defRPr>
                <a:solidFill>
                  <a:srgbClr val="003888"/>
                </a:solidFill>
                <a:latin typeface="Gill Sans MT" panose="020B0502020104020203" pitchFamily="34" charset="0"/>
                <a:cs typeface="Arial" pitchFamily="34" charset="0"/>
              </a:defRPr>
            </a:lvl3pPr>
            <a:lvl4pPr marL="1600200" indent="-228600">
              <a:spcBef>
                <a:spcPct val="20000"/>
              </a:spcBef>
              <a:buClr>
                <a:srgbClr val="0092BB"/>
              </a:buClr>
              <a:buFont typeface="Arial" pitchFamily="34" charset="0"/>
              <a:buChar char="–"/>
              <a:defRPr sz="1600">
                <a:solidFill>
                  <a:srgbClr val="003888"/>
                </a:solidFill>
                <a:latin typeface="Gill Sans MT" panose="020B0502020104020203" pitchFamily="34" charset="0"/>
                <a:cs typeface="Arial" pitchFamily="34" charset="0"/>
              </a:defRPr>
            </a:lvl4pPr>
            <a:lvl5pPr marL="2057400" indent="-228600">
              <a:spcBef>
                <a:spcPct val="20000"/>
              </a:spcBef>
              <a:buClr>
                <a:srgbClr val="0092BB"/>
              </a:buClr>
              <a:buFont typeface="Arial" pitchFamily="34" charset="0"/>
              <a:buChar char="•"/>
              <a:defRPr sz="1400">
                <a:solidFill>
                  <a:srgbClr val="003888"/>
                </a:solidFill>
                <a:latin typeface="Gill Sans MT" panose="020B0502020104020203"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Levator </a:t>
            </a:r>
            <a:r>
              <a:rPr lang="en-US" dirty="0" err="1"/>
              <a:t>anguli</a:t>
            </a:r>
            <a:r>
              <a:rPr lang="en-US" dirty="0"/>
              <a:t> </a:t>
            </a:r>
            <a:r>
              <a:rPr lang="en-US" dirty="0" err="1"/>
              <a:t>orius</a:t>
            </a:r>
            <a:endParaRPr lang="en-US" dirty="0"/>
          </a:p>
        </p:txBody>
      </p:sp>
      <p:sp>
        <p:nvSpPr>
          <p:cNvPr id="36" name="Content Placeholder 11">
            <a:extLst>
              <a:ext uri="{FF2B5EF4-FFF2-40B4-BE49-F238E27FC236}">
                <a16:creationId xmlns:a16="http://schemas.microsoft.com/office/drawing/2014/main" id="{D81A86A6-8441-454C-BCA4-7C9BBDFA36B5}"/>
              </a:ext>
            </a:extLst>
          </p:cNvPr>
          <p:cNvSpPr txBox="1">
            <a:spLocks/>
          </p:cNvSpPr>
          <p:nvPr/>
        </p:nvSpPr>
        <p:spPr>
          <a:xfrm>
            <a:off x="6769578" y="3260244"/>
            <a:ext cx="2045482" cy="246221"/>
          </a:xfrm>
          <a:prstGeom prst="rect">
            <a:avLst/>
          </a:prstGeom>
          <a:noFill/>
          <a:ln>
            <a:noFill/>
          </a:ln>
        </p:spPr>
        <p:txBody>
          <a:bodyPr wrap="square" lIns="0" tIns="0" rIns="0" bIns="0">
            <a:spAutoFit/>
          </a:bodyPr>
          <a:lstStyle>
            <a:defPPr>
              <a:defRPr lang="en-US"/>
            </a:defPPr>
            <a:lvl1pPr indent="0">
              <a:spcBef>
                <a:spcPct val="20000"/>
              </a:spcBef>
              <a:buClr>
                <a:srgbClr val="0092BB"/>
              </a:buClr>
              <a:buFont typeface="Arial" pitchFamily="34" charset="0"/>
              <a:buNone/>
              <a:defRPr sz="1600" b="1">
                <a:latin typeface="Calibri (body)"/>
                <a:cs typeface="Arial" pitchFamily="34" charset="0"/>
              </a:defRPr>
            </a:lvl1pPr>
            <a:lvl2pPr marL="742950" indent="-285750">
              <a:spcBef>
                <a:spcPct val="20000"/>
              </a:spcBef>
              <a:buClr>
                <a:srgbClr val="0092BB"/>
              </a:buClr>
              <a:buFont typeface="Arial" pitchFamily="34" charset="0"/>
              <a:buChar char="–"/>
              <a:defRPr sz="2000">
                <a:solidFill>
                  <a:srgbClr val="0092BB"/>
                </a:solidFill>
                <a:latin typeface="Gill Sans MT" panose="020B0502020104020203" pitchFamily="34" charset="0"/>
                <a:cs typeface="Arial" pitchFamily="34" charset="0"/>
              </a:defRPr>
            </a:lvl2pPr>
            <a:lvl3pPr marL="1143000" indent="-228600">
              <a:spcBef>
                <a:spcPct val="20000"/>
              </a:spcBef>
              <a:buClr>
                <a:srgbClr val="0092BB"/>
              </a:buClr>
              <a:buFont typeface="Arial" pitchFamily="34" charset="0"/>
              <a:buChar char="•"/>
              <a:defRPr>
                <a:solidFill>
                  <a:srgbClr val="003888"/>
                </a:solidFill>
                <a:latin typeface="Gill Sans MT" panose="020B0502020104020203" pitchFamily="34" charset="0"/>
                <a:cs typeface="Arial" pitchFamily="34" charset="0"/>
              </a:defRPr>
            </a:lvl3pPr>
            <a:lvl4pPr marL="1600200" indent="-228600">
              <a:spcBef>
                <a:spcPct val="20000"/>
              </a:spcBef>
              <a:buClr>
                <a:srgbClr val="0092BB"/>
              </a:buClr>
              <a:buFont typeface="Arial" pitchFamily="34" charset="0"/>
              <a:buChar char="–"/>
              <a:defRPr sz="1600">
                <a:solidFill>
                  <a:srgbClr val="003888"/>
                </a:solidFill>
                <a:latin typeface="Gill Sans MT" panose="020B0502020104020203" pitchFamily="34" charset="0"/>
                <a:cs typeface="Arial" pitchFamily="34" charset="0"/>
              </a:defRPr>
            </a:lvl4pPr>
            <a:lvl5pPr marL="2057400" indent="-228600">
              <a:spcBef>
                <a:spcPct val="20000"/>
              </a:spcBef>
              <a:buClr>
                <a:srgbClr val="0092BB"/>
              </a:buClr>
              <a:buFont typeface="Arial" pitchFamily="34" charset="0"/>
              <a:buChar char="•"/>
              <a:defRPr sz="1400">
                <a:solidFill>
                  <a:srgbClr val="003888"/>
                </a:solidFill>
                <a:latin typeface="Gill Sans MT" panose="020B0502020104020203"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Depressor </a:t>
            </a:r>
            <a:r>
              <a:rPr lang="en-US" dirty="0" err="1"/>
              <a:t>anguli</a:t>
            </a:r>
            <a:r>
              <a:rPr lang="en-US" dirty="0"/>
              <a:t> </a:t>
            </a:r>
            <a:r>
              <a:rPr lang="en-US" dirty="0" err="1"/>
              <a:t>orius</a:t>
            </a:r>
            <a:endParaRPr lang="en-US" dirty="0"/>
          </a:p>
        </p:txBody>
      </p:sp>
    </p:spTree>
    <p:extLst>
      <p:ext uri="{BB962C8B-B14F-4D97-AF65-F5344CB8AC3E}">
        <p14:creationId xmlns:p14="http://schemas.microsoft.com/office/powerpoint/2010/main" val="38422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2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22" presetClass="entr" presetSubtype="2"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right)">
                                      <p:cBhvr>
                                        <p:cTn id="33" dur="500"/>
                                        <p:tgtEl>
                                          <p:spTgt spid="29"/>
                                        </p:tgtEl>
                                      </p:cBhvr>
                                    </p:animEffect>
                                  </p:childTnLst>
                                </p:cTn>
                              </p:par>
                              <p:par>
                                <p:cTn id="34" presetID="22" presetClass="entr" presetSubtype="2"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right)">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22" presetClass="entr" presetSubtype="8"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par>
                                <p:cTn id="43" presetID="22" presetClass="entr" presetSubtype="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par>
                                <p:cTn id="46" presetID="10" presetClass="exit" presetSubtype="0" fill="hold" grpId="1" nodeType="withEffect">
                                  <p:stCondLst>
                                    <p:cond delay="0"/>
                                  </p:stCondLst>
                                  <p:childTnLst>
                                    <p:animEffect transition="out" filter="fade">
                                      <p:cBhvr>
                                        <p:cTn id="47" dur="500"/>
                                        <p:tgtEl>
                                          <p:spTgt spid="18"/>
                                        </p:tgtEl>
                                      </p:cBhvr>
                                    </p:animEffect>
                                    <p:set>
                                      <p:cBhvr>
                                        <p:cTn id="48" dur="1" fill="hold">
                                          <p:stCondLst>
                                            <p:cond delay="499"/>
                                          </p:stCondLst>
                                        </p:cTn>
                                        <p:tgtEl>
                                          <p:spTgt spid="18"/>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0"/>
                                        </p:tgtEl>
                                      </p:cBhvr>
                                    </p:animEffect>
                                    <p:set>
                                      <p:cBhvr>
                                        <p:cTn id="51" dur="1" fill="hold">
                                          <p:stCondLst>
                                            <p:cond delay="499"/>
                                          </p:stCondLst>
                                        </p:cTn>
                                        <p:tgtEl>
                                          <p:spTgt spid="20"/>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6"/>
                                        </p:tgtEl>
                                      </p:cBhvr>
                                    </p:animEffect>
                                    <p:set>
                                      <p:cBhvr>
                                        <p:cTn id="54" dur="1" fill="hold">
                                          <p:stCondLst>
                                            <p:cond delay="499"/>
                                          </p:stCondLst>
                                        </p:cTn>
                                        <p:tgtEl>
                                          <p:spTgt spid="26"/>
                                        </p:tgtEl>
                                        <p:attrNameLst>
                                          <p:attrName>style.visibility</p:attrName>
                                        </p:attrNameLst>
                                      </p:cBhvr>
                                      <p:to>
                                        <p:strVal val="hidden"/>
                                      </p:to>
                                    </p:set>
                                  </p:childTnLst>
                                </p:cTn>
                              </p:par>
                              <p:par>
                                <p:cTn id="55" presetID="22" presetClass="entr" presetSubtype="2"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1" grpId="0"/>
      <p:bldP spid="32" grpId="0"/>
      <p:bldP spid="34"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738664"/>
          </a:xfrm>
          <a:prstGeom prst="rect">
            <a:avLst/>
          </a:prstGeom>
          <a:noFill/>
        </p:spPr>
        <p:txBody>
          <a:bodyPr wrap="square" rtlCol="0">
            <a:spAutoFit/>
          </a:bodyPr>
          <a:lstStyle/>
          <a:p>
            <a:r>
              <a:rPr lang="en-US" sz="1400" dirty="0"/>
              <a:t>It is strongly associated with facial expressions, beauty, aging, and the formation of the nasolabial folds.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4375164" cy="4401205"/>
          </a:xfrm>
          <a:prstGeom prst="rect">
            <a:avLst/>
          </a:prstGeom>
          <a:noFill/>
        </p:spPr>
        <p:txBody>
          <a:bodyPr wrap="square" rtlCol="0">
            <a:spAutoFit/>
          </a:bodyPr>
          <a:lstStyle/>
          <a:p>
            <a:r>
              <a:rPr lang="en-IN" sz="1400" dirty="0">
                <a:hlinkClick r:id="rId2"/>
              </a:rPr>
              <a:t>https://www.freepik.com/free-photo/young-lovely-female-has-dark-skin-clueless-unaware-expression-purses-lips-looks-with-puzzlement-upwards-isolated-white-wall_10421699.htm</a:t>
            </a:r>
            <a:endParaRPr lang="en-IN" sz="1400" dirty="0"/>
          </a:p>
          <a:p>
            <a:endParaRPr lang="en-IN" sz="1400" dirty="0"/>
          </a:p>
          <a:p>
            <a:r>
              <a:rPr lang="en-IN" sz="1400" dirty="0">
                <a:hlinkClick r:id="rId3"/>
              </a:rPr>
              <a:t>https://www.freepik.com/free-photo/passionate-beautiful-woman-looking-camera_9475309.htm#page=2&amp;query=facial+expressions&amp;position=3</a:t>
            </a:r>
            <a:endParaRPr lang="en-IN" sz="1400" dirty="0"/>
          </a:p>
          <a:p>
            <a:endParaRPr lang="en-IN" sz="1400" dirty="0"/>
          </a:p>
          <a:p>
            <a:r>
              <a:rPr lang="en-IN" sz="1400" dirty="0"/>
              <a:t>https://www.freepik.com/free-photo/close-up-image-good-looking-beautiful-mature-blonde-female-with-blue-eyes-elegant-makeup-pixie-hairstyle-smiling-having-confident-happy-facial-expression-being-good-mood_11890554.htm#page=1&amp;query=facial+expressions&amp;position=29</a:t>
            </a:r>
          </a:p>
          <a:p>
            <a:endParaRPr lang="en-IN" sz="1400" dirty="0"/>
          </a:p>
          <a:p>
            <a:r>
              <a:rPr lang="en-IN" sz="1400" dirty="0">
                <a:hlinkClick r:id="rId4"/>
              </a:rPr>
              <a:t>https://www.gettyimages.in/detail/photo/aging-mature-woman-young-woman-face-with-skin-royalty-free-image/1266229505</a:t>
            </a:r>
            <a:endParaRPr lang="en-IN" sz="1400" dirty="0"/>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pic>
        <p:nvPicPr>
          <p:cNvPr id="13314" name="Picture 2" descr="Young lovely female has dark skin, clueless and unaware expression, purses lips, looks with puzzlement upwards, isolated over white wall Free Photo">
            <a:extLst>
              <a:ext uri="{FF2B5EF4-FFF2-40B4-BE49-F238E27FC236}">
                <a16:creationId xmlns:a16="http://schemas.microsoft.com/office/drawing/2014/main" id="{2A7103C2-DFE6-4E08-AF6F-DD3267952A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7957"/>
          <a:stretch/>
        </p:blipFill>
        <p:spPr bwMode="auto">
          <a:xfrm>
            <a:off x="3160426" y="1694943"/>
            <a:ext cx="1378478" cy="1764423"/>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Passionate beautiful woman looking at camera Free Photo">
            <a:extLst>
              <a:ext uri="{FF2B5EF4-FFF2-40B4-BE49-F238E27FC236}">
                <a16:creationId xmlns:a16="http://schemas.microsoft.com/office/drawing/2014/main" id="{0A7BAEA2-FF15-4214-9D38-65CE6D705D6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5760" r="5651"/>
          <a:stretch/>
        </p:blipFill>
        <p:spPr bwMode="auto">
          <a:xfrm>
            <a:off x="4567465" y="1407166"/>
            <a:ext cx="1553096" cy="1765802"/>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lose up image of good looking beautiful mature blonde female with blue eyes, elegant makeup and pixie hairstyle smiling, having confident happy facial expression, being in good mood Free Photo">
            <a:extLst>
              <a:ext uri="{FF2B5EF4-FFF2-40B4-BE49-F238E27FC236}">
                <a16:creationId xmlns:a16="http://schemas.microsoft.com/office/drawing/2014/main" id="{0831A67F-520A-4B56-A753-49F71CCF982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170" r="20200"/>
          <a:stretch/>
        </p:blipFill>
        <p:spPr bwMode="auto">
          <a:xfrm>
            <a:off x="3440633" y="3035391"/>
            <a:ext cx="1611829" cy="1587615"/>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Aging. Mature woman-young woman.Face with skin problem : Stock Photo">
            <a:extLst>
              <a:ext uri="{FF2B5EF4-FFF2-40B4-BE49-F238E27FC236}">
                <a16:creationId xmlns:a16="http://schemas.microsoft.com/office/drawing/2014/main" id="{2719F46F-9AA1-4DF8-8F22-2C4365701331}"/>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007" r="5084"/>
          <a:stretch/>
        </p:blipFill>
        <p:spPr bwMode="auto">
          <a:xfrm>
            <a:off x="5090167" y="2740551"/>
            <a:ext cx="1553096" cy="1765802"/>
          </a:xfrm>
          <a:prstGeom prst="rect">
            <a:avLst/>
          </a:prstGeom>
          <a:noFill/>
          <a:extLst>
            <a:ext uri="{909E8E84-426E-40DD-AFC4-6F175D3DCCD1}">
              <a14:hiddenFill xmlns:a14="http://schemas.microsoft.com/office/drawing/2010/main">
                <a:solidFill>
                  <a:srgbClr val="FFFFFF"/>
                </a:solidFill>
              </a14:hiddenFill>
            </a:ext>
          </a:extLst>
        </p:spPr>
      </p:pic>
      <p:sp>
        <p:nvSpPr>
          <p:cNvPr id="37" name="Content Placeholder 11">
            <a:extLst>
              <a:ext uri="{FF2B5EF4-FFF2-40B4-BE49-F238E27FC236}">
                <a16:creationId xmlns:a16="http://schemas.microsoft.com/office/drawing/2014/main" id="{155BFE2D-156E-4387-BC47-86EF9640C076}"/>
              </a:ext>
            </a:extLst>
          </p:cNvPr>
          <p:cNvSpPr txBox="1">
            <a:spLocks/>
          </p:cNvSpPr>
          <p:nvPr/>
        </p:nvSpPr>
        <p:spPr>
          <a:xfrm>
            <a:off x="1425019" y="2427583"/>
            <a:ext cx="1553369"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Facial expressions</a:t>
            </a:r>
          </a:p>
        </p:txBody>
      </p:sp>
      <p:sp>
        <p:nvSpPr>
          <p:cNvPr id="38" name="Content Placeholder 11">
            <a:extLst>
              <a:ext uri="{FF2B5EF4-FFF2-40B4-BE49-F238E27FC236}">
                <a16:creationId xmlns:a16="http://schemas.microsoft.com/office/drawing/2014/main" id="{CC76A669-7F40-4998-8D16-2F76750BE60A}"/>
              </a:ext>
            </a:extLst>
          </p:cNvPr>
          <p:cNvSpPr txBox="1">
            <a:spLocks/>
          </p:cNvSpPr>
          <p:nvPr/>
        </p:nvSpPr>
        <p:spPr>
          <a:xfrm>
            <a:off x="6250003" y="1844025"/>
            <a:ext cx="772589"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Beauty</a:t>
            </a:r>
          </a:p>
        </p:txBody>
      </p:sp>
      <p:sp>
        <p:nvSpPr>
          <p:cNvPr id="39" name="Content Placeholder 11">
            <a:extLst>
              <a:ext uri="{FF2B5EF4-FFF2-40B4-BE49-F238E27FC236}">
                <a16:creationId xmlns:a16="http://schemas.microsoft.com/office/drawing/2014/main" id="{312943FC-3C5D-4053-8A1B-E5DD5286E745}"/>
              </a:ext>
            </a:extLst>
          </p:cNvPr>
          <p:cNvSpPr txBox="1">
            <a:spLocks/>
          </p:cNvSpPr>
          <p:nvPr/>
        </p:nvSpPr>
        <p:spPr>
          <a:xfrm>
            <a:off x="2783973" y="3883762"/>
            <a:ext cx="632486"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Aging</a:t>
            </a:r>
          </a:p>
        </p:txBody>
      </p:sp>
      <p:sp>
        <p:nvSpPr>
          <p:cNvPr id="40" name="Content Placeholder 11">
            <a:extLst>
              <a:ext uri="{FF2B5EF4-FFF2-40B4-BE49-F238E27FC236}">
                <a16:creationId xmlns:a16="http://schemas.microsoft.com/office/drawing/2014/main" id="{EBD81496-DBC6-49BF-B44C-5489CF11951F}"/>
              </a:ext>
            </a:extLst>
          </p:cNvPr>
          <p:cNvSpPr txBox="1">
            <a:spLocks/>
          </p:cNvSpPr>
          <p:nvPr/>
        </p:nvSpPr>
        <p:spPr>
          <a:xfrm>
            <a:off x="6837862" y="3500341"/>
            <a:ext cx="1455745" cy="246221"/>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Nasolabial folds</a:t>
            </a:r>
          </a:p>
        </p:txBody>
      </p:sp>
    </p:spTree>
    <p:extLst>
      <p:ext uri="{BB962C8B-B14F-4D97-AF65-F5344CB8AC3E}">
        <p14:creationId xmlns:p14="http://schemas.microsoft.com/office/powerpoint/2010/main" val="408432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xit" presetSubtype="0" fill="hold" grpId="1" nodeType="withEffect">
                                  <p:stCondLst>
                                    <p:cond delay="0"/>
                                  </p:stCondLst>
                                  <p:childTnLst>
                                    <p:animEffect transition="out" filter="fade">
                                      <p:cBhvr>
                                        <p:cTn id="9" dur="500"/>
                                        <p:tgtEl>
                                          <p:spTgt spid="37"/>
                                        </p:tgtEl>
                                      </p:cBhvr>
                                    </p:animEffect>
                                    <p:set>
                                      <p:cBhvr>
                                        <p:cTn id="10" dur="1" fill="hold">
                                          <p:stCondLst>
                                            <p:cond delay="499"/>
                                          </p:stCondLst>
                                        </p:cTn>
                                        <p:tgtEl>
                                          <p:spTgt spid="3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xit" presetSubtype="0" fill="hold" grpId="1" nodeType="withEffect">
                                  <p:stCondLst>
                                    <p:cond delay="0"/>
                                  </p:stCondLst>
                                  <p:childTnLst>
                                    <p:animEffect transition="out" filter="fade">
                                      <p:cBhvr>
                                        <p:cTn id="17" dur="500"/>
                                        <p:tgtEl>
                                          <p:spTgt spid="38"/>
                                        </p:tgtEl>
                                      </p:cBhvr>
                                    </p:animEffect>
                                    <p:set>
                                      <p:cBhvr>
                                        <p:cTn id="18" dur="1" fill="hold">
                                          <p:stCondLst>
                                            <p:cond delay="499"/>
                                          </p:stCondLst>
                                        </p:cTn>
                                        <p:tgtEl>
                                          <p:spTgt spid="3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xit" presetSubtype="0" fill="hold" grpId="1" nodeType="withEffect">
                                  <p:stCondLst>
                                    <p:cond delay="0"/>
                                  </p:stCondLst>
                                  <p:childTnLst>
                                    <p:animEffect transition="out" filter="fade">
                                      <p:cBhvr>
                                        <p:cTn id="25" dur="500"/>
                                        <p:tgtEl>
                                          <p:spTgt spid="39"/>
                                        </p:tgtEl>
                                      </p:cBhvr>
                                    </p:animEffect>
                                    <p:set>
                                      <p:cBhvr>
                                        <p:cTn id="26" dur="1" fill="hold">
                                          <p:stCondLst>
                                            <p:cond delay="499"/>
                                          </p:stCondLst>
                                        </p:cTn>
                                        <p:tgtEl>
                                          <p:spTgt spid="3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xit" presetSubtype="0" fill="hold" grpId="1" nodeType="withEffect">
                                  <p:stCondLst>
                                    <p:cond delay="0"/>
                                  </p:stCondLst>
                                  <p:childTnLst>
                                    <p:animEffect transition="out" filter="fade">
                                      <p:cBhvr>
                                        <p:cTn id="33" dur="500"/>
                                        <p:tgtEl>
                                          <p:spTgt spid="40"/>
                                        </p:tgtEl>
                                      </p:cBhvr>
                                    </p:animEffect>
                                    <p:set>
                                      <p:cBhvr>
                                        <p:cTn id="34"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P spid="38" grpId="0"/>
      <p:bldP spid="38" grpId="1"/>
      <p:bldP spid="39" grpId="0"/>
      <p:bldP spid="39" grpId="1"/>
      <p:bldP spid="40" grpId="0"/>
      <p:bldP spid="4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F4C40-AD45-439E-8D71-3C764FCC38A2}"/>
              </a:ext>
            </a:extLst>
          </p:cNvPr>
          <p:cNvSpPr/>
          <p:nvPr/>
        </p:nvSpPr>
        <p:spPr>
          <a:xfrm>
            <a:off x="545224" y="1193800"/>
            <a:ext cx="8443572" cy="4249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 name="Group 4">
            <a:extLst>
              <a:ext uri="{FF2B5EF4-FFF2-40B4-BE49-F238E27FC236}">
                <a16:creationId xmlns:a16="http://schemas.microsoft.com/office/drawing/2014/main" id="{AE5462AF-3B97-4CE1-B754-E75DCF1841C1}"/>
              </a:ext>
            </a:extLst>
          </p:cNvPr>
          <p:cNvGrpSpPr/>
          <p:nvPr/>
        </p:nvGrpSpPr>
        <p:grpSpPr>
          <a:xfrm>
            <a:off x="680989" y="5023096"/>
            <a:ext cx="8125366" cy="210895"/>
            <a:chOff x="1015972" y="4776146"/>
            <a:chExt cx="8125366" cy="210895"/>
          </a:xfrm>
        </p:grpSpPr>
        <p:sp>
          <p:nvSpPr>
            <p:cNvPr id="6" name="Rectangle: Rounded Corners 5">
              <a:extLst>
                <a:ext uri="{FF2B5EF4-FFF2-40B4-BE49-F238E27FC236}">
                  <a16:creationId xmlns:a16="http://schemas.microsoft.com/office/drawing/2014/main" id="{6317E295-ADF4-441A-BD01-D46601B8D64B}"/>
                </a:ext>
              </a:extLst>
            </p:cNvPr>
            <p:cNvSpPr/>
            <p:nvPr/>
          </p:nvSpPr>
          <p:spPr>
            <a:xfrm>
              <a:off x="1252310" y="4776146"/>
              <a:ext cx="7889028" cy="21089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7" name="Isosceles Triangle 6">
              <a:extLst>
                <a:ext uri="{FF2B5EF4-FFF2-40B4-BE49-F238E27FC236}">
                  <a16:creationId xmlns:a16="http://schemas.microsoft.com/office/drawing/2014/main" id="{A7211BD9-FD95-4FEA-82A0-B1F2BC96F501}"/>
                </a:ext>
              </a:extLst>
            </p:cNvPr>
            <p:cNvSpPr/>
            <p:nvPr/>
          </p:nvSpPr>
          <p:spPr>
            <a:xfrm rot="5400000">
              <a:off x="981021" y="4811097"/>
              <a:ext cx="204636" cy="134734"/>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sz="1400" dirty="0"/>
            </a:p>
          </p:txBody>
        </p:sp>
        <p:sp>
          <p:nvSpPr>
            <p:cNvPr id="8" name="Oval 7">
              <a:extLst>
                <a:ext uri="{FF2B5EF4-FFF2-40B4-BE49-F238E27FC236}">
                  <a16:creationId xmlns:a16="http://schemas.microsoft.com/office/drawing/2014/main" id="{74682FA8-3D01-4956-8707-2477A64EB8C4}"/>
                </a:ext>
              </a:extLst>
            </p:cNvPr>
            <p:cNvSpPr/>
            <p:nvPr/>
          </p:nvSpPr>
          <p:spPr>
            <a:xfrm>
              <a:off x="1543962" y="4803847"/>
              <a:ext cx="161014" cy="161014"/>
            </a:xfrm>
            <a:prstGeom prst="ellipse">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IN" sz="1400" dirty="0"/>
            </a:p>
          </p:txBody>
        </p:sp>
      </p:grpSp>
      <p:sp>
        <p:nvSpPr>
          <p:cNvPr id="11" name="TextBox 10">
            <a:extLst>
              <a:ext uri="{FF2B5EF4-FFF2-40B4-BE49-F238E27FC236}">
                <a16:creationId xmlns:a16="http://schemas.microsoft.com/office/drawing/2014/main" id="{40D9DEE5-A0ED-42D9-A01D-773ECB701946}"/>
              </a:ext>
            </a:extLst>
          </p:cNvPr>
          <p:cNvSpPr txBox="1"/>
          <p:nvPr/>
        </p:nvSpPr>
        <p:spPr>
          <a:xfrm>
            <a:off x="9706595" y="1091249"/>
            <a:ext cx="3253754" cy="738664"/>
          </a:xfrm>
          <a:prstGeom prst="rect">
            <a:avLst/>
          </a:prstGeom>
          <a:noFill/>
        </p:spPr>
        <p:txBody>
          <a:bodyPr wrap="square" rtlCol="0">
            <a:spAutoFit/>
          </a:bodyPr>
          <a:lstStyle/>
          <a:p>
            <a:r>
              <a:rPr lang="en-US" sz="1400" dirty="0"/>
              <a:t>The subtle and detailed facial expressions are formed by the muscles terminated at the modiolus.</a:t>
            </a:r>
          </a:p>
        </p:txBody>
      </p:sp>
      <p:sp>
        <p:nvSpPr>
          <p:cNvPr id="12" name="TextBox 11">
            <a:extLst>
              <a:ext uri="{FF2B5EF4-FFF2-40B4-BE49-F238E27FC236}">
                <a16:creationId xmlns:a16="http://schemas.microsoft.com/office/drawing/2014/main" id="{66C3A0A8-3784-4DC4-B340-CF5EE4E530D0}"/>
              </a:ext>
            </a:extLst>
          </p:cNvPr>
          <p:cNvSpPr txBox="1"/>
          <p:nvPr/>
        </p:nvSpPr>
        <p:spPr>
          <a:xfrm>
            <a:off x="9706596" y="4407552"/>
            <a:ext cx="4375164" cy="2893100"/>
          </a:xfrm>
          <a:prstGeom prst="rect">
            <a:avLst/>
          </a:prstGeom>
          <a:noFill/>
        </p:spPr>
        <p:txBody>
          <a:bodyPr wrap="square" rtlCol="0">
            <a:spAutoFit/>
          </a:bodyPr>
          <a:lstStyle/>
          <a:p>
            <a:r>
              <a:rPr lang="en-IN" sz="1400" dirty="0"/>
              <a:t>https://www.freepik.com/free-photo/charming-friendly-young-caucasian-woman-stylish-clothes-sitting-desk-with-hands-her-face-with-interest-smiling-happily-human-facial-expressions-body-language_11163759.htm#page=1&amp;query=facial+expressions&amp;position=30</a:t>
            </a:r>
          </a:p>
          <a:p>
            <a:endParaRPr lang="en-IN" sz="1400" dirty="0"/>
          </a:p>
          <a:p>
            <a:r>
              <a:rPr lang="en-IN" sz="1400" dirty="0"/>
              <a:t>https://www.freepik.com/free-photo/cute-girl-stylish-striped-shirt-sitting-her-workplace-with-elbows-desk-pillowing-face-hands-looking-away-with-bored-thoughtful-facial-expression-thinking-how-entertain-herself_11163758.htm#page=1&amp;query=facial%20expressions&amp;position=28</a:t>
            </a:r>
          </a:p>
        </p:txBody>
      </p:sp>
      <p:sp>
        <p:nvSpPr>
          <p:cNvPr id="15" name="TextBox 14">
            <a:extLst>
              <a:ext uri="{FF2B5EF4-FFF2-40B4-BE49-F238E27FC236}">
                <a16:creationId xmlns:a16="http://schemas.microsoft.com/office/drawing/2014/main" id="{49E641B8-D65C-4D36-A549-8FA752E33E83}"/>
              </a:ext>
            </a:extLst>
          </p:cNvPr>
          <p:cNvSpPr txBox="1"/>
          <p:nvPr/>
        </p:nvSpPr>
        <p:spPr>
          <a:xfrm>
            <a:off x="10725665" y="43644"/>
            <a:ext cx="2234684" cy="307777"/>
          </a:xfrm>
          <a:prstGeom prst="rect">
            <a:avLst/>
          </a:prstGeom>
          <a:noFill/>
        </p:spPr>
        <p:txBody>
          <a:bodyPr wrap="square" rtlCol="0">
            <a:spAutoFit/>
          </a:bodyPr>
          <a:lstStyle/>
          <a:p>
            <a:r>
              <a:rPr lang="en-IN" sz="1400" dirty="0"/>
              <a:t>vh01-intro-anim-001</a:t>
            </a:r>
          </a:p>
        </p:txBody>
      </p:sp>
      <p:sp>
        <p:nvSpPr>
          <p:cNvPr id="16" name="TextBox 15">
            <a:extLst>
              <a:ext uri="{FF2B5EF4-FFF2-40B4-BE49-F238E27FC236}">
                <a16:creationId xmlns:a16="http://schemas.microsoft.com/office/drawing/2014/main" id="{7BBEEC27-C0AA-42FC-B460-FD163326B29D}"/>
              </a:ext>
            </a:extLst>
          </p:cNvPr>
          <p:cNvSpPr txBox="1"/>
          <p:nvPr/>
        </p:nvSpPr>
        <p:spPr>
          <a:xfrm>
            <a:off x="10544332" y="433039"/>
            <a:ext cx="1407681" cy="307777"/>
          </a:xfrm>
          <a:prstGeom prst="rect">
            <a:avLst/>
          </a:prstGeom>
          <a:noFill/>
        </p:spPr>
        <p:txBody>
          <a:bodyPr wrap="square" rtlCol="0">
            <a:spAutoFit/>
          </a:bodyPr>
          <a:lstStyle/>
          <a:p>
            <a:r>
              <a:rPr lang="en-IN" sz="1400" dirty="0"/>
              <a:t>scrn_03_04</a:t>
            </a:r>
          </a:p>
        </p:txBody>
      </p:sp>
      <p:sp>
        <p:nvSpPr>
          <p:cNvPr id="19" name="Rectangle 18">
            <a:extLst>
              <a:ext uri="{FF2B5EF4-FFF2-40B4-BE49-F238E27FC236}">
                <a16:creationId xmlns:a16="http://schemas.microsoft.com/office/drawing/2014/main" id="{7279781C-48DF-419A-A02A-DA94D2406500}"/>
              </a:ext>
            </a:extLst>
          </p:cNvPr>
          <p:cNvSpPr/>
          <p:nvPr/>
        </p:nvSpPr>
        <p:spPr>
          <a:xfrm>
            <a:off x="0" y="556055"/>
            <a:ext cx="8476487" cy="615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The modiolus</a:t>
            </a:r>
          </a:p>
        </p:txBody>
      </p:sp>
      <p:pic>
        <p:nvPicPr>
          <p:cNvPr id="15362" name="Picture 2" descr="Charming friendly young caucasian woman in stylish clothes sitting at desk with hands on her face,  with interest, smiling happily. human facial expressions and body language Free Photo">
            <a:extLst>
              <a:ext uri="{FF2B5EF4-FFF2-40B4-BE49-F238E27FC236}">
                <a16:creationId xmlns:a16="http://schemas.microsoft.com/office/drawing/2014/main" id="{2B744529-608D-43DF-9698-7420D25D2C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83" r="40233"/>
          <a:stretch/>
        </p:blipFill>
        <p:spPr bwMode="auto">
          <a:xfrm>
            <a:off x="2978388" y="1538336"/>
            <a:ext cx="1673352" cy="2270935"/>
          </a:xfrm>
          <a:prstGeom prst="rect">
            <a:avLst/>
          </a:prstGeom>
          <a:noFill/>
          <a:extLst>
            <a:ext uri="{909E8E84-426E-40DD-AFC4-6F175D3DCCD1}">
              <a14:hiddenFill xmlns:a14="http://schemas.microsoft.com/office/drawing/2010/main">
                <a:solidFill>
                  <a:srgbClr val="FFFFFF"/>
                </a:solidFill>
              </a14:hiddenFill>
            </a:ext>
          </a:extLst>
        </p:spPr>
      </p:pic>
      <p:sp>
        <p:nvSpPr>
          <p:cNvPr id="37" name="Content Placeholder 11">
            <a:extLst>
              <a:ext uri="{FF2B5EF4-FFF2-40B4-BE49-F238E27FC236}">
                <a16:creationId xmlns:a16="http://schemas.microsoft.com/office/drawing/2014/main" id="{155BFE2D-156E-4387-BC47-86EF9640C076}"/>
              </a:ext>
            </a:extLst>
          </p:cNvPr>
          <p:cNvSpPr txBox="1">
            <a:spLocks/>
          </p:cNvSpPr>
          <p:nvPr/>
        </p:nvSpPr>
        <p:spPr>
          <a:xfrm>
            <a:off x="1626187" y="2354431"/>
            <a:ext cx="1117013" cy="492443"/>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sz="1600" b="1" dirty="0">
                <a:solidFill>
                  <a:schemeClr val="tx1"/>
                </a:solidFill>
                <a:latin typeface="Calibri (body)"/>
              </a:rPr>
              <a:t>Subtle expressions</a:t>
            </a:r>
          </a:p>
        </p:txBody>
      </p:sp>
      <p:sp>
        <p:nvSpPr>
          <p:cNvPr id="40" name="Content Placeholder 11">
            <a:extLst>
              <a:ext uri="{FF2B5EF4-FFF2-40B4-BE49-F238E27FC236}">
                <a16:creationId xmlns:a16="http://schemas.microsoft.com/office/drawing/2014/main" id="{EBD81496-DBC6-49BF-B44C-5489CF11951F}"/>
              </a:ext>
            </a:extLst>
          </p:cNvPr>
          <p:cNvSpPr txBox="1">
            <a:spLocks/>
          </p:cNvSpPr>
          <p:nvPr/>
        </p:nvSpPr>
        <p:spPr>
          <a:xfrm>
            <a:off x="6480175" y="3367844"/>
            <a:ext cx="1455745" cy="492443"/>
          </a:xfrm>
          <a:prstGeom prst="rect">
            <a:avLst/>
          </a:prstGeom>
          <a:noFill/>
          <a:ln>
            <a:noFill/>
          </a:ln>
        </p:spPr>
        <p:txBody>
          <a:bodyPr wrap="squar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1"/>
                </a:solidFill>
                <a:latin typeface="Calibri (body)"/>
              </a:rPr>
              <a:t>Detailed expressions</a:t>
            </a:r>
          </a:p>
        </p:txBody>
      </p:sp>
      <p:pic>
        <p:nvPicPr>
          <p:cNvPr id="15364" name="Picture 4" descr="Cute girl in stylish striped shirt sitting at her workplace with elbows on desk, pillowing face on hands, looking away with bored or thoughtful facial expression, thinking how to entertain herself Free Photo">
            <a:extLst>
              <a:ext uri="{FF2B5EF4-FFF2-40B4-BE49-F238E27FC236}">
                <a16:creationId xmlns:a16="http://schemas.microsoft.com/office/drawing/2014/main" id="{B660C362-A935-48E7-9731-515DDC433D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72" r="47538"/>
          <a:stretch/>
        </p:blipFill>
        <p:spPr bwMode="auto">
          <a:xfrm>
            <a:off x="4691663" y="2239840"/>
            <a:ext cx="1550853" cy="227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90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xit" presetSubtype="0" fill="hold" grpId="1" nodeType="withEffect">
                                  <p:stCondLst>
                                    <p:cond delay="0"/>
                                  </p:stCondLst>
                                  <p:childTnLst>
                                    <p:animEffect transition="out" filter="fade">
                                      <p:cBhvr>
                                        <p:cTn id="9" dur="500"/>
                                        <p:tgtEl>
                                          <p:spTgt spid="37"/>
                                        </p:tgtEl>
                                      </p:cBhvr>
                                    </p:animEffect>
                                    <p:set>
                                      <p:cBhvr>
                                        <p:cTn id="10" dur="1" fill="hold">
                                          <p:stCondLst>
                                            <p:cond delay="499"/>
                                          </p:stCondLst>
                                        </p:cTn>
                                        <p:tgtEl>
                                          <p:spTgt spid="3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xit" presetSubtype="0" fill="hold" grpId="1" nodeType="withEffect">
                                  <p:stCondLst>
                                    <p:cond delay="0"/>
                                  </p:stCondLst>
                                  <p:childTnLst>
                                    <p:animEffect transition="out" filter="fade">
                                      <p:cBhvr>
                                        <p:cTn id="17" dur="500"/>
                                        <p:tgtEl>
                                          <p:spTgt spid="40"/>
                                        </p:tgtEl>
                                      </p:cBhvr>
                                    </p:animEffect>
                                    <p:set>
                                      <p:cBhvr>
                                        <p:cTn id="18"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P spid="40" grpId="0"/>
      <p:bldP spid="40"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954107"/>
          </a:xfrm>
          <a:prstGeom prst="rect">
            <a:avLst/>
          </a:prstGeom>
          <a:noFill/>
        </p:spPr>
        <p:txBody>
          <a:bodyPr wrap="square" rtlCol="0">
            <a:spAutoFit/>
          </a:bodyPr>
          <a:lstStyle/>
          <a:p>
            <a:r>
              <a:rPr lang="en-IN" sz="1400" dirty="0"/>
              <a:t>Multiple muscles are inserted into the modiolus structure.</a:t>
            </a:r>
          </a:p>
          <a:p>
            <a:endParaRPr lang="en-IN" sz="1400" dirty="0"/>
          </a:p>
          <a:p>
            <a:r>
              <a:rPr lang="en-IN" sz="1400" dirty="0"/>
              <a:t>Select each hotspot to learn more.</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2"/>
              </a:rPr>
              <a:t>https://www.gettyimages.in/detail/illustration/the-muscles-of-the-head-neck-and-face-royalty-free-illustration/87320478?phrase=lower+face+muscles+front+view</a:t>
            </a:r>
            <a:endParaRPr lang="en-IN" sz="1400" dirty="0"/>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chemeClr val="tx1"/>
                </a:solidFill>
              </a:rPr>
              <a:t>Multiple muscles are inserted into the modiolus structure.</a:t>
            </a:r>
          </a:p>
          <a:p>
            <a:endParaRPr lang="en-US" sz="1600" dirty="0">
              <a:solidFill>
                <a:schemeClr val="tx1"/>
              </a:solidFill>
            </a:endParaRPr>
          </a:p>
        </p:txBody>
      </p:sp>
      <p:grpSp>
        <p:nvGrpSpPr>
          <p:cNvPr id="48" name="Group 47">
            <a:extLst>
              <a:ext uri="{FF2B5EF4-FFF2-40B4-BE49-F238E27FC236}">
                <a16:creationId xmlns:a16="http://schemas.microsoft.com/office/drawing/2014/main" id="{295524D9-9EC7-4109-9403-1B0CFD7989F3}"/>
              </a:ext>
            </a:extLst>
          </p:cNvPr>
          <p:cNvGrpSpPr/>
          <p:nvPr/>
        </p:nvGrpSpPr>
        <p:grpSpPr>
          <a:xfrm>
            <a:off x="219618" y="1640690"/>
            <a:ext cx="5526274" cy="338554"/>
            <a:chOff x="612466" y="2228467"/>
            <a:chExt cx="5198651" cy="318481"/>
          </a:xfrm>
        </p:grpSpPr>
        <p:sp>
          <p:nvSpPr>
            <p:cNvPr id="49" name="TextBox 48">
              <a:extLst>
                <a:ext uri="{FF2B5EF4-FFF2-40B4-BE49-F238E27FC236}">
                  <a16:creationId xmlns:a16="http://schemas.microsoft.com/office/drawing/2014/main" id="{7606B3F0-7245-448E-9D5B-D1E8863074C3}"/>
                </a:ext>
              </a:extLst>
            </p:cNvPr>
            <p:cNvSpPr txBox="1"/>
            <p:nvPr/>
          </p:nvSpPr>
          <p:spPr>
            <a:xfrm>
              <a:off x="877004" y="2228467"/>
              <a:ext cx="4934113" cy="318481"/>
            </a:xfrm>
            <a:prstGeom prst="rect">
              <a:avLst/>
            </a:prstGeom>
            <a:noFill/>
          </p:spPr>
          <p:txBody>
            <a:bodyPr wrap="square" rtlCol="0">
              <a:spAutoFit/>
            </a:bodyPr>
            <a:lstStyle/>
            <a:p>
              <a:r>
                <a:rPr lang="en-US" sz="1600" b="1" dirty="0"/>
                <a:t>Select each hotspot to learn more.</a:t>
              </a:r>
              <a:endParaRPr lang="en-IN" sz="1600" b="1" dirty="0"/>
            </a:p>
          </p:txBody>
        </p:sp>
        <p:grpSp>
          <p:nvGrpSpPr>
            <p:cNvPr id="50" name="Group 49">
              <a:extLst>
                <a:ext uri="{FF2B5EF4-FFF2-40B4-BE49-F238E27FC236}">
                  <a16:creationId xmlns:a16="http://schemas.microsoft.com/office/drawing/2014/main" id="{9D65E9EB-2338-4482-B14F-75B46D564FB6}"/>
                </a:ext>
              </a:extLst>
            </p:cNvPr>
            <p:cNvGrpSpPr/>
            <p:nvPr/>
          </p:nvGrpSpPr>
          <p:grpSpPr>
            <a:xfrm>
              <a:off x="612466" y="2239650"/>
              <a:ext cx="254631" cy="254631"/>
              <a:chOff x="6452558" y="1319837"/>
              <a:chExt cx="254631" cy="254631"/>
            </a:xfrm>
          </p:grpSpPr>
          <p:pic>
            <p:nvPicPr>
              <p:cNvPr id="51" name="Graphic 50" descr="Direction">
                <a:extLst>
                  <a:ext uri="{FF2B5EF4-FFF2-40B4-BE49-F238E27FC236}">
                    <a16:creationId xmlns:a16="http://schemas.microsoft.com/office/drawing/2014/main" id="{3317DC34-8ACC-4CD9-8B77-351AC26565C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09937" y="1383725"/>
                <a:ext cx="180000" cy="180000"/>
              </a:xfrm>
              <a:prstGeom prst="rect">
                <a:avLst/>
              </a:prstGeom>
            </p:spPr>
          </p:pic>
          <p:sp>
            <p:nvSpPr>
              <p:cNvPr id="52" name="Oval 51">
                <a:extLst>
                  <a:ext uri="{FF2B5EF4-FFF2-40B4-BE49-F238E27FC236}">
                    <a16:creationId xmlns:a16="http://schemas.microsoft.com/office/drawing/2014/main" id="{13F37841-0E32-4F1D-B1FE-DF0FD67DEE7B}"/>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913"/>
              </a:p>
            </p:txBody>
          </p:sp>
        </p:grpSp>
      </p:grpSp>
      <p:pic>
        <p:nvPicPr>
          <p:cNvPr id="2" name="Picture 2" descr="The muscles of the head, neck and face">
            <a:extLst>
              <a:ext uri="{FF2B5EF4-FFF2-40B4-BE49-F238E27FC236}">
                <a16:creationId xmlns:a16="http://schemas.microsoft.com/office/drawing/2014/main" id="{B3832E18-5A73-80B4-CCC7-549BC5329A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0175" b="25872"/>
          <a:stretch/>
        </p:blipFill>
        <p:spPr bwMode="auto">
          <a:xfrm>
            <a:off x="1151657" y="2760869"/>
            <a:ext cx="4940566" cy="259079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9257F2C7-D7ED-2282-FB1B-03ACC88CB867}"/>
              </a:ext>
            </a:extLst>
          </p:cNvPr>
          <p:cNvSpPr/>
          <p:nvPr/>
        </p:nvSpPr>
        <p:spPr>
          <a:xfrm>
            <a:off x="4099163" y="4397409"/>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4" name="Oval 3">
            <a:extLst>
              <a:ext uri="{FF2B5EF4-FFF2-40B4-BE49-F238E27FC236}">
                <a16:creationId xmlns:a16="http://schemas.microsoft.com/office/drawing/2014/main" id="{540E32E9-B8ED-9C9C-C8D9-F12E56CBFEB0}"/>
              </a:ext>
            </a:extLst>
          </p:cNvPr>
          <p:cNvSpPr/>
          <p:nvPr/>
        </p:nvSpPr>
        <p:spPr>
          <a:xfrm>
            <a:off x="4686555" y="3179848"/>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5" name="Oval 4">
            <a:extLst>
              <a:ext uri="{FF2B5EF4-FFF2-40B4-BE49-F238E27FC236}">
                <a16:creationId xmlns:a16="http://schemas.microsoft.com/office/drawing/2014/main" id="{E0537840-DD7A-9928-8734-A2102EBE2FA8}"/>
              </a:ext>
            </a:extLst>
          </p:cNvPr>
          <p:cNvSpPr/>
          <p:nvPr/>
        </p:nvSpPr>
        <p:spPr>
          <a:xfrm>
            <a:off x="2406178" y="3447696"/>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6" name="Oval 5">
            <a:extLst>
              <a:ext uri="{FF2B5EF4-FFF2-40B4-BE49-F238E27FC236}">
                <a16:creationId xmlns:a16="http://schemas.microsoft.com/office/drawing/2014/main" id="{36F5E168-1A95-CBF4-A22F-DC6462CC02FF}"/>
              </a:ext>
            </a:extLst>
          </p:cNvPr>
          <p:cNvSpPr/>
          <p:nvPr/>
        </p:nvSpPr>
        <p:spPr>
          <a:xfrm>
            <a:off x="3920968" y="3443152"/>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Tree>
    <p:extLst>
      <p:ext uri="{BB962C8B-B14F-4D97-AF65-F5344CB8AC3E}">
        <p14:creationId xmlns:p14="http://schemas.microsoft.com/office/powerpoint/2010/main" val="1885490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muscles of the head, neck and face">
            <a:extLst>
              <a:ext uri="{FF2B5EF4-FFF2-40B4-BE49-F238E27FC236}">
                <a16:creationId xmlns:a16="http://schemas.microsoft.com/office/drawing/2014/main" id="{BBA44FA8-DAC9-56E4-ED89-E34D7761FB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175" b="25872"/>
          <a:stretch/>
        </p:blipFill>
        <p:spPr bwMode="auto">
          <a:xfrm>
            <a:off x="1151657" y="2760869"/>
            <a:ext cx="4940566" cy="259079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43888FB-1619-B28E-0BF2-FF81E20910F0}"/>
              </a:ext>
            </a:extLst>
          </p:cNvPr>
          <p:cNvSpPr/>
          <p:nvPr/>
        </p:nvSpPr>
        <p:spPr>
          <a:xfrm>
            <a:off x="4099163" y="4397409"/>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4" name="Oval 3">
            <a:extLst>
              <a:ext uri="{FF2B5EF4-FFF2-40B4-BE49-F238E27FC236}">
                <a16:creationId xmlns:a16="http://schemas.microsoft.com/office/drawing/2014/main" id="{57F0DBDA-1526-890A-9B9D-3E5996F8FE52}"/>
              </a:ext>
            </a:extLst>
          </p:cNvPr>
          <p:cNvSpPr/>
          <p:nvPr/>
        </p:nvSpPr>
        <p:spPr>
          <a:xfrm>
            <a:off x="4686555" y="3179848"/>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5" name="Oval 4">
            <a:extLst>
              <a:ext uri="{FF2B5EF4-FFF2-40B4-BE49-F238E27FC236}">
                <a16:creationId xmlns:a16="http://schemas.microsoft.com/office/drawing/2014/main" id="{B5936FEC-8CFA-668C-0E09-54CFD855C865}"/>
              </a:ext>
            </a:extLst>
          </p:cNvPr>
          <p:cNvSpPr/>
          <p:nvPr/>
        </p:nvSpPr>
        <p:spPr>
          <a:xfrm>
            <a:off x="2406178" y="3447696"/>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2462213"/>
          </a:xfrm>
          <a:prstGeom prst="rect">
            <a:avLst/>
          </a:prstGeom>
          <a:noFill/>
        </p:spPr>
        <p:txBody>
          <a:bodyPr wrap="square" rtlCol="0">
            <a:spAutoFit/>
          </a:bodyPr>
          <a:lstStyle/>
          <a:p>
            <a:r>
              <a:rPr lang="en-US" sz="1400" dirty="0"/>
              <a:t>The zygomaticus major muscle originates from the facial side of the zygomatic bone, proceeds inferiorly and medially, joining the orbicularis </a:t>
            </a:r>
            <a:r>
              <a:rPr lang="en-US" sz="1400" dirty="0" err="1"/>
              <a:t>oris</a:t>
            </a:r>
            <a:r>
              <a:rPr lang="en-US" sz="1400" dirty="0"/>
              <a:t> muscle, and inserts into the modiolus.</a:t>
            </a:r>
          </a:p>
          <a:p>
            <a:endParaRPr lang="en-US" sz="1400" dirty="0"/>
          </a:p>
          <a:p>
            <a:r>
              <a:rPr lang="en-US" sz="1400" dirty="0"/>
              <a:t>The insertion pattern varies, but it is always observed that the fiber runs deeper than the levator </a:t>
            </a:r>
            <a:r>
              <a:rPr lang="en-US" sz="1400" dirty="0" err="1"/>
              <a:t>anguli</a:t>
            </a:r>
            <a:r>
              <a:rPr lang="en-US" sz="1400" dirty="0"/>
              <a:t> </a:t>
            </a:r>
            <a:r>
              <a:rPr lang="en-US" sz="1400" dirty="0" err="1"/>
              <a:t>oris</a:t>
            </a:r>
            <a:r>
              <a:rPr lang="en-US" sz="1400" dirty="0"/>
              <a:t> muscle. These fibers insert into the anterior region of the buccinators.</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3"/>
              </a:rPr>
              <a:t>https://www.gettyimages.in/detail/illustration/the-muscles-of-the-head-neck-and-face-royalty-free-illustration/87320478?phrase=lower+face+muscles+front+view</a:t>
            </a:r>
            <a:endParaRPr lang="en-IN" sz="1400" dirty="0"/>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chemeClr val="tx1"/>
                </a:solidFill>
              </a:rPr>
              <a:t>Multiple muscles are inserted into the modiolus structure.</a:t>
            </a:r>
          </a:p>
          <a:p>
            <a:endParaRPr lang="en-US" sz="1600" dirty="0">
              <a:solidFill>
                <a:schemeClr val="tx1"/>
              </a:solidFill>
            </a:endParaRPr>
          </a:p>
        </p:txBody>
      </p:sp>
      <p:grpSp>
        <p:nvGrpSpPr>
          <p:cNvPr id="48" name="Group 47">
            <a:extLst>
              <a:ext uri="{FF2B5EF4-FFF2-40B4-BE49-F238E27FC236}">
                <a16:creationId xmlns:a16="http://schemas.microsoft.com/office/drawing/2014/main" id="{295524D9-9EC7-4109-9403-1B0CFD7989F3}"/>
              </a:ext>
            </a:extLst>
          </p:cNvPr>
          <p:cNvGrpSpPr/>
          <p:nvPr/>
        </p:nvGrpSpPr>
        <p:grpSpPr>
          <a:xfrm>
            <a:off x="219618" y="1640690"/>
            <a:ext cx="5526274" cy="338554"/>
            <a:chOff x="612466" y="2228467"/>
            <a:chExt cx="5198651" cy="318481"/>
          </a:xfrm>
        </p:grpSpPr>
        <p:sp>
          <p:nvSpPr>
            <p:cNvPr id="49" name="TextBox 48">
              <a:extLst>
                <a:ext uri="{FF2B5EF4-FFF2-40B4-BE49-F238E27FC236}">
                  <a16:creationId xmlns:a16="http://schemas.microsoft.com/office/drawing/2014/main" id="{7606B3F0-7245-448E-9D5B-D1E8863074C3}"/>
                </a:ext>
              </a:extLst>
            </p:cNvPr>
            <p:cNvSpPr txBox="1"/>
            <p:nvPr/>
          </p:nvSpPr>
          <p:spPr>
            <a:xfrm>
              <a:off x="877004" y="2228467"/>
              <a:ext cx="4934113" cy="318481"/>
            </a:xfrm>
            <a:prstGeom prst="rect">
              <a:avLst/>
            </a:prstGeom>
            <a:noFill/>
          </p:spPr>
          <p:txBody>
            <a:bodyPr wrap="square" rtlCol="0">
              <a:spAutoFit/>
            </a:bodyPr>
            <a:lstStyle/>
            <a:p>
              <a:r>
                <a:rPr lang="en-US" sz="1600" b="1" dirty="0"/>
                <a:t>Select each hotspot to learn more.</a:t>
              </a:r>
              <a:endParaRPr lang="en-IN" sz="1600" b="1" dirty="0"/>
            </a:p>
          </p:txBody>
        </p:sp>
        <p:grpSp>
          <p:nvGrpSpPr>
            <p:cNvPr id="50" name="Group 49">
              <a:extLst>
                <a:ext uri="{FF2B5EF4-FFF2-40B4-BE49-F238E27FC236}">
                  <a16:creationId xmlns:a16="http://schemas.microsoft.com/office/drawing/2014/main" id="{9D65E9EB-2338-4482-B14F-75B46D564FB6}"/>
                </a:ext>
              </a:extLst>
            </p:cNvPr>
            <p:cNvGrpSpPr/>
            <p:nvPr/>
          </p:nvGrpSpPr>
          <p:grpSpPr>
            <a:xfrm>
              <a:off x="612466" y="2239650"/>
              <a:ext cx="254631" cy="254631"/>
              <a:chOff x="6452558" y="1319837"/>
              <a:chExt cx="254631" cy="254631"/>
            </a:xfrm>
          </p:grpSpPr>
          <p:pic>
            <p:nvPicPr>
              <p:cNvPr id="51" name="Graphic 50" descr="Direction">
                <a:extLst>
                  <a:ext uri="{FF2B5EF4-FFF2-40B4-BE49-F238E27FC236}">
                    <a16:creationId xmlns:a16="http://schemas.microsoft.com/office/drawing/2014/main" id="{3317DC34-8ACC-4CD9-8B77-351AC26565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6509937" y="1383725"/>
                <a:ext cx="180000" cy="180000"/>
              </a:xfrm>
              <a:prstGeom prst="rect">
                <a:avLst/>
              </a:prstGeom>
            </p:spPr>
          </p:pic>
          <p:sp>
            <p:nvSpPr>
              <p:cNvPr id="52" name="Oval 51">
                <a:extLst>
                  <a:ext uri="{FF2B5EF4-FFF2-40B4-BE49-F238E27FC236}">
                    <a16:creationId xmlns:a16="http://schemas.microsoft.com/office/drawing/2014/main" id="{13F37841-0E32-4F1D-B1FE-DF0FD67DEE7B}"/>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913"/>
              </a:p>
            </p:txBody>
          </p:sp>
        </p:grpSp>
      </p:grpSp>
      <p:sp>
        <p:nvSpPr>
          <p:cNvPr id="22" name="Content Placeholder 11">
            <a:extLst>
              <a:ext uri="{FF2B5EF4-FFF2-40B4-BE49-F238E27FC236}">
                <a16:creationId xmlns:a16="http://schemas.microsoft.com/office/drawing/2014/main" id="{FA489F1E-CA7D-4A15-B0BC-837199166CC9}"/>
              </a:ext>
            </a:extLst>
          </p:cNvPr>
          <p:cNvSpPr txBox="1">
            <a:spLocks/>
          </p:cNvSpPr>
          <p:nvPr/>
        </p:nvSpPr>
        <p:spPr>
          <a:xfrm>
            <a:off x="6137945" y="2204270"/>
            <a:ext cx="2843384" cy="2821066"/>
          </a:xfrm>
          <a:prstGeom prst="rect">
            <a:avLst/>
          </a:prstGeom>
          <a:noFill/>
          <a:ln>
            <a:noFill/>
          </a:ln>
        </p:spPr>
        <p:txBody>
          <a:bodyPr>
            <a:no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Calibri (body)"/>
              </a:rPr>
              <a:t>Zygomaticus major (</a:t>
            </a:r>
            <a:r>
              <a:rPr lang="en-US" sz="1600" b="1" dirty="0" err="1">
                <a:solidFill>
                  <a:schemeClr val="tx1"/>
                </a:solidFill>
                <a:latin typeface="Calibri (body)"/>
              </a:rPr>
              <a:t>ZMj</a:t>
            </a:r>
            <a:r>
              <a:rPr lang="en-US" sz="1600" b="1" dirty="0">
                <a:solidFill>
                  <a:schemeClr val="tx1"/>
                </a:solidFill>
                <a:latin typeface="Calibri (body)"/>
              </a:rPr>
              <a:t>)</a:t>
            </a:r>
          </a:p>
          <a:p>
            <a:pPr marL="176213" indent="-176213">
              <a:spcBef>
                <a:spcPts val="600"/>
              </a:spcBef>
              <a:spcAft>
                <a:spcPts val="600"/>
              </a:spcAft>
              <a:buClr>
                <a:schemeClr val="accent1"/>
              </a:buClr>
            </a:pPr>
            <a:r>
              <a:rPr lang="en-US" sz="1600" dirty="0">
                <a:solidFill>
                  <a:schemeClr val="tx1"/>
                </a:solidFill>
                <a:latin typeface="Calibri (body)"/>
              </a:rPr>
              <a:t>Originates from the facial side of zygomatic bone, proceeds inferiorly and medially</a:t>
            </a:r>
          </a:p>
          <a:p>
            <a:pPr marL="176213" indent="-176213">
              <a:spcBef>
                <a:spcPts val="0"/>
              </a:spcBef>
              <a:spcAft>
                <a:spcPts val="600"/>
              </a:spcAft>
              <a:buClr>
                <a:schemeClr val="accent1"/>
              </a:buClr>
            </a:pPr>
            <a:r>
              <a:rPr lang="en-US" sz="1600" dirty="0">
                <a:solidFill>
                  <a:schemeClr val="tx1"/>
                </a:solidFill>
                <a:latin typeface="Calibri (body)"/>
              </a:rPr>
              <a:t>Runs deeper than levator </a:t>
            </a:r>
            <a:r>
              <a:rPr lang="en-US" sz="1600" dirty="0" err="1">
                <a:solidFill>
                  <a:schemeClr val="tx1"/>
                </a:solidFill>
                <a:latin typeface="Calibri (body)"/>
              </a:rPr>
              <a:t>anguli</a:t>
            </a:r>
            <a:r>
              <a:rPr lang="en-US" sz="1600" dirty="0">
                <a:solidFill>
                  <a:schemeClr val="tx1"/>
                </a:solidFill>
                <a:latin typeface="Calibri (body)"/>
              </a:rPr>
              <a:t> </a:t>
            </a:r>
            <a:r>
              <a:rPr lang="en-US" sz="1600" dirty="0" err="1">
                <a:solidFill>
                  <a:schemeClr val="tx1"/>
                </a:solidFill>
                <a:latin typeface="Calibri (body)"/>
              </a:rPr>
              <a:t>oris</a:t>
            </a:r>
            <a:r>
              <a:rPr lang="en-US" sz="1600" dirty="0">
                <a:solidFill>
                  <a:schemeClr val="tx1"/>
                </a:solidFill>
                <a:latin typeface="Calibri (body)"/>
              </a:rPr>
              <a:t>, joins orbicularis </a:t>
            </a:r>
            <a:r>
              <a:rPr lang="en-US" sz="1600" dirty="0" err="1">
                <a:solidFill>
                  <a:schemeClr val="tx1"/>
                </a:solidFill>
                <a:latin typeface="Calibri (body)"/>
              </a:rPr>
              <a:t>oris</a:t>
            </a:r>
            <a:r>
              <a:rPr lang="en-US" sz="1600" dirty="0">
                <a:solidFill>
                  <a:schemeClr val="tx1"/>
                </a:solidFill>
                <a:latin typeface="Calibri (body)"/>
              </a:rPr>
              <a:t> muscle, and inserts into modiolus</a:t>
            </a:r>
          </a:p>
        </p:txBody>
      </p:sp>
      <p:cxnSp>
        <p:nvCxnSpPr>
          <p:cNvPr id="23" name="Straight Connector 22">
            <a:extLst>
              <a:ext uri="{FF2B5EF4-FFF2-40B4-BE49-F238E27FC236}">
                <a16:creationId xmlns:a16="http://schemas.microsoft.com/office/drawing/2014/main" id="{A06ADB5E-E5E4-4DBF-BB96-2D6B6C5AB9F5}"/>
              </a:ext>
            </a:extLst>
          </p:cNvPr>
          <p:cNvCxnSpPr>
            <a:cxnSpLocks/>
          </p:cNvCxnSpPr>
          <p:nvPr/>
        </p:nvCxnSpPr>
        <p:spPr>
          <a:xfrm flipH="1">
            <a:off x="5713615" y="2518949"/>
            <a:ext cx="2156054"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Content Placeholder 11">
            <a:extLst>
              <a:ext uri="{FF2B5EF4-FFF2-40B4-BE49-F238E27FC236}">
                <a16:creationId xmlns:a16="http://schemas.microsoft.com/office/drawing/2014/main" id="{14294A00-C7ED-42E3-80BF-1232975E6F83}"/>
              </a:ext>
            </a:extLst>
          </p:cNvPr>
          <p:cNvSpPr txBox="1">
            <a:spLocks/>
          </p:cNvSpPr>
          <p:nvPr/>
        </p:nvSpPr>
        <p:spPr>
          <a:xfrm>
            <a:off x="387260" y="3518901"/>
            <a:ext cx="1317668"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solidFill>
                <a:latin typeface="Calibri (body)"/>
              </a:rPr>
              <a:t>Orbicularis </a:t>
            </a:r>
            <a:r>
              <a:rPr lang="en-US" sz="1600" b="1" dirty="0" err="1">
                <a:solidFill>
                  <a:schemeClr val="tx1"/>
                </a:solidFill>
                <a:latin typeface="Calibri (body)"/>
              </a:rPr>
              <a:t>Oris</a:t>
            </a:r>
            <a:endParaRPr lang="en-US" sz="1600" b="1" dirty="0">
              <a:solidFill>
                <a:schemeClr val="tx1"/>
              </a:solidFill>
              <a:latin typeface="Calibri (body)"/>
            </a:endParaRPr>
          </a:p>
        </p:txBody>
      </p:sp>
      <p:cxnSp>
        <p:nvCxnSpPr>
          <p:cNvPr id="25" name="Straight Connector 24">
            <a:extLst>
              <a:ext uri="{FF2B5EF4-FFF2-40B4-BE49-F238E27FC236}">
                <a16:creationId xmlns:a16="http://schemas.microsoft.com/office/drawing/2014/main" id="{5D9BA8E2-1C93-4F0C-B0EF-72AC091B685D}"/>
              </a:ext>
            </a:extLst>
          </p:cNvPr>
          <p:cNvCxnSpPr>
            <a:cxnSpLocks/>
          </p:cNvCxnSpPr>
          <p:nvPr/>
        </p:nvCxnSpPr>
        <p:spPr>
          <a:xfrm>
            <a:off x="280613" y="3765122"/>
            <a:ext cx="3335424"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Content Placeholder 11">
            <a:extLst>
              <a:ext uri="{FF2B5EF4-FFF2-40B4-BE49-F238E27FC236}">
                <a16:creationId xmlns:a16="http://schemas.microsoft.com/office/drawing/2014/main" id="{162ED1C3-A583-4E02-9A8A-5D3FB7AFADFB}"/>
              </a:ext>
            </a:extLst>
          </p:cNvPr>
          <p:cNvSpPr txBox="1">
            <a:spLocks/>
          </p:cNvSpPr>
          <p:nvPr/>
        </p:nvSpPr>
        <p:spPr>
          <a:xfrm>
            <a:off x="387260" y="4091183"/>
            <a:ext cx="803105"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err="1">
                <a:solidFill>
                  <a:schemeClr val="tx1"/>
                </a:solidFill>
                <a:latin typeface="Calibri (body)"/>
              </a:rPr>
              <a:t>Modiolus</a:t>
            </a:r>
            <a:endParaRPr lang="en-US" sz="1600" b="1" dirty="0">
              <a:solidFill>
                <a:schemeClr val="tx1"/>
              </a:solidFill>
              <a:latin typeface="Calibri (body)"/>
            </a:endParaRPr>
          </a:p>
        </p:txBody>
      </p:sp>
      <p:cxnSp>
        <p:nvCxnSpPr>
          <p:cNvPr id="27" name="Straight Connector 26">
            <a:extLst>
              <a:ext uri="{FF2B5EF4-FFF2-40B4-BE49-F238E27FC236}">
                <a16:creationId xmlns:a16="http://schemas.microsoft.com/office/drawing/2014/main" id="{16BA1CF5-6357-47BA-A2DC-6B84E08B00B2}"/>
              </a:ext>
            </a:extLst>
          </p:cNvPr>
          <p:cNvCxnSpPr>
            <a:cxnSpLocks/>
          </p:cNvCxnSpPr>
          <p:nvPr/>
        </p:nvCxnSpPr>
        <p:spPr>
          <a:xfrm flipV="1">
            <a:off x="280613" y="4356864"/>
            <a:ext cx="2190584"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F1A904E-3CE0-4999-8883-D172C0411C8F}"/>
              </a:ext>
            </a:extLst>
          </p:cNvPr>
          <p:cNvCxnSpPr/>
          <p:nvPr/>
        </p:nvCxnSpPr>
        <p:spPr>
          <a:xfrm flipV="1">
            <a:off x="2142869" y="4573751"/>
            <a:ext cx="2772000" cy="1167"/>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66329F-B54D-44BC-B8ED-DDE6B23EAACA}"/>
              </a:ext>
            </a:extLst>
          </p:cNvPr>
          <p:cNvCxnSpPr>
            <a:cxnSpLocks/>
          </p:cNvCxnSpPr>
          <p:nvPr/>
        </p:nvCxnSpPr>
        <p:spPr>
          <a:xfrm>
            <a:off x="2138499" y="3620499"/>
            <a:ext cx="2266928"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96C6608-FBCC-4E49-B54E-8984DA3077D1}"/>
              </a:ext>
            </a:extLst>
          </p:cNvPr>
          <p:cNvCxnSpPr>
            <a:cxnSpLocks/>
          </p:cNvCxnSpPr>
          <p:nvPr/>
        </p:nvCxnSpPr>
        <p:spPr>
          <a:xfrm>
            <a:off x="2143522" y="3619232"/>
            <a:ext cx="0" cy="158513"/>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84BAE58-5BF5-4C17-9736-4E763A94D482}"/>
              </a:ext>
            </a:extLst>
          </p:cNvPr>
          <p:cNvCxnSpPr/>
          <p:nvPr/>
        </p:nvCxnSpPr>
        <p:spPr>
          <a:xfrm rot="5400000" flipV="1">
            <a:off x="2041789" y="4460862"/>
            <a:ext cx="216000" cy="1167"/>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C207CDB-06FB-41CA-8769-4533077CA3A6}"/>
              </a:ext>
            </a:extLst>
          </p:cNvPr>
          <p:cNvCxnSpPr/>
          <p:nvPr/>
        </p:nvCxnSpPr>
        <p:spPr>
          <a:xfrm rot="5400000" flipV="1">
            <a:off x="4782595" y="4468291"/>
            <a:ext cx="216000" cy="116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AA3B220-0BE3-44D2-99E9-8C5AB1554280}"/>
              </a:ext>
            </a:extLst>
          </p:cNvPr>
          <p:cNvCxnSpPr>
            <a:cxnSpLocks/>
          </p:cNvCxnSpPr>
          <p:nvPr/>
        </p:nvCxnSpPr>
        <p:spPr>
          <a:xfrm flipH="1">
            <a:off x="5307063" y="2517679"/>
            <a:ext cx="412496" cy="935736"/>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D41B1AC-0803-432B-ADC8-3D354196FD42}"/>
              </a:ext>
            </a:extLst>
          </p:cNvPr>
          <p:cNvCxnSpPr/>
          <p:nvPr/>
        </p:nvCxnSpPr>
        <p:spPr>
          <a:xfrm rot="16200000">
            <a:off x="4294201" y="3726649"/>
            <a:ext cx="216000" cy="116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Curved Left Arrow 79">
            <a:extLst>
              <a:ext uri="{FF2B5EF4-FFF2-40B4-BE49-F238E27FC236}">
                <a16:creationId xmlns:a16="http://schemas.microsoft.com/office/drawing/2014/main" id="{B23425AA-1E02-43A5-89C6-A419F06AA134}"/>
              </a:ext>
            </a:extLst>
          </p:cNvPr>
          <p:cNvSpPr/>
          <p:nvPr/>
        </p:nvSpPr>
        <p:spPr>
          <a:xfrm rot="13140000" flipH="1">
            <a:off x="5024811" y="3149841"/>
            <a:ext cx="45719" cy="914400"/>
          </a:xfrm>
          <a:prstGeom prst="curvedLeftArrow">
            <a:avLst>
              <a:gd name="adj1" fmla="val 25000"/>
              <a:gd name="adj2" fmla="val 0"/>
              <a:gd name="adj3" fmla="val 25000"/>
            </a:avLst>
          </a:prstGeom>
          <a:solidFill>
            <a:srgbClr val="0093BE"/>
          </a:solidFill>
          <a:ln w="38100" cap="flat" cmpd="sng" algn="ctr">
            <a:solidFill>
              <a:srgbClr val="0093BE">
                <a:shade val="50000"/>
              </a:srgbClr>
            </a:solidFill>
            <a:prstDash val="solid"/>
            <a:headEnd type="none" w="med" len="med"/>
            <a:tailEnd type="triangle" w="med" len="me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932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22" presetClass="entr" presetSubtype="8"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muscles of the head, neck and face">
            <a:extLst>
              <a:ext uri="{FF2B5EF4-FFF2-40B4-BE49-F238E27FC236}">
                <a16:creationId xmlns:a16="http://schemas.microsoft.com/office/drawing/2014/main" id="{25EE9728-F61A-D3BD-2C70-78E7433E51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175" b="25872"/>
          <a:stretch/>
        </p:blipFill>
        <p:spPr bwMode="auto">
          <a:xfrm>
            <a:off x="1151657" y="2760869"/>
            <a:ext cx="4940566" cy="2590797"/>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C6A101B-2312-DC85-9D80-02BA0D03E815}"/>
              </a:ext>
            </a:extLst>
          </p:cNvPr>
          <p:cNvSpPr/>
          <p:nvPr/>
        </p:nvSpPr>
        <p:spPr>
          <a:xfrm>
            <a:off x="4099163" y="4397409"/>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3" name="Oval 2">
            <a:extLst>
              <a:ext uri="{FF2B5EF4-FFF2-40B4-BE49-F238E27FC236}">
                <a16:creationId xmlns:a16="http://schemas.microsoft.com/office/drawing/2014/main" id="{9973FD02-8AC1-2524-5558-8FC74C252438}"/>
              </a:ext>
            </a:extLst>
          </p:cNvPr>
          <p:cNvSpPr/>
          <p:nvPr/>
        </p:nvSpPr>
        <p:spPr>
          <a:xfrm>
            <a:off x="4686555" y="3179848"/>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4" name="Oval 3">
            <a:extLst>
              <a:ext uri="{FF2B5EF4-FFF2-40B4-BE49-F238E27FC236}">
                <a16:creationId xmlns:a16="http://schemas.microsoft.com/office/drawing/2014/main" id="{124E971F-1B57-DF37-B457-A2544B1ED412}"/>
              </a:ext>
            </a:extLst>
          </p:cNvPr>
          <p:cNvSpPr/>
          <p:nvPr/>
        </p:nvSpPr>
        <p:spPr>
          <a:xfrm>
            <a:off x="2406178" y="3447696"/>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1815882"/>
          </a:xfrm>
          <a:prstGeom prst="rect">
            <a:avLst/>
          </a:prstGeom>
          <a:noFill/>
        </p:spPr>
        <p:txBody>
          <a:bodyPr wrap="square" rtlCol="0">
            <a:spAutoFit/>
          </a:bodyPr>
          <a:lstStyle/>
          <a:p>
            <a:r>
              <a:rPr lang="en-US" sz="1400" dirty="0"/>
              <a:t>The levator </a:t>
            </a:r>
            <a:r>
              <a:rPr lang="en-US" sz="1400" dirty="0" err="1"/>
              <a:t>anguli</a:t>
            </a:r>
            <a:r>
              <a:rPr lang="en-US" sz="1400" dirty="0"/>
              <a:t> </a:t>
            </a:r>
            <a:r>
              <a:rPr lang="en-US" sz="1400" dirty="0" err="1"/>
              <a:t>oris</a:t>
            </a:r>
            <a:r>
              <a:rPr lang="en-US" sz="1400" dirty="0"/>
              <a:t> muscle originates from the canine fossa inferior to the infraorbital foramen, blends with the orbicularis </a:t>
            </a:r>
            <a:r>
              <a:rPr lang="en-US" sz="1400" dirty="0" err="1"/>
              <a:t>oris</a:t>
            </a:r>
            <a:r>
              <a:rPr lang="en-US" sz="1400" dirty="0"/>
              <a:t> muscle, and inserts into the modiolus.</a:t>
            </a:r>
          </a:p>
          <a:p>
            <a:endParaRPr lang="en-US" sz="1400" dirty="0"/>
          </a:p>
          <a:p>
            <a:r>
              <a:rPr lang="en-US" sz="1400" dirty="0"/>
              <a:t>Its function is to elevate the mouth corner.</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3"/>
              </a:rPr>
              <a:t>https://www.gettyimages.in/detail/illustration/the-muscles-of-the-head-neck-and-face-royalty-free-illustration/87320478?phrase=lower+face+muscles+front+view</a:t>
            </a:r>
            <a:endParaRPr lang="en-IN" sz="1400" dirty="0"/>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chemeClr val="tx1"/>
                </a:solidFill>
              </a:rPr>
              <a:t>Multiple muscles are inserted into the modiolus structure.</a:t>
            </a:r>
          </a:p>
          <a:p>
            <a:endParaRPr lang="en-US" sz="1600" dirty="0">
              <a:solidFill>
                <a:schemeClr val="tx1"/>
              </a:solidFill>
            </a:endParaRPr>
          </a:p>
        </p:txBody>
      </p:sp>
      <p:grpSp>
        <p:nvGrpSpPr>
          <p:cNvPr id="48" name="Group 47">
            <a:extLst>
              <a:ext uri="{FF2B5EF4-FFF2-40B4-BE49-F238E27FC236}">
                <a16:creationId xmlns:a16="http://schemas.microsoft.com/office/drawing/2014/main" id="{295524D9-9EC7-4109-9403-1B0CFD7989F3}"/>
              </a:ext>
            </a:extLst>
          </p:cNvPr>
          <p:cNvGrpSpPr/>
          <p:nvPr/>
        </p:nvGrpSpPr>
        <p:grpSpPr>
          <a:xfrm>
            <a:off x="219618" y="1640690"/>
            <a:ext cx="5526274" cy="338554"/>
            <a:chOff x="612466" y="2228467"/>
            <a:chExt cx="5198651" cy="318481"/>
          </a:xfrm>
        </p:grpSpPr>
        <p:sp>
          <p:nvSpPr>
            <p:cNvPr id="49" name="TextBox 48">
              <a:extLst>
                <a:ext uri="{FF2B5EF4-FFF2-40B4-BE49-F238E27FC236}">
                  <a16:creationId xmlns:a16="http://schemas.microsoft.com/office/drawing/2014/main" id="{7606B3F0-7245-448E-9D5B-D1E8863074C3}"/>
                </a:ext>
              </a:extLst>
            </p:cNvPr>
            <p:cNvSpPr txBox="1"/>
            <p:nvPr/>
          </p:nvSpPr>
          <p:spPr>
            <a:xfrm>
              <a:off x="877004" y="2228467"/>
              <a:ext cx="4934113" cy="318481"/>
            </a:xfrm>
            <a:prstGeom prst="rect">
              <a:avLst/>
            </a:prstGeom>
            <a:noFill/>
          </p:spPr>
          <p:txBody>
            <a:bodyPr wrap="square" rtlCol="0">
              <a:spAutoFit/>
            </a:bodyPr>
            <a:lstStyle/>
            <a:p>
              <a:r>
                <a:rPr lang="en-US" sz="1600" b="1" dirty="0"/>
                <a:t>Select each hotspot to learn more.</a:t>
              </a:r>
              <a:endParaRPr lang="en-IN" sz="1600" b="1" dirty="0"/>
            </a:p>
          </p:txBody>
        </p:sp>
        <p:grpSp>
          <p:nvGrpSpPr>
            <p:cNvPr id="50" name="Group 49">
              <a:extLst>
                <a:ext uri="{FF2B5EF4-FFF2-40B4-BE49-F238E27FC236}">
                  <a16:creationId xmlns:a16="http://schemas.microsoft.com/office/drawing/2014/main" id="{9D65E9EB-2338-4482-B14F-75B46D564FB6}"/>
                </a:ext>
              </a:extLst>
            </p:cNvPr>
            <p:cNvGrpSpPr/>
            <p:nvPr/>
          </p:nvGrpSpPr>
          <p:grpSpPr>
            <a:xfrm>
              <a:off x="612466" y="2239650"/>
              <a:ext cx="254631" cy="254631"/>
              <a:chOff x="6452558" y="1319837"/>
              <a:chExt cx="254631" cy="254631"/>
            </a:xfrm>
          </p:grpSpPr>
          <p:pic>
            <p:nvPicPr>
              <p:cNvPr id="51" name="Graphic 50" descr="Direction">
                <a:extLst>
                  <a:ext uri="{FF2B5EF4-FFF2-40B4-BE49-F238E27FC236}">
                    <a16:creationId xmlns:a16="http://schemas.microsoft.com/office/drawing/2014/main" id="{3317DC34-8ACC-4CD9-8B77-351AC26565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6509937" y="1383725"/>
                <a:ext cx="180000" cy="180000"/>
              </a:xfrm>
              <a:prstGeom prst="rect">
                <a:avLst/>
              </a:prstGeom>
            </p:spPr>
          </p:pic>
          <p:sp>
            <p:nvSpPr>
              <p:cNvPr id="52" name="Oval 51">
                <a:extLst>
                  <a:ext uri="{FF2B5EF4-FFF2-40B4-BE49-F238E27FC236}">
                    <a16:creationId xmlns:a16="http://schemas.microsoft.com/office/drawing/2014/main" id="{13F37841-0E32-4F1D-B1FE-DF0FD67DEE7B}"/>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913"/>
              </a:p>
            </p:txBody>
          </p:sp>
        </p:grpSp>
      </p:grpSp>
      <p:sp>
        <p:nvSpPr>
          <p:cNvPr id="22" name="Content Placeholder 11">
            <a:extLst>
              <a:ext uri="{FF2B5EF4-FFF2-40B4-BE49-F238E27FC236}">
                <a16:creationId xmlns:a16="http://schemas.microsoft.com/office/drawing/2014/main" id="{10271FEA-047B-45E9-B041-859617C4B3DD}"/>
              </a:ext>
            </a:extLst>
          </p:cNvPr>
          <p:cNvSpPr txBox="1">
            <a:spLocks/>
          </p:cNvSpPr>
          <p:nvPr/>
        </p:nvSpPr>
        <p:spPr>
          <a:xfrm>
            <a:off x="6137945" y="2207844"/>
            <a:ext cx="3251418" cy="2821066"/>
          </a:xfrm>
          <a:prstGeom prst="rect">
            <a:avLst/>
          </a:prstGeom>
          <a:noFill/>
          <a:ln>
            <a:noFill/>
          </a:ln>
        </p:spPr>
        <p:txBody>
          <a:bodyPr>
            <a:no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Calibri (body)"/>
              </a:rPr>
              <a:t>Levator </a:t>
            </a:r>
            <a:r>
              <a:rPr lang="en-US" sz="1600" b="1" dirty="0" err="1">
                <a:solidFill>
                  <a:schemeClr val="tx1"/>
                </a:solidFill>
                <a:latin typeface="Calibri (body)"/>
              </a:rPr>
              <a:t>anguli</a:t>
            </a:r>
            <a:r>
              <a:rPr lang="en-US" sz="1600" b="1" dirty="0">
                <a:solidFill>
                  <a:schemeClr val="tx1"/>
                </a:solidFill>
                <a:latin typeface="Calibri (body)"/>
              </a:rPr>
              <a:t> </a:t>
            </a:r>
            <a:r>
              <a:rPr lang="en-US" sz="1600" b="1" dirty="0" err="1">
                <a:solidFill>
                  <a:schemeClr val="tx1"/>
                </a:solidFill>
                <a:latin typeface="Calibri (body)"/>
              </a:rPr>
              <a:t>oris</a:t>
            </a:r>
            <a:r>
              <a:rPr lang="en-US" sz="1600" b="1" dirty="0">
                <a:solidFill>
                  <a:schemeClr val="tx1"/>
                </a:solidFill>
                <a:latin typeface="Calibri (body)"/>
              </a:rPr>
              <a:t> (LAO)</a:t>
            </a:r>
          </a:p>
          <a:p>
            <a:pPr marL="176213" indent="-176213">
              <a:spcBef>
                <a:spcPts val="600"/>
              </a:spcBef>
              <a:spcAft>
                <a:spcPts val="600"/>
              </a:spcAft>
              <a:buClr>
                <a:schemeClr val="accent1"/>
              </a:buClr>
            </a:pPr>
            <a:r>
              <a:rPr lang="en-GB" sz="1600" dirty="0">
                <a:solidFill>
                  <a:schemeClr val="tx1"/>
                </a:solidFill>
                <a:latin typeface="Calibri (body)"/>
              </a:rPr>
              <a:t>Originates from canine fossa inferior to infraorbital foramen</a:t>
            </a:r>
          </a:p>
          <a:p>
            <a:pPr marL="176213" indent="-176213">
              <a:spcBef>
                <a:spcPts val="600"/>
              </a:spcBef>
              <a:spcAft>
                <a:spcPts val="600"/>
              </a:spcAft>
              <a:buClr>
                <a:schemeClr val="accent1"/>
              </a:buClr>
            </a:pPr>
            <a:r>
              <a:rPr lang="en-GB" sz="1600" dirty="0">
                <a:solidFill>
                  <a:schemeClr val="tx1"/>
                </a:solidFill>
                <a:latin typeface="Calibri (body)"/>
              </a:rPr>
              <a:t>Blends with orbicularis </a:t>
            </a:r>
            <a:r>
              <a:rPr lang="en-GB" sz="1600" dirty="0" err="1">
                <a:solidFill>
                  <a:schemeClr val="tx1"/>
                </a:solidFill>
                <a:latin typeface="Calibri (body)"/>
              </a:rPr>
              <a:t>oris</a:t>
            </a:r>
            <a:r>
              <a:rPr lang="en-GB" sz="1600" dirty="0">
                <a:solidFill>
                  <a:schemeClr val="tx1"/>
                </a:solidFill>
                <a:latin typeface="Calibri (body)"/>
              </a:rPr>
              <a:t>, and inserts into modiolus</a:t>
            </a:r>
          </a:p>
          <a:p>
            <a:pPr marL="176213" indent="-176213">
              <a:spcBef>
                <a:spcPts val="600"/>
              </a:spcBef>
              <a:spcAft>
                <a:spcPts val="600"/>
              </a:spcAft>
              <a:buClr>
                <a:schemeClr val="accent1"/>
              </a:buClr>
            </a:pPr>
            <a:r>
              <a:rPr lang="en-GB" sz="1600" dirty="0">
                <a:solidFill>
                  <a:schemeClr val="tx1"/>
                </a:solidFill>
                <a:latin typeface="Calibri (body)"/>
              </a:rPr>
              <a:t>Functions to elevate mouth corner</a:t>
            </a:r>
          </a:p>
        </p:txBody>
      </p:sp>
      <p:cxnSp>
        <p:nvCxnSpPr>
          <p:cNvPr id="23" name="Straight Connector 22">
            <a:extLst>
              <a:ext uri="{FF2B5EF4-FFF2-40B4-BE49-F238E27FC236}">
                <a16:creationId xmlns:a16="http://schemas.microsoft.com/office/drawing/2014/main" id="{91DBA584-E605-48E8-B47E-720C1FA320EB}"/>
              </a:ext>
            </a:extLst>
          </p:cNvPr>
          <p:cNvCxnSpPr>
            <a:cxnSpLocks/>
          </p:cNvCxnSpPr>
          <p:nvPr/>
        </p:nvCxnSpPr>
        <p:spPr>
          <a:xfrm flipH="1">
            <a:off x="5708281" y="2522523"/>
            <a:ext cx="2156054"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Content Placeholder 11">
            <a:extLst>
              <a:ext uri="{FF2B5EF4-FFF2-40B4-BE49-F238E27FC236}">
                <a16:creationId xmlns:a16="http://schemas.microsoft.com/office/drawing/2014/main" id="{4326C33D-58E0-4A33-85BA-230A2E567C5F}"/>
              </a:ext>
            </a:extLst>
          </p:cNvPr>
          <p:cNvSpPr txBox="1">
            <a:spLocks/>
          </p:cNvSpPr>
          <p:nvPr/>
        </p:nvSpPr>
        <p:spPr>
          <a:xfrm>
            <a:off x="-353404" y="3467611"/>
            <a:ext cx="1554913"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586A76"/>
                </a:solidFill>
                <a:latin typeface="Arial" panose="020B0604020202020204" pitchFamily="34" charset="0"/>
              </a:rPr>
              <a:t>Orbicularis </a:t>
            </a:r>
            <a:r>
              <a:rPr lang="en-US" sz="1600" b="1" dirty="0" err="1">
                <a:solidFill>
                  <a:srgbClr val="586A76"/>
                </a:solidFill>
                <a:latin typeface="Arial" panose="020B0604020202020204" pitchFamily="34" charset="0"/>
              </a:rPr>
              <a:t>Oris</a:t>
            </a:r>
            <a:endParaRPr lang="en-US" sz="1600" b="1" dirty="0">
              <a:solidFill>
                <a:srgbClr val="586A76"/>
              </a:solidFill>
              <a:latin typeface="Arial" panose="020B0604020202020204" pitchFamily="34" charset="0"/>
            </a:endParaRPr>
          </a:p>
        </p:txBody>
      </p:sp>
      <p:cxnSp>
        <p:nvCxnSpPr>
          <p:cNvPr id="25" name="Straight Connector 24">
            <a:extLst>
              <a:ext uri="{FF2B5EF4-FFF2-40B4-BE49-F238E27FC236}">
                <a16:creationId xmlns:a16="http://schemas.microsoft.com/office/drawing/2014/main" id="{D78309A8-8814-4347-8285-07926263771C}"/>
              </a:ext>
            </a:extLst>
          </p:cNvPr>
          <p:cNvCxnSpPr>
            <a:cxnSpLocks/>
          </p:cNvCxnSpPr>
          <p:nvPr/>
        </p:nvCxnSpPr>
        <p:spPr>
          <a:xfrm>
            <a:off x="-365265" y="3781319"/>
            <a:ext cx="3981302"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Content Placeholder 11">
            <a:extLst>
              <a:ext uri="{FF2B5EF4-FFF2-40B4-BE49-F238E27FC236}">
                <a16:creationId xmlns:a16="http://schemas.microsoft.com/office/drawing/2014/main" id="{E3C2428D-7EC2-48A5-B4A8-02D2AD1DE7FB}"/>
              </a:ext>
            </a:extLst>
          </p:cNvPr>
          <p:cNvSpPr txBox="1">
            <a:spLocks/>
          </p:cNvSpPr>
          <p:nvPr/>
        </p:nvSpPr>
        <p:spPr>
          <a:xfrm>
            <a:off x="-353404" y="4021605"/>
            <a:ext cx="900888"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err="1">
                <a:solidFill>
                  <a:srgbClr val="586A76"/>
                </a:solidFill>
                <a:latin typeface="Arial" panose="020B0604020202020204" pitchFamily="34" charset="0"/>
              </a:rPr>
              <a:t>Modiolus</a:t>
            </a:r>
            <a:endParaRPr lang="en-US" sz="1600" b="1" dirty="0">
              <a:solidFill>
                <a:srgbClr val="586A76"/>
              </a:solidFill>
              <a:latin typeface="Arial" panose="020B0604020202020204" pitchFamily="34" charset="0"/>
            </a:endParaRPr>
          </a:p>
        </p:txBody>
      </p:sp>
      <p:cxnSp>
        <p:nvCxnSpPr>
          <p:cNvPr id="27" name="Straight Connector 26">
            <a:extLst>
              <a:ext uri="{FF2B5EF4-FFF2-40B4-BE49-F238E27FC236}">
                <a16:creationId xmlns:a16="http://schemas.microsoft.com/office/drawing/2014/main" id="{720A85CC-F2C2-436F-A4F8-DB9A51A6372F}"/>
              </a:ext>
            </a:extLst>
          </p:cNvPr>
          <p:cNvCxnSpPr>
            <a:cxnSpLocks/>
          </p:cNvCxnSpPr>
          <p:nvPr/>
        </p:nvCxnSpPr>
        <p:spPr>
          <a:xfrm>
            <a:off x="-372631" y="4360437"/>
            <a:ext cx="2843828"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1F849C-1F97-408E-9A2B-36F463194BEA}"/>
              </a:ext>
            </a:extLst>
          </p:cNvPr>
          <p:cNvCxnSpPr/>
          <p:nvPr/>
        </p:nvCxnSpPr>
        <p:spPr>
          <a:xfrm flipV="1">
            <a:off x="2142869" y="4577325"/>
            <a:ext cx="2772000" cy="1167"/>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D3D0340-0290-4EDE-ABCF-DE7C39193321}"/>
              </a:ext>
            </a:extLst>
          </p:cNvPr>
          <p:cNvCxnSpPr>
            <a:cxnSpLocks/>
          </p:cNvCxnSpPr>
          <p:nvPr/>
        </p:nvCxnSpPr>
        <p:spPr>
          <a:xfrm>
            <a:off x="2138499" y="3624073"/>
            <a:ext cx="2266928"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8F7C97-0EE8-4DAD-9A9E-1B727393D6A4}"/>
              </a:ext>
            </a:extLst>
          </p:cNvPr>
          <p:cNvCxnSpPr>
            <a:cxnSpLocks/>
          </p:cNvCxnSpPr>
          <p:nvPr/>
        </p:nvCxnSpPr>
        <p:spPr>
          <a:xfrm>
            <a:off x="2143522" y="3622806"/>
            <a:ext cx="0" cy="158513"/>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62DF4AD-5AF6-4E2F-B3BA-43F8384A1BFA}"/>
              </a:ext>
            </a:extLst>
          </p:cNvPr>
          <p:cNvCxnSpPr/>
          <p:nvPr/>
        </p:nvCxnSpPr>
        <p:spPr>
          <a:xfrm rot="5400000" flipV="1">
            <a:off x="2041789" y="4464436"/>
            <a:ext cx="216000" cy="1167"/>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1F08E71-8B76-4553-B423-B81E7D6B1FBB}"/>
              </a:ext>
            </a:extLst>
          </p:cNvPr>
          <p:cNvCxnSpPr/>
          <p:nvPr/>
        </p:nvCxnSpPr>
        <p:spPr>
          <a:xfrm rot="5400000" flipV="1">
            <a:off x="4801450" y="4471865"/>
            <a:ext cx="216000" cy="116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E9CA7D-54EE-48E6-A2BE-6EB03E7DF51B}"/>
              </a:ext>
            </a:extLst>
          </p:cNvPr>
          <p:cNvCxnSpPr>
            <a:cxnSpLocks/>
          </p:cNvCxnSpPr>
          <p:nvPr/>
        </p:nvCxnSpPr>
        <p:spPr>
          <a:xfrm flipH="1">
            <a:off x="4696003" y="2521253"/>
            <a:ext cx="1023556" cy="1231391"/>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2E2E620-4D64-44AB-B9F6-CAD4CCA97814}"/>
              </a:ext>
            </a:extLst>
          </p:cNvPr>
          <p:cNvCxnSpPr/>
          <p:nvPr/>
        </p:nvCxnSpPr>
        <p:spPr>
          <a:xfrm rot="16200000">
            <a:off x="4294201" y="3730223"/>
            <a:ext cx="216000" cy="116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81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22" presetClass="entr" presetSubtype="8"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muscles of the head, neck and face">
            <a:extLst>
              <a:ext uri="{FF2B5EF4-FFF2-40B4-BE49-F238E27FC236}">
                <a16:creationId xmlns:a16="http://schemas.microsoft.com/office/drawing/2014/main" id="{8BA30CB5-F9FE-068A-FE3B-54617CD390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175" b="25872"/>
          <a:stretch/>
        </p:blipFill>
        <p:spPr bwMode="auto">
          <a:xfrm>
            <a:off x="1151657" y="2760869"/>
            <a:ext cx="4940566" cy="259079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236BC3E9-BEFC-3DF9-59B8-536C62559BCF}"/>
              </a:ext>
            </a:extLst>
          </p:cNvPr>
          <p:cNvSpPr/>
          <p:nvPr/>
        </p:nvSpPr>
        <p:spPr>
          <a:xfrm>
            <a:off x="4686555" y="3179848"/>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4" name="Oval 3">
            <a:extLst>
              <a:ext uri="{FF2B5EF4-FFF2-40B4-BE49-F238E27FC236}">
                <a16:creationId xmlns:a16="http://schemas.microsoft.com/office/drawing/2014/main" id="{9AF456E5-8CCD-AC63-882E-A5A9E584BAE9}"/>
              </a:ext>
            </a:extLst>
          </p:cNvPr>
          <p:cNvSpPr/>
          <p:nvPr/>
        </p:nvSpPr>
        <p:spPr>
          <a:xfrm>
            <a:off x="3920968" y="3443152"/>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3108543"/>
          </a:xfrm>
          <a:prstGeom prst="rect">
            <a:avLst/>
          </a:prstGeom>
          <a:noFill/>
        </p:spPr>
        <p:txBody>
          <a:bodyPr wrap="square" rtlCol="0">
            <a:spAutoFit/>
          </a:bodyPr>
          <a:lstStyle/>
          <a:p>
            <a:r>
              <a:rPr lang="en-US" sz="1400" dirty="0"/>
              <a:t>The depressor </a:t>
            </a:r>
            <a:r>
              <a:rPr lang="en-US" sz="1400" dirty="0" err="1"/>
              <a:t>anguli</a:t>
            </a:r>
            <a:r>
              <a:rPr lang="en-US" sz="1400" dirty="0"/>
              <a:t> </a:t>
            </a:r>
            <a:r>
              <a:rPr lang="en-US" sz="1400" dirty="0" err="1"/>
              <a:t>oris</a:t>
            </a:r>
            <a:r>
              <a:rPr lang="en-US" sz="1400" dirty="0"/>
              <a:t> muscle is a triangular muscle on the most superficial layer of the perioral muscles, along with the risorius muscle.</a:t>
            </a:r>
          </a:p>
          <a:p>
            <a:endParaRPr lang="en-US" sz="1400" dirty="0"/>
          </a:p>
          <a:p>
            <a:r>
              <a:rPr lang="en-US" sz="1400" dirty="0"/>
              <a:t>It arises from the oblique line of the mandible and merges with the depressor labii </a:t>
            </a:r>
            <a:r>
              <a:rPr lang="en-US" sz="1400" dirty="0" err="1"/>
              <a:t>inferioris</a:t>
            </a:r>
            <a:r>
              <a:rPr lang="en-US" sz="1400" dirty="0"/>
              <a:t> muscle at the origin.</a:t>
            </a:r>
          </a:p>
          <a:p>
            <a:endParaRPr lang="en-US" sz="1400" dirty="0"/>
          </a:p>
          <a:p>
            <a:r>
              <a:rPr lang="en-US" sz="1400" dirty="0"/>
              <a:t>This muscle proceeds narrower to the mouth corner that is modiolus and merges with the depressor labii </a:t>
            </a:r>
            <a:r>
              <a:rPr lang="en-US" sz="1400" dirty="0" err="1"/>
              <a:t>inferioris</a:t>
            </a:r>
            <a:r>
              <a:rPr lang="en-US" sz="1400" dirty="0"/>
              <a:t> muscle at the origin and the risorius muscle.</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3"/>
              </a:rPr>
              <a:t>https://www.gettyimages.in/detail/illustration/the-muscles-of-the-head-neck-and-face-royalty-free-illustration/87320478?phrase=lower+face+muscles+front+view</a:t>
            </a:r>
            <a:endParaRPr lang="en-IN" sz="1400" dirty="0"/>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chemeClr val="tx1"/>
                </a:solidFill>
              </a:rPr>
              <a:t>Multiple muscles are inserted into the modiolus structure.</a:t>
            </a:r>
          </a:p>
          <a:p>
            <a:endParaRPr lang="en-US" sz="1600" dirty="0">
              <a:solidFill>
                <a:schemeClr val="tx1"/>
              </a:solidFill>
            </a:endParaRPr>
          </a:p>
        </p:txBody>
      </p:sp>
      <p:grpSp>
        <p:nvGrpSpPr>
          <p:cNvPr id="48" name="Group 47">
            <a:extLst>
              <a:ext uri="{FF2B5EF4-FFF2-40B4-BE49-F238E27FC236}">
                <a16:creationId xmlns:a16="http://schemas.microsoft.com/office/drawing/2014/main" id="{295524D9-9EC7-4109-9403-1B0CFD7989F3}"/>
              </a:ext>
            </a:extLst>
          </p:cNvPr>
          <p:cNvGrpSpPr/>
          <p:nvPr/>
        </p:nvGrpSpPr>
        <p:grpSpPr>
          <a:xfrm>
            <a:off x="219618" y="1640690"/>
            <a:ext cx="5526274" cy="338554"/>
            <a:chOff x="612466" y="2228467"/>
            <a:chExt cx="5198651" cy="318481"/>
          </a:xfrm>
        </p:grpSpPr>
        <p:sp>
          <p:nvSpPr>
            <p:cNvPr id="49" name="TextBox 48">
              <a:extLst>
                <a:ext uri="{FF2B5EF4-FFF2-40B4-BE49-F238E27FC236}">
                  <a16:creationId xmlns:a16="http://schemas.microsoft.com/office/drawing/2014/main" id="{7606B3F0-7245-448E-9D5B-D1E8863074C3}"/>
                </a:ext>
              </a:extLst>
            </p:cNvPr>
            <p:cNvSpPr txBox="1"/>
            <p:nvPr/>
          </p:nvSpPr>
          <p:spPr>
            <a:xfrm>
              <a:off x="877004" y="2228467"/>
              <a:ext cx="4934113" cy="318481"/>
            </a:xfrm>
            <a:prstGeom prst="rect">
              <a:avLst/>
            </a:prstGeom>
            <a:noFill/>
          </p:spPr>
          <p:txBody>
            <a:bodyPr wrap="square" rtlCol="0">
              <a:spAutoFit/>
            </a:bodyPr>
            <a:lstStyle/>
            <a:p>
              <a:r>
                <a:rPr lang="en-US" sz="1600" b="1" dirty="0"/>
                <a:t>Select each hotspot to learn more.</a:t>
              </a:r>
              <a:endParaRPr lang="en-IN" sz="1600" b="1" dirty="0"/>
            </a:p>
          </p:txBody>
        </p:sp>
        <p:grpSp>
          <p:nvGrpSpPr>
            <p:cNvPr id="50" name="Group 49">
              <a:extLst>
                <a:ext uri="{FF2B5EF4-FFF2-40B4-BE49-F238E27FC236}">
                  <a16:creationId xmlns:a16="http://schemas.microsoft.com/office/drawing/2014/main" id="{9D65E9EB-2338-4482-B14F-75B46D564FB6}"/>
                </a:ext>
              </a:extLst>
            </p:cNvPr>
            <p:cNvGrpSpPr/>
            <p:nvPr/>
          </p:nvGrpSpPr>
          <p:grpSpPr>
            <a:xfrm>
              <a:off x="612466" y="2239650"/>
              <a:ext cx="254631" cy="254631"/>
              <a:chOff x="6452558" y="1319837"/>
              <a:chExt cx="254631" cy="254631"/>
            </a:xfrm>
          </p:grpSpPr>
          <p:pic>
            <p:nvPicPr>
              <p:cNvPr id="51" name="Graphic 50" descr="Direction">
                <a:extLst>
                  <a:ext uri="{FF2B5EF4-FFF2-40B4-BE49-F238E27FC236}">
                    <a16:creationId xmlns:a16="http://schemas.microsoft.com/office/drawing/2014/main" id="{3317DC34-8ACC-4CD9-8B77-351AC26565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6509937" y="1383725"/>
                <a:ext cx="180000" cy="180000"/>
              </a:xfrm>
              <a:prstGeom prst="rect">
                <a:avLst/>
              </a:prstGeom>
            </p:spPr>
          </p:pic>
          <p:sp>
            <p:nvSpPr>
              <p:cNvPr id="52" name="Oval 51">
                <a:extLst>
                  <a:ext uri="{FF2B5EF4-FFF2-40B4-BE49-F238E27FC236}">
                    <a16:creationId xmlns:a16="http://schemas.microsoft.com/office/drawing/2014/main" id="{13F37841-0E32-4F1D-B1FE-DF0FD67DEE7B}"/>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913"/>
              </a:p>
            </p:txBody>
          </p:sp>
        </p:grpSp>
      </p:grpSp>
      <p:sp>
        <p:nvSpPr>
          <p:cNvPr id="20" name="Oval 19">
            <a:extLst>
              <a:ext uri="{FF2B5EF4-FFF2-40B4-BE49-F238E27FC236}">
                <a16:creationId xmlns:a16="http://schemas.microsoft.com/office/drawing/2014/main" id="{6D923FA6-FE47-4FD0-91FC-034BB0184A69}"/>
              </a:ext>
            </a:extLst>
          </p:cNvPr>
          <p:cNvSpPr/>
          <p:nvPr/>
        </p:nvSpPr>
        <p:spPr>
          <a:xfrm>
            <a:off x="2406178" y="3447696"/>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22" name="Content Placeholder 11">
            <a:extLst>
              <a:ext uri="{FF2B5EF4-FFF2-40B4-BE49-F238E27FC236}">
                <a16:creationId xmlns:a16="http://schemas.microsoft.com/office/drawing/2014/main" id="{193FE04E-16E0-4162-967B-2D479E3C6991}"/>
              </a:ext>
            </a:extLst>
          </p:cNvPr>
          <p:cNvSpPr txBox="1">
            <a:spLocks/>
          </p:cNvSpPr>
          <p:nvPr/>
        </p:nvSpPr>
        <p:spPr>
          <a:xfrm>
            <a:off x="6132341" y="2204269"/>
            <a:ext cx="3338865" cy="2989753"/>
          </a:xfrm>
          <a:prstGeom prst="rect">
            <a:avLst/>
          </a:prstGeom>
          <a:noFill/>
          <a:ln>
            <a:noFill/>
          </a:ln>
        </p:spPr>
        <p:txBody>
          <a:bodyPr>
            <a:no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Calibri (body)"/>
              </a:rPr>
              <a:t>Depressor </a:t>
            </a:r>
            <a:r>
              <a:rPr lang="en-US" sz="1600" b="1" dirty="0" err="1">
                <a:solidFill>
                  <a:schemeClr val="tx1"/>
                </a:solidFill>
                <a:latin typeface="Calibri (body)"/>
              </a:rPr>
              <a:t>anguli</a:t>
            </a:r>
            <a:r>
              <a:rPr lang="en-US" sz="1600" b="1" dirty="0">
                <a:solidFill>
                  <a:schemeClr val="tx1"/>
                </a:solidFill>
                <a:latin typeface="Calibri (body)"/>
              </a:rPr>
              <a:t> </a:t>
            </a:r>
            <a:r>
              <a:rPr lang="en-US" sz="1600" b="1" dirty="0" err="1">
                <a:solidFill>
                  <a:schemeClr val="tx1"/>
                </a:solidFill>
                <a:latin typeface="Calibri (body)"/>
              </a:rPr>
              <a:t>oris</a:t>
            </a:r>
            <a:r>
              <a:rPr lang="en-US" sz="1600" b="1" dirty="0">
                <a:solidFill>
                  <a:schemeClr val="tx1"/>
                </a:solidFill>
                <a:latin typeface="Calibri (body)"/>
              </a:rPr>
              <a:t> (DAO)</a:t>
            </a:r>
          </a:p>
          <a:p>
            <a:pPr marL="176213" indent="-176213">
              <a:spcBef>
                <a:spcPts val="600"/>
              </a:spcBef>
              <a:spcAft>
                <a:spcPts val="600"/>
              </a:spcAft>
              <a:buClr>
                <a:schemeClr val="accent1"/>
              </a:buClr>
            </a:pPr>
            <a:r>
              <a:rPr lang="en-US" sz="1600" dirty="0">
                <a:solidFill>
                  <a:schemeClr val="tx1"/>
                </a:solidFill>
                <a:latin typeface="Calibri (body)"/>
              </a:rPr>
              <a:t>Triangular muscle on the most superficial layer</a:t>
            </a:r>
          </a:p>
          <a:p>
            <a:pPr marL="176213" indent="-176213">
              <a:spcBef>
                <a:spcPts val="600"/>
              </a:spcBef>
              <a:spcAft>
                <a:spcPts val="600"/>
              </a:spcAft>
              <a:buClr>
                <a:schemeClr val="accent1"/>
              </a:buClr>
            </a:pPr>
            <a:r>
              <a:rPr lang="en-US" sz="1600" dirty="0">
                <a:solidFill>
                  <a:schemeClr val="tx1"/>
                </a:solidFill>
                <a:latin typeface="Calibri (body)"/>
              </a:rPr>
              <a:t>Arises from the oblique line of the mandible</a:t>
            </a:r>
          </a:p>
          <a:p>
            <a:pPr marL="176213" indent="-176213">
              <a:spcBef>
                <a:spcPts val="600"/>
              </a:spcBef>
              <a:spcAft>
                <a:spcPts val="600"/>
              </a:spcAft>
              <a:buClr>
                <a:schemeClr val="accent1"/>
              </a:buClr>
            </a:pPr>
            <a:r>
              <a:rPr lang="en-US" sz="1600" dirty="0">
                <a:solidFill>
                  <a:schemeClr val="tx1"/>
                </a:solidFill>
                <a:latin typeface="Calibri (body)"/>
              </a:rPr>
              <a:t>Proceeds narrower to the modiolus</a:t>
            </a:r>
          </a:p>
          <a:p>
            <a:pPr marL="176213" indent="-176213">
              <a:spcBef>
                <a:spcPts val="600"/>
              </a:spcBef>
              <a:spcAft>
                <a:spcPts val="600"/>
              </a:spcAft>
              <a:buClr>
                <a:schemeClr val="accent1"/>
              </a:buClr>
            </a:pPr>
            <a:r>
              <a:rPr lang="en-US" sz="1600" dirty="0">
                <a:solidFill>
                  <a:schemeClr val="tx1"/>
                </a:solidFill>
                <a:latin typeface="Calibri (body)"/>
              </a:rPr>
              <a:t>Merges with the depressor labii </a:t>
            </a:r>
            <a:r>
              <a:rPr lang="en-US" sz="1600" dirty="0" err="1">
                <a:solidFill>
                  <a:schemeClr val="tx1"/>
                </a:solidFill>
                <a:latin typeface="Calibri (body)"/>
              </a:rPr>
              <a:t>inferioris</a:t>
            </a:r>
            <a:r>
              <a:rPr lang="en-US" sz="1600" dirty="0">
                <a:solidFill>
                  <a:schemeClr val="tx1"/>
                </a:solidFill>
                <a:latin typeface="Calibri (body)"/>
              </a:rPr>
              <a:t> muscle at the origin and the risorius muscle</a:t>
            </a:r>
          </a:p>
        </p:txBody>
      </p:sp>
      <p:cxnSp>
        <p:nvCxnSpPr>
          <p:cNvPr id="23" name="Straight Connector 22">
            <a:extLst>
              <a:ext uri="{FF2B5EF4-FFF2-40B4-BE49-F238E27FC236}">
                <a16:creationId xmlns:a16="http://schemas.microsoft.com/office/drawing/2014/main" id="{8F25B655-2EE9-4872-8F7B-5A99028B0982}"/>
              </a:ext>
            </a:extLst>
          </p:cNvPr>
          <p:cNvCxnSpPr>
            <a:cxnSpLocks/>
          </p:cNvCxnSpPr>
          <p:nvPr/>
        </p:nvCxnSpPr>
        <p:spPr>
          <a:xfrm flipH="1">
            <a:off x="5702678" y="2518949"/>
            <a:ext cx="2156054"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Content Placeholder 11">
            <a:extLst>
              <a:ext uri="{FF2B5EF4-FFF2-40B4-BE49-F238E27FC236}">
                <a16:creationId xmlns:a16="http://schemas.microsoft.com/office/drawing/2014/main" id="{36DBCB8C-BA37-4D02-B285-91B2650C6A83}"/>
              </a:ext>
            </a:extLst>
          </p:cNvPr>
          <p:cNvSpPr txBox="1">
            <a:spLocks/>
          </p:cNvSpPr>
          <p:nvPr/>
        </p:nvSpPr>
        <p:spPr>
          <a:xfrm>
            <a:off x="-359007" y="3687420"/>
            <a:ext cx="900888"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586A76"/>
                </a:solidFill>
                <a:latin typeface="Arial" panose="020B0604020202020204" pitchFamily="34" charset="0"/>
              </a:rPr>
              <a:t>Modiolus</a:t>
            </a:r>
          </a:p>
        </p:txBody>
      </p:sp>
      <p:cxnSp>
        <p:nvCxnSpPr>
          <p:cNvPr id="25" name="Straight Connector 24">
            <a:extLst>
              <a:ext uri="{FF2B5EF4-FFF2-40B4-BE49-F238E27FC236}">
                <a16:creationId xmlns:a16="http://schemas.microsoft.com/office/drawing/2014/main" id="{8AFE6797-CE92-4C19-A6A6-B063FDF9FC09}"/>
              </a:ext>
            </a:extLst>
          </p:cNvPr>
          <p:cNvCxnSpPr>
            <a:cxnSpLocks/>
          </p:cNvCxnSpPr>
          <p:nvPr/>
        </p:nvCxnSpPr>
        <p:spPr>
          <a:xfrm>
            <a:off x="2930116" y="4132900"/>
            <a:ext cx="95102"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Content Placeholder 11">
            <a:extLst>
              <a:ext uri="{FF2B5EF4-FFF2-40B4-BE49-F238E27FC236}">
                <a16:creationId xmlns:a16="http://schemas.microsoft.com/office/drawing/2014/main" id="{19258918-2E26-4594-B402-CA3ED45840C1}"/>
              </a:ext>
            </a:extLst>
          </p:cNvPr>
          <p:cNvSpPr txBox="1">
            <a:spLocks/>
          </p:cNvSpPr>
          <p:nvPr/>
        </p:nvSpPr>
        <p:spPr>
          <a:xfrm>
            <a:off x="-359007" y="4308947"/>
            <a:ext cx="2420534"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586A76"/>
                </a:solidFill>
                <a:latin typeface="Arial" panose="020B0604020202020204" pitchFamily="34" charset="0"/>
              </a:rPr>
              <a:t>Depressor labii </a:t>
            </a:r>
            <a:r>
              <a:rPr lang="en-US" sz="1600" b="1" dirty="0" err="1">
                <a:solidFill>
                  <a:srgbClr val="586A76"/>
                </a:solidFill>
                <a:latin typeface="Arial" panose="020B0604020202020204" pitchFamily="34" charset="0"/>
              </a:rPr>
              <a:t>inferioris</a:t>
            </a:r>
            <a:endParaRPr lang="en-US" sz="1600" b="1" dirty="0">
              <a:solidFill>
                <a:srgbClr val="586A76"/>
              </a:solidFill>
              <a:latin typeface="Arial" panose="020B0604020202020204" pitchFamily="34" charset="0"/>
            </a:endParaRPr>
          </a:p>
        </p:txBody>
      </p:sp>
      <p:cxnSp>
        <p:nvCxnSpPr>
          <p:cNvPr id="27" name="Straight Connector 26">
            <a:extLst>
              <a:ext uri="{FF2B5EF4-FFF2-40B4-BE49-F238E27FC236}">
                <a16:creationId xmlns:a16="http://schemas.microsoft.com/office/drawing/2014/main" id="{80C2970F-E91B-4444-90F8-E9EC0211B41D}"/>
              </a:ext>
            </a:extLst>
          </p:cNvPr>
          <p:cNvCxnSpPr>
            <a:cxnSpLocks/>
          </p:cNvCxnSpPr>
          <p:nvPr/>
        </p:nvCxnSpPr>
        <p:spPr>
          <a:xfrm>
            <a:off x="-378234" y="4612960"/>
            <a:ext cx="3922341"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616806-52B2-423E-8F0F-A664A3DDEEF5}"/>
              </a:ext>
            </a:extLst>
          </p:cNvPr>
          <p:cNvCxnSpPr>
            <a:cxnSpLocks/>
          </p:cNvCxnSpPr>
          <p:nvPr/>
        </p:nvCxnSpPr>
        <p:spPr>
          <a:xfrm>
            <a:off x="1604262" y="4828774"/>
            <a:ext cx="2679167" cy="1"/>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0E6ACD1-2B9C-4974-8D61-8ADBDDB9BFDC}"/>
              </a:ext>
            </a:extLst>
          </p:cNvPr>
          <p:cNvCxnSpPr>
            <a:cxnSpLocks/>
          </p:cNvCxnSpPr>
          <p:nvPr/>
        </p:nvCxnSpPr>
        <p:spPr>
          <a:xfrm>
            <a:off x="2930116" y="4411249"/>
            <a:ext cx="1672908"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E882F5-0D3C-4BF4-ABDC-7DF1150BBC5F}"/>
              </a:ext>
            </a:extLst>
          </p:cNvPr>
          <p:cNvCxnSpPr>
            <a:cxnSpLocks/>
          </p:cNvCxnSpPr>
          <p:nvPr/>
        </p:nvCxnSpPr>
        <p:spPr>
          <a:xfrm>
            <a:off x="2930116" y="4132900"/>
            <a:ext cx="0" cy="277846"/>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FF28F7C-D7D8-48BD-9A4F-6D09ECAB930A}"/>
              </a:ext>
            </a:extLst>
          </p:cNvPr>
          <p:cNvCxnSpPr/>
          <p:nvPr/>
        </p:nvCxnSpPr>
        <p:spPr>
          <a:xfrm rot="5400000" flipV="1">
            <a:off x="1496847" y="4720377"/>
            <a:ext cx="216000" cy="1167"/>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176643F-5C09-4365-A5CC-2B18E0D80679}"/>
              </a:ext>
            </a:extLst>
          </p:cNvPr>
          <p:cNvCxnSpPr/>
          <p:nvPr/>
        </p:nvCxnSpPr>
        <p:spPr>
          <a:xfrm rot="5400000" flipV="1">
            <a:off x="4168971" y="4722293"/>
            <a:ext cx="216000" cy="116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4B7F9F0-8956-4719-B5BC-E1F5D3423662}"/>
              </a:ext>
            </a:extLst>
          </p:cNvPr>
          <p:cNvCxnSpPr>
            <a:cxnSpLocks/>
          </p:cNvCxnSpPr>
          <p:nvPr/>
        </p:nvCxnSpPr>
        <p:spPr>
          <a:xfrm flipH="1">
            <a:off x="4752566" y="2517679"/>
            <a:ext cx="955040" cy="174879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2D75F73-370F-453E-BEC3-2B826F6417DB}"/>
              </a:ext>
            </a:extLst>
          </p:cNvPr>
          <p:cNvCxnSpPr>
            <a:cxnSpLocks/>
          </p:cNvCxnSpPr>
          <p:nvPr/>
        </p:nvCxnSpPr>
        <p:spPr>
          <a:xfrm>
            <a:off x="4599606" y="4140520"/>
            <a:ext cx="1" cy="278837"/>
          </a:xfrm>
          <a:prstGeom prst="line">
            <a:avLst/>
          </a:prstGeom>
          <a:ln w="9525">
            <a:solidFill>
              <a:schemeClr val="accent2"/>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Curved Left Arrow 32">
            <a:extLst>
              <a:ext uri="{FF2B5EF4-FFF2-40B4-BE49-F238E27FC236}">
                <a16:creationId xmlns:a16="http://schemas.microsoft.com/office/drawing/2014/main" id="{26BA4AF0-4A10-4BB4-A892-CF75286FA53B}"/>
              </a:ext>
            </a:extLst>
          </p:cNvPr>
          <p:cNvSpPr/>
          <p:nvPr/>
        </p:nvSpPr>
        <p:spPr>
          <a:xfrm rot="11142017" flipH="1" flipV="1">
            <a:off x="4532576" y="4003423"/>
            <a:ext cx="161092" cy="1116400"/>
          </a:xfrm>
          <a:prstGeom prst="curvedLeftArrow">
            <a:avLst>
              <a:gd name="adj1" fmla="val 25000"/>
              <a:gd name="adj2" fmla="val 0"/>
              <a:gd name="adj3" fmla="val 25000"/>
            </a:avLst>
          </a:prstGeom>
          <a:solidFill>
            <a:schemeClr val="accent2"/>
          </a:solidFill>
          <a:ln w="38100">
            <a:solidFill>
              <a:schemeClr val="accent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latin typeface="Arial" panose="020B0604020202020204" pitchFamily="34" charset="0"/>
            </a:endParaRPr>
          </a:p>
        </p:txBody>
      </p:sp>
      <p:cxnSp>
        <p:nvCxnSpPr>
          <p:cNvPr id="38" name="Straight Connector 37">
            <a:extLst>
              <a:ext uri="{FF2B5EF4-FFF2-40B4-BE49-F238E27FC236}">
                <a16:creationId xmlns:a16="http://schemas.microsoft.com/office/drawing/2014/main" id="{CCAEE374-0A1A-4C9D-AC26-77C5F9222680}"/>
              </a:ext>
            </a:extLst>
          </p:cNvPr>
          <p:cNvCxnSpPr>
            <a:cxnSpLocks/>
          </p:cNvCxnSpPr>
          <p:nvPr/>
        </p:nvCxnSpPr>
        <p:spPr>
          <a:xfrm>
            <a:off x="3021556" y="3998183"/>
            <a:ext cx="0" cy="138222"/>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F1CF2BA-EC0E-4BCF-BD9F-6A761E28E861}"/>
              </a:ext>
            </a:extLst>
          </p:cNvPr>
          <p:cNvCxnSpPr>
            <a:cxnSpLocks/>
          </p:cNvCxnSpPr>
          <p:nvPr/>
        </p:nvCxnSpPr>
        <p:spPr>
          <a:xfrm>
            <a:off x="-378234" y="3998183"/>
            <a:ext cx="3399790"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15E6B9C-ADB6-4D33-97CF-7E4227D61257}"/>
              </a:ext>
            </a:extLst>
          </p:cNvPr>
          <p:cNvCxnSpPr>
            <a:cxnSpLocks/>
          </p:cNvCxnSpPr>
          <p:nvPr/>
        </p:nvCxnSpPr>
        <p:spPr>
          <a:xfrm>
            <a:off x="796516" y="4190269"/>
            <a:ext cx="1627357" cy="0"/>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Content Placeholder 11">
            <a:extLst>
              <a:ext uri="{FF2B5EF4-FFF2-40B4-BE49-F238E27FC236}">
                <a16:creationId xmlns:a16="http://schemas.microsoft.com/office/drawing/2014/main" id="{8801DEED-DDFD-4465-9225-C12D2340C81D}"/>
              </a:ext>
            </a:extLst>
          </p:cNvPr>
          <p:cNvSpPr txBox="1">
            <a:spLocks/>
          </p:cNvSpPr>
          <p:nvPr/>
        </p:nvSpPr>
        <p:spPr>
          <a:xfrm>
            <a:off x="-150092" y="4044109"/>
            <a:ext cx="820738" cy="246221"/>
          </a:xfrm>
          <a:prstGeom prst="rect">
            <a:avLst/>
          </a:prstGeom>
          <a:noFill/>
          <a:ln>
            <a:noFill/>
          </a:ln>
        </p:spPr>
        <p:txBody>
          <a:bodyPr wrap="none" lIns="0" tIns="0" rIns="0" bIns="0">
            <a:sp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586A76"/>
                </a:solidFill>
                <a:latin typeface="Arial" panose="020B0604020202020204" pitchFamily="34" charset="0"/>
              </a:rPr>
              <a:t>Risorius</a:t>
            </a:r>
          </a:p>
        </p:txBody>
      </p:sp>
    </p:spTree>
    <p:extLst>
      <p:ext uri="{BB962C8B-B14F-4D97-AF65-F5344CB8AC3E}">
        <p14:creationId xmlns:p14="http://schemas.microsoft.com/office/powerpoint/2010/main" val="280649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22" presetClass="entr" presetSubtype="8"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muscles of the head, neck and face">
            <a:extLst>
              <a:ext uri="{FF2B5EF4-FFF2-40B4-BE49-F238E27FC236}">
                <a16:creationId xmlns:a16="http://schemas.microsoft.com/office/drawing/2014/main" id="{1A1A4EA8-1A43-29BC-D09A-6500A3414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175" b="25872"/>
          <a:stretch/>
        </p:blipFill>
        <p:spPr bwMode="auto">
          <a:xfrm>
            <a:off x="1151657" y="2760869"/>
            <a:ext cx="4940566" cy="2590797"/>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2462213"/>
          </a:xfrm>
          <a:prstGeom prst="rect">
            <a:avLst/>
          </a:prstGeom>
          <a:noFill/>
        </p:spPr>
        <p:txBody>
          <a:bodyPr wrap="square" rtlCol="0">
            <a:spAutoFit/>
          </a:bodyPr>
          <a:lstStyle/>
          <a:p>
            <a:r>
              <a:rPr lang="en-US" sz="1400" dirty="0"/>
              <a:t>The risorius muscle is a thin muscle that is predominantly located 20-50 mm lateral to the mouth corner and 0-15 mm below the </a:t>
            </a:r>
            <a:r>
              <a:rPr lang="en-US" sz="1400" dirty="0" err="1"/>
              <a:t>intercheilion</a:t>
            </a:r>
            <a:r>
              <a:rPr lang="en-US" sz="1400" dirty="0"/>
              <a:t> horizontal line.</a:t>
            </a:r>
          </a:p>
          <a:p>
            <a:endParaRPr lang="en-US" sz="1400" dirty="0"/>
          </a:p>
          <a:p>
            <a:r>
              <a:rPr lang="en-US" sz="1400" dirty="0"/>
              <a:t>Most fibers originate from SMAS, the parotid fascia, and the masseteric fascia. They sometimes also originate from the platysma muscle. The fibers insert into the modiolus and pull the mouth corner when the person is smiling.</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1169551"/>
          </a:xfrm>
          <a:prstGeom prst="rect">
            <a:avLst/>
          </a:prstGeom>
          <a:noFill/>
        </p:spPr>
        <p:txBody>
          <a:bodyPr wrap="square" rtlCol="0">
            <a:spAutoFit/>
          </a:bodyPr>
          <a:lstStyle/>
          <a:p>
            <a:r>
              <a:rPr lang="en-IN" sz="1400" dirty="0">
                <a:hlinkClick r:id="rId3"/>
              </a:rPr>
              <a:t>https://www.gettyimages.in/detail/illustration/the-muscles-of-the-head-neck-and-face-royalty-free-illustration/87320478?phrase=lower+face+muscles+front+view</a:t>
            </a:r>
            <a:endParaRPr lang="en-IN" sz="1400" dirty="0"/>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chemeClr val="tx1"/>
                </a:solidFill>
              </a:rPr>
              <a:t>Multiple muscles are inserted into the modiolus structure.</a:t>
            </a:r>
          </a:p>
          <a:p>
            <a:endParaRPr lang="en-US" sz="1600" dirty="0">
              <a:solidFill>
                <a:schemeClr val="tx1"/>
              </a:solidFill>
            </a:endParaRPr>
          </a:p>
        </p:txBody>
      </p:sp>
      <p:grpSp>
        <p:nvGrpSpPr>
          <p:cNvPr id="48" name="Group 47">
            <a:extLst>
              <a:ext uri="{FF2B5EF4-FFF2-40B4-BE49-F238E27FC236}">
                <a16:creationId xmlns:a16="http://schemas.microsoft.com/office/drawing/2014/main" id="{295524D9-9EC7-4109-9403-1B0CFD7989F3}"/>
              </a:ext>
            </a:extLst>
          </p:cNvPr>
          <p:cNvGrpSpPr/>
          <p:nvPr/>
        </p:nvGrpSpPr>
        <p:grpSpPr>
          <a:xfrm>
            <a:off x="219618" y="1640690"/>
            <a:ext cx="5526274" cy="338554"/>
            <a:chOff x="612466" y="2228467"/>
            <a:chExt cx="5198651" cy="318481"/>
          </a:xfrm>
        </p:grpSpPr>
        <p:sp>
          <p:nvSpPr>
            <p:cNvPr id="49" name="TextBox 48">
              <a:extLst>
                <a:ext uri="{FF2B5EF4-FFF2-40B4-BE49-F238E27FC236}">
                  <a16:creationId xmlns:a16="http://schemas.microsoft.com/office/drawing/2014/main" id="{7606B3F0-7245-448E-9D5B-D1E8863074C3}"/>
                </a:ext>
              </a:extLst>
            </p:cNvPr>
            <p:cNvSpPr txBox="1"/>
            <p:nvPr/>
          </p:nvSpPr>
          <p:spPr>
            <a:xfrm>
              <a:off x="877004" y="2228467"/>
              <a:ext cx="4934113" cy="318481"/>
            </a:xfrm>
            <a:prstGeom prst="rect">
              <a:avLst/>
            </a:prstGeom>
            <a:noFill/>
          </p:spPr>
          <p:txBody>
            <a:bodyPr wrap="square" rtlCol="0">
              <a:spAutoFit/>
            </a:bodyPr>
            <a:lstStyle/>
            <a:p>
              <a:r>
                <a:rPr lang="en-US" sz="1600" b="1" dirty="0"/>
                <a:t>Select each hotspot to learn more.</a:t>
              </a:r>
              <a:endParaRPr lang="en-IN" sz="1600" b="1" dirty="0"/>
            </a:p>
          </p:txBody>
        </p:sp>
        <p:grpSp>
          <p:nvGrpSpPr>
            <p:cNvPr id="50" name="Group 49">
              <a:extLst>
                <a:ext uri="{FF2B5EF4-FFF2-40B4-BE49-F238E27FC236}">
                  <a16:creationId xmlns:a16="http://schemas.microsoft.com/office/drawing/2014/main" id="{9D65E9EB-2338-4482-B14F-75B46D564FB6}"/>
                </a:ext>
              </a:extLst>
            </p:cNvPr>
            <p:cNvGrpSpPr/>
            <p:nvPr/>
          </p:nvGrpSpPr>
          <p:grpSpPr>
            <a:xfrm>
              <a:off x="612466" y="2239650"/>
              <a:ext cx="254631" cy="254631"/>
              <a:chOff x="6452558" y="1319837"/>
              <a:chExt cx="254631" cy="254631"/>
            </a:xfrm>
          </p:grpSpPr>
          <p:pic>
            <p:nvPicPr>
              <p:cNvPr id="51" name="Graphic 50" descr="Direction">
                <a:extLst>
                  <a:ext uri="{FF2B5EF4-FFF2-40B4-BE49-F238E27FC236}">
                    <a16:creationId xmlns:a16="http://schemas.microsoft.com/office/drawing/2014/main" id="{3317DC34-8ACC-4CD9-8B77-351AC26565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6509937" y="1383725"/>
                <a:ext cx="180000" cy="180000"/>
              </a:xfrm>
              <a:prstGeom prst="rect">
                <a:avLst/>
              </a:prstGeom>
            </p:spPr>
          </p:pic>
          <p:sp>
            <p:nvSpPr>
              <p:cNvPr id="52" name="Oval 51">
                <a:extLst>
                  <a:ext uri="{FF2B5EF4-FFF2-40B4-BE49-F238E27FC236}">
                    <a16:creationId xmlns:a16="http://schemas.microsoft.com/office/drawing/2014/main" id="{13F37841-0E32-4F1D-B1FE-DF0FD67DEE7B}"/>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913"/>
              </a:p>
            </p:txBody>
          </p:sp>
        </p:grpSp>
      </p:grpSp>
      <p:sp>
        <p:nvSpPr>
          <p:cNvPr id="57" name="Oval 56">
            <a:extLst>
              <a:ext uri="{FF2B5EF4-FFF2-40B4-BE49-F238E27FC236}">
                <a16:creationId xmlns:a16="http://schemas.microsoft.com/office/drawing/2014/main" id="{0A9780CD-8E57-4236-9D75-4BEC66A51132}"/>
              </a:ext>
            </a:extLst>
          </p:cNvPr>
          <p:cNvSpPr/>
          <p:nvPr/>
        </p:nvSpPr>
        <p:spPr>
          <a:xfrm>
            <a:off x="4686555" y="3179848"/>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18" name="Oval 17">
            <a:extLst>
              <a:ext uri="{FF2B5EF4-FFF2-40B4-BE49-F238E27FC236}">
                <a16:creationId xmlns:a16="http://schemas.microsoft.com/office/drawing/2014/main" id="{8A700D7A-A91A-4E0E-AD51-0E35478BA05F}"/>
              </a:ext>
            </a:extLst>
          </p:cNvPr>
          <p:cNvSpPr/>
          <p:nvPr/>
        </p:nvSpPr>
        <p:spPr>
          <a:xfrm>
            <a:off x="3920968" y="3443152"/>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19" name="Oval 18">
            <a:extLst>
              <a:ext uri="{FF2B5EF4-FFF2-40B4-BE49-F238E27FC236}">
                <a16:creationId xmlns:a16="http://schemas.microsoft.com/office/drawing/2014/main" id="{A0F866F0-F3D2-4AA0-99EA-B03F9B66B469}"/>
              </a:ext>
            </a:extLst>
          </p:cNvPr>
          <p:cNvSpPr/>
          <p:nvPr/>
        </p:nvSpPr>
        <p:spPr>
          <a:xfrm>
            <a:off x="4099163" y="4397409"/>
            <a:ext cx="363956" cy="3639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1344" tIns="191344" rIns="191344" bIns="191344" numCol="1" spcCol="0" rtlCol="0" fromWordArt="0" anchor="ctr" anchorCtr="0" forceAA="0" compatLnSpc="1">
            <a:prstTxWarp prst="textNoShape">
              <a:avLst/>
            </a:prstTxWarp>
            <a:noAutofit/>
          </a:bodyPr>
          <a:lstStyle/>
          <a:p>
            <a:pPr algn="ctr"/>
            <a:r>
              <a:rPr lang="en-IN" sz="2000" b="1" dirty="0">
                <a:solidFill>
                  <a:schemeClr val="tx1"/>
                </a:solidFill>
              </a:rPr>
              <a:t>+</a:t>
            </a:r>
          </a:p>
        </p:txBody>
      </p:sp>
      <p:sp>
        <p:nvSpPr>
          <p:cNvPr id="22" name="Content Placeholder 11">
            <a:extLst>
              <a:ext uri="{FF2B5EF4-FFF2-40B4-BE49-F238E27FC236}">
                <a16:creationId xmlns:a16="http://schemas.microsoft.com/office/drawing/2014/main" id="{07F523B4-8437-4BC0-B057-F000270BCD5F}"/>
              </a:ext>
            </a:extLst>
          </p:cNvPr>
          <p:cNvSpPr txBox="1">
            <a:spLocks/>
          </p:cNvSpPr>
          <p:nvPr/>
        </p:nvSpPr>
        <p:spPr>
          <a:xfrm>
            <a:off x="6092223" y="2204269"/>
            <a:ext cx="3536409" cy="3126675"/>
          </a:xfrm>
          <a:prstGeom prst="rect">
            <a:avLst/>
          </a:prstGeom>
          <a:noFill/>
          <a:ln>
            <a:noFill/>
          </a:ln>
        </p:spPr>
        <p:txBody>
          <a:bodyPr>
            <a:noAutofit/>
          </a:bodyPr>
          <a:lstStyle>
            <a:lvl1pPr marL="342900" indent="-342900" algn="l" defTabSz="914400" rtl="0" eaLnBrk="1" latinLnBrk="0" hangingPunct="1">
              <a:spcBef>
                <a:spcPct val="20000"/>
              </a:spcBef>
              <a:buClr>
                <a:srgbClr val="0092BB"/>
              </a:buClr>
              <a:buFont typeface="Arial" pitchFamily="34" charset="0"/>
              <a:buChar char="•"/>
              <a:defRPr sz="2400" kern="1200">
                <a:solidFill>
                  <a:srgbClr val="003888"/>
                </a:solidFill>
                <a:latin typeface="Gill Sans MT" panose="020B0502020104020203" pitchFamily="34" charset="0"/>
                <a:ea typeface="+mn-ea"/>
                <a:cs typeface="Arial" pitchFamily="34" charset="0"/>
              </a:defRPr>
            </a:lvl1pPr>
            <a:lvl2pPr marL="742950" indent="-285750" algn="l" defTabSz="914400" rtl="0" eaLnBrk="1" latinLnBrk="0" hangingPunct="1">
              <a:spcBef>
                <a:spcPct val="20000"/>
              </a:spcBef>
              <a:buClr>
                <a:srgbClr val="0092BB"/>
              </a:buClr>
              <a:buFont typeface="Arial" pitchFamily="34" charset="0"/>
              <a:buChar char="–"/>
              <a:defRPr sz="2000" kern="1200">
                <a:solidFill>
                  <a:srgbClr val="0092BB"/>
                </a:solidFill>
                <a:latin typeface="Gill Sans MT" panose="020B0502020104020203" pitchFamily="34" charset="0"/>
                <a:ea typeface="+mn-ea"/>
                <a:cs typeface="Arial" pitchFamily="34" charset="0"/>
              </a:defRPr>
            </a:lvl2pPr>
            <a:lvl3pPr marL="1143000" indent="-228600" algn="l" defTabSz="914400" rtl="0" eaLnBrk="1" latinLnBrk="0" hangingPunct="1">
              <a:spcBef>
                <a:spcPct val="20000"/>
              </a:spcBef>
              <a:buClr>
                <a:srgbClr val="0092BB"/>
              </a:buClr>
              <a:buFont typeface="Arial" pitchFamily="34" charset="0"/>
              <a:buChar char="•"/>
              <a:defRPr sz="1800" kern="1200">
                <a:solidFill>
                  <a:srgbClr val="003888"/>
                </a:solidFill>
                <a:latin typeface="Gill Sans MT" panose="020B0502020104020203" pitchFamily="34" charset="0"/>
                <a:ea typeface="+mn-ea"/>
                <a:cs typeface="Arial" pitchFamily="34" charset="0"/>
              </a:defRPr>
            </a:lvl3pPr>
            <a:lvl4pPr marL="1600200" indent="-228600" algn="l" defTabSz="914400" rtl="0" eaLnBrk="1" latinLnBrk="0" hangingPunct="1">
              <a:spcBef>
                <a:spcPct val="20000"/>
              </a:spcBef>
              <a:buClr>
                <a:srgbClr val="0092BB"/>
              </a:buClr>
              <a:buFont typeface="Arial" pitchFamily="34" charset="0"/>
              <a:buChar char="–"/>
              <a:defRPr sz="1600" kern="1200">
                <a:solidFill>
                  <a:srgbClr val="003888"/>
                </a:solidFill>
                <a:latin typeface="Gill Sans MT" panose="020B0502020104020203" pitchFamily="34" charset="0"/>
                <a:ea typeface="+mn-ea"/>
                <a:cs typeface="Arial" pitchFamily="34" charset="0"/>
              </a:defRPr>
            </a:lvl4pPr>
            <a:lvl5pPr marL="2057400" indent="-228600" algn="l" defTabSz="914400" rtl="0" eaLnBrk="1" latinLnBrk="0" hangingPunct="1">
              <a:spcBef>
                <a:spcPct val="20000"/>
              </a:spcBef>
              <a:buClr>
                <a:srgbClr val="0092BB"/>
              </a:buClr>
              <a:buFont typeface="Arial" pitchFamily="34" charset="0"/>
              <a:buChar char="•"/>
              <a:defRPr sz="1400" kern="1200">
                <a:solidFill>
                  <a:srgbClr val="003888"/>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Calibri (body)"/>
              </a:rPr>
              <a:t>Risorius</a:t>
            </a:r>
          </a:p>
          <a:p>
            <a:pPr marL="176213" indent="-176213">
              <a:spcBef>
                <a:spcPts val="600"/>
              </a:spcBef>
              <a:spcAft>
                <a:spcPts val="600"/>
              </a:spcAft>
              <a:buClr>
                <a:schemeClr val="accent1"/>
              </a:buClr>
            </a:pPr>
            <a:r>
              <a:rPr lang="en-US" sz="1600" dirty="0">
                <a:solidFill>
                  <a:schemeClr val="tx1"/>
                </a:solidFill>
                <a:latin typeface="Calibri (body)"/>
              </a:rPr>
              <a:t>Thin muscle located 20-50 mm lateral to the mouth corner and 0-15 mm below the </a:t>
            </a:r>
            <a:r>
              <a:rPr lang="en-US" sz="1600" dirty="0" err="1">
                <a:solidFill>
                  <a:schemeClr val="tx1"/>
                </a:solidFill>
                <a:latin typeface="Calibri (body)"/>
              </a:rPr>
              <a:t>intercheilion</a:t>
            </a:r>
            <a:r>
              <a:rPr lang="en-US" sz="1600" dirty="0">
                <a:solidFill>
                  <a:schemeClr val="tx1"/>
                </a:solidFill>
                <a:latin typeface="Calibri (body)"/>
              </a:rPr>
              <a:t> horizontal line</a:t>
            </a:r>
          </a:p>
          <a:p>
            <a:pPr marL="176213" indent="-176213">
              <a:spcBef>
                <a:spcPts val="600"/>
              </a:spcBef>
              <a:spcAft>
                <a:spcPts val="600"/>
              </a:spcAft>
              <a:buClr>
                <a:schemeClr val="accent1"/>
              </a:buClr>
            </a:pPr>
            <a:r>
              <a:rPr lang="en-US" sz="1600" dirty="0">
                <a:solidFill>
                  <a:schemeClr val="tx1"/>
                </a:solidFill>
                <a:latin typeface="Calibri (body)"/>
              </a:rPr>
              <a:t>Mostly originate from SMAS, the parotid fascia, and the masseteric fascia, and can also originate from the platysma muscle</a:t>
            </a:r>
          </a:p>
          <a:p>
            <a:pPr marL="176213" indent="-176213">
              <a:spcBef>
                <a:spcPts val="600"/>
              </a:spcBef>
              <a:spcAft>
                <a:spcPts val="600"/>
              </a:spcAft>
              <a:buClr>
                <a:schemeClr val="accent1"/>
              </a:buClr>
            </a:pPr>
            <a:r>
              <a:rPr lang="en-US" sz="1600" dirty="0">
                <a:solidFill>
                  <a:schemeClr val="tx1"/>
                </a:solidFill>
                <a:latin typeface="Calibri (body)"/>
              </a:rPr>
              <a:t>The fibers pull the mouth corner when the person is smiling</a:t>
            </a:r>
          </a:p>
        </p:txBody>
      </p:sp>
      <p:cxnSp>
        <p:nvCxnSpPr>
          <p:cNvPr id="23" name="Straight Connector 22">
            <a:extLst>
              <a:ext uri="{FF2B5EF4-FFF2-40B4-BE49-F238E27FC236}">
                <a16:creationId xmlns:a16="http://schemas.microsoft.com/office/drawing/2014/main" id="{5EF5F762-30AA-4DF7-AB11-9B022D1256A4}"/>
              </a:ext>
            </a:extLst>
          </p:cNvPr>
          <p:cNvCxnSpPr>
            <a:cxnSpLocks/>
          </p:cNvCxnSpPr>
          <p:nvPr/>
        </p:nvCxnSpPr>
        <p:spPr>
          <a:xfrm flipH="1">
            <a:off x="5713615" y="2521330"/>
            <a:ext cx="2156054" cy="0"/>
          </a:xfrm>
          <a:prstGeom prst="line">
            <a:avLst/>
          </a:prstGeom>
          <a:ln w="952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21E09E-4C25-43A9-9887-E96F3BFD568F}"/>
              </a:ext>
            </a:extLst>
          </p:cNvPr>
          <p:cNvCxnSpPr>
            <a:cxnSpLocks/>
          </p:cNvCxnSpPr>
          <p:nvPr/>
        </p:nvCxnSpPr>
        <p:spPr>
          <a:xfrm flipH="1">
            <a:off x="4316178" y="2517679"/>
            <a:ext cx="1403381" cy="1677249"/>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ECF166D-4F7E-4ED9-99BC-CFC0FD01BDB0}"/>
              </a:ext>
            </a:extLst>
          </p:cNvPr>
          <p:cNvCxnSpPr>
            <a:cxnSpLocks/>
          </p:cNvCxnSpPr>
          <p:nvPr/>
        </p:nvCxnSpPr>
        <p:spPr>
          <a:xfrm flipH="1">
            <a:off x="2837468" y="2518051"/>
            <a:ext cx="2886056" cy="1289057"/>
          </a:xfrm>
          <a:prstGeom prst="line">
            <a:avLst/>
          </a:prstGeom>
          <a:ln w="9525">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4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041E7F5C-EF84-499B-8A47-54F33BA6C330}"/>
              </a:ext>
            </a:extLst>
          </p:cNvPr>
          <p:cNvSpPr txBox="1"/>
          <p:nvPr/>
        </p:nvSpPr>
        <p:spPr>
          <a:xfrm>
            <a:off x="10725665" y="43644"/>
            <a:ext cx="2234684" cy="307777"/>
          </a:xfrm>
          <a:prstGeom prst="rect">
            <a:avLst/>
          </a:prstGeom>
          <a:noFill/>
        </p:spPr>
        <p:txBody>
          <a:bodyPr wrap="square" rtlCol="0">
            <a:spAutoFit/>
          </a:bodyPr>
          <a:lstStyle/>
          <a:p>
            <a:r>
              <a:rPr lang="en-IN" sz="1400" dirty="0"/>
              <a:t>m14-cl-hotspot-001</a:t>
            </a:r>
          </a:p>
        </p:txBody>
      </p:sp>
      <p:sp>
        <p:nvSpPr>
          <p:cNvPr id="43" name="TextBox 42">
            <a:extLst>
              <a:ext uri="{FF2B5EF4-FFF2-40B4-BE49-F238E27FC236}">
                <a16:creationId xmlns:a16="http://schemas.microsoft.com/office/drawing/2014/main" id="{8EA75440-2FEC-438D-8A4C-BC207426CC4E}"/>
              </a:ext>
            </a:extLst>
          </p:cNvPr>
          <p:cNvSpPr txBox="1"/>
          <p:nvPr/>
        </p:nvSpPr>
        <p:spPr>
          <a:xfrm>
            <a:off x="10544332" y="433039"/>
            <a:ext cx="1407681" cy="307777"/>
          </a:xfrm>
          <a:prstGeom prst="rect">
            <a:avLst/>
          </a:prstGeom>
          <a:noFill/>
        </p:spPr>
        <p:txBody>
          <a:bodyPr wrap="square" rtlCol="0">
            <a:spAutoFit/>
          </a:bodyPr>
          <a:lstStyle/>
          <a:p>
            <a:r>
              <a:rPr lang="en-IN" sz="1400" dirty="0"/>
              <a:t>scrn_00_00</a:t>
            </a:r>
          </a:p>
        </p:txBody>
      </p:sp>
      <p:sp>
        <p:nvSpPr>
          <p:cNvPr id="44" name="TextBox 43">
            <a:extLst>
              <a:ext uri="{FF2B5EF4-FFF2-40B4-BE49-F238E27FC236}">
                <a16:creationId xmlns:a16="http://schemas.microsoft.com/office/drawing/2014/main" id="{8AAAECE0-EE96-434F-BA8C-660FBE5F3479}"/>
              </a:ext>
            </a:extLst>
          </p:cNvPr>
          <p:cNvSpPr txBox="1"/>
          <p:nvPr/>
        </p:nvSpPr>
        <p:spPr>
          <a:xfrm>
            <a:off x="9706595" y="1091249"/>
            <a:ext cx="3253754" cy="307777"/>
          </a:xfrm>
          <a:prstGeom prst="rect">
            <a:avLst/>
          </a:prstGeom>
          <a:noFill/>
        </p:spPr>
        <p:txBody>
          <a:bodyPr wrap="square" rtlCol="0">
            <a:spAutoFit/>
          </a:bodyPr>
          <a:lstStyle/>
          <a:p>
            <a:r>
              <a:rPr lang="en-US" sz="1400" dirty="0"/>
              <a:t>&lt;&gt;</a:t>
            </a:r>
          </a:p>
        </p:txBody>
      </p:sp>
      <p:sp>
        <p:nvSpPr>
          <p:cNvPr id="45" name="TextBox 44">
            <a:extLst>
              <a:ext uri="{FF2B5EF4-FFF2-40B4-BE49-F238E27FC236}">
                <a16:creationId xmlns:a16="http://schemas.microsoft.com/office/drawing/2014/main" id="{1F0D894E-00E4-43EE-A35F-9B11C9463ADA}"/>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47" name="Rectangle 46">
            <a:extLst>
              <a:ext uri="{FF2B5EF4-FFF2-40B4-BE49-F238E27FC236}">
                <a16:creationId xmlns:a16="http://schemas.microsoft.com/office/drawing/2014/main" id="{AB8327F1-D136-4BA1-9A55-A28F765A65EB}"/>
              </a:ext>
            </a:extLst>
          </p:cNvPr>
          <p:cNvSpPr/>
          <p:nvPr/>
        </p:nvSpPr>
        <p:spPr>
          <a:xfrm>
            <a:off x="1" y="556054"/>
            <a:ext cx="9675340" cy="16434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Muscles inserted into the modiolus</a:t>
            </a:r>
          </a:p>
          <a:p>
            <a:endParaRPr lang="en-US" sz="1600" dirty="0">
              <a:solidFill>
                <a:schemeClr val="tx1"/>
              </a:solidFill>
            </a:endParaRPr>
          </a:p>
          <a:p>
            <a:r>
              <a:rPr lang="en-US" sz="1600" dirty="0">
                <a:solidFill>
                  <a:srgbClr val="FF0000"/>
                </a:solidFill>
              </a:rPr>
              <a:t>Likewise, the content is covered through animations, videos, and interactions.</a:t>
            </a:r>
          </a:p>
          <a:p>
            <a:endParaRPr lang="en-US" sz="1600" dirty="0">
              <a:solidFill>
                <a:srgbClr val="FF0000"/>
              </a:solidFill>
            </a:endParaRPr>
          </a:p>
          <a:p>
            <a:r>
              <a:rPr lang="en-US" sz="1600" dirty="0">
                <a:solidFill>
                  <a:srgbClr val="FF0000"/>
                </a:solidFill>
              </a:rPr>
              <a:t>Next section is scenario-based activity.</a:t>
            </a:r>
          </a:p>
          <a:p>
            <a:endParaRPr lang="en-US" sz="1600" dirty="0">
              <a:solidFill>
                <a:schemeClr val="tx1"/>
              </a:solidFill>
            </a:endParaRPr>
          </a:p>
        </p:txBody>
      </p:sp>
    </p:spTree>
    <p:extLst>
      <p:ext uri="{BB962C8B-B14F-4D97-AF65-F5344CB8AC3E}">
        <p14:creationId xmlns:p14="http://schemas.microsoft.com/office/powerpoint/2010/main" val="2278298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374CA10-3D0E-4892-B1D7-FB77CB7BB8DE}"/>
              </a:ext>
            </a:extLst>
          </p:cNvPr>
          <p:cNvSpPr/>
          <p:nvPr/>
        </p:nvSpPr>
        <p:spPr>
          <a:xfrm>
            <a:off x="0" y="556054"/>
            <a:ext cx="4169664" cy="34401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Practice</a:t>
            </a:r>
          </a:p>
          <a:p>
            <a:endParaRPr lang="en-US" sz="1600" b="1" dirty="0">
              <a:solidFill>
                <a:schemeClr val="tx1"/>
              </a:solidFill>
            </a:endParaRPr>
          </a:p>
          <a:p>
            <a:r>
              <a:rPr lang="en-IN" sz="1600" dirty="0">
                <a:solidFill>
                  <a:schemeClr val="tx1"/>
                </a:solidFill>
              </a:rPr>
              <a:t>Susan is facing some issues with her lower face. She approaches you for the cosmetic treatment.</a:t>
            </a:r>
          </a:p>
          <a:p>
            <a:endParaRPr lang="en-IN" sz="1600" dirty="0">
              <a:solidFill>
                <a:schemeClr val="tx1"/>
              </a:solidFill>
            </a:endParaRPr>
          </a:p>
          <a:p>
            <a:r>
              <a:rPr lang="en-IN" sz="1600" dirty="0">
                <a:solidFill>
                  <a:schemeClr val="tx1"/>
                </a:solidFill>
              </a:rPr>
              <a:t>You need to target specific muscles in the lower face area to address her concerns.</a:t>
            </a:r>
          </a:p>
          <a:p>
            <a:endParaRPr lang="en-IN" sz="1600" dirty="0">
              <a:solidFill>
                <a:schemeClr val="tx1"/>
              </a:solidFill>
            </a:endParaRPr>
          </a:p>
          <a:p>
            <a:r>
              <a:rPr lang="en-IN" sz="1600" dirty="0">
                <a:solidFill>
                  <a:schemeClr val="tx1"/>
                </a:solidFill>
              </a:rPr>
              <a:t>Proceed to the next screen to answer a couple of questions regarding what you’ve learned till now.</a:t>
            </a:r>
          </a:p>
        </p:txBody>
      </p:sp>
      <p:sp>
        <p:nvSpPr>
          <p:cNvPr id="62" name="TextBox 61">
            <a:extLst>
              <a:ext uri="{FF2B5EF4-FFF2-40B4-BE49-F238E27FC236}">
                <a16:creationId xmlns:a16="http://schemas.microsoft.com/office/drawing/2014/main" id="{A5D99D5B-3221-40B7-9DDD-597A854EC68F}"/>
              </a:ext>
            </a:extLst>
          </p:cNvPr>
          <p:cNvSpPr txBox="1"/>
          <p:nvPr/>
        </p:nvSpPr>
        <p:spPr>
          <a:xfrm>
            <a:off x="9706595" y="1091249"/>
            <a:ext cx="3253754" cy="2031325"/>
          </a:xfrm>
          <a:prstGeom prst="rect">
            <a:avLst/>
          </a:prstGeom>
          <a:noFill/>
        </p:spPr>
        <p:txBody>
          <a:bodyPr wrap="square" rtlCol="0">
            <a:spAutoFit/>
          </a:bodyPr>
          <a:lstStyle/>
          <a:p>
            <a:r>
              <a:rPr lang="en-US" sz="1400" dirty="0"/>
              <a:t>Susan is facing some issues with her lower face. She approaches you for the cosmetic treatment.</a:t>
            </a:r>
          </a:p>
          <a:p>
            <a:endParaRPr lang="en-US" sz="1400" dirty="0"/>
          </a:p>
          <a:p>
            <a:r>
              <a:rPr lang="en-US" sz="1400" dirty="0"/>
              <a:t>You need to target specific muscles in the lower face area to address her concerns.</a:t>
            </a:r>
          </a:p>
          <a:p>
            <a:endParaRPr lang="en-IN" sz="1400" dirty="0"/>
          </a:p>
          <a:p>
            <a:r>
              <a:rPr lang="en-IN" sz="1400" dirty="0"/>
              <a:t>Can you answer a couple of questions regarding what you’ve learned till now?</a:t>
            </a:r>
          </a:p>
        </p:txBody>
      </p:sp>
      <p:sp>
        <p:nvSpPr>
          <p:cNvPr id="63" name="TextBox 62">
            <a:extLst>
              <a:ext uri="{FF2B5EF4-FFF2-40B4-BE49-F238E27FC236}">
                <a16:creationId xmlns:a16="http://schemas.microsoft.com/office/drawing/2014/main" id="{FF3B62E4-67F0-4495-92C9-E785F4FF1E70}"/>
              </a:ext>
            </a:extLst>
          </p:cNvPr>
          <p:cNvSpPr txBox="1"/>
          <p:nvPr/>
        </p:nvSpPr>
        <p:spPr>
          <a:xfrm>
            <a:off x="10725665" y="43644"/>
            <a:ext cx="2234684" cy="307777"/>
          </a:xfrm>
          <a:prstGeom prst="rect">
            <a:avLst/>
          </a:prstGeom>
          <a:noFill/>
        </p:spPr>
        <p:txBody>
          <a:bodyPr wrap="square" rtlCol="0">
            <a:spAutoFit/>
          </a:bodyPr>
          <a:lstStyle/>
          <a:p>
            <a:r>
              <a:rPr lang="en-IN" sz="1400" dirty="0"/>
              <a:t>L06-kc-samc-001</a:t>
            </a:r>
          </a:p>
        </p:txBody>
      </p:sp>
      <p:sp>
        <p:nvSpPr>
          <p:cNvPr id="64" name="TextBox 63">
            <a:extLst>
              <a:ext uri="{FF2B5EF4-FFF2-40B4-BE49-F238E27FC236}">
                <a16:creationId xmlns:a16="http://schemas.microsoft.com/office/drawing/2014/main" id="{C71610D7-C8C3-4C9F-9E71-39A9238522B8}"/>
              </a:ext>
            </a:extLst>
          </p:cNvPr>
          <p:cNvSpPr txBox="1"/>
          <p:nvPr/>
        </p:nvSpPr>
        <p:spPr>
          <a:xfrm>
            <a:off x="9685259" y="4426619"/>
            <a:ext cx="3253754" cy="307777"/>
          </a:xfrm>
          <a:prstGeom prst="rect">
            <a:avLst/>
          </a:prstGeom>
          <a:noFill/>
        </p:spPr>
        <p:txBody>
          <a:bodyPr wrap="square" rtlCol="0">
            <a:spAutoFit/>
          </a:bodyPr>
          <a:lstStyle/>
          <a:p>
            <a:r>
              <a:rPr lang="en-IN" sz="1400" dirty="0"/>
              <a:t>Image from client assets</a:t>
            </a:r>
          </a:p>
        </p:txBody>
      </p:sp>
      <p:sp>
        <p:nvSpPr>
          <p:cNvPr id="65" name="TextBox 64">
            <a:extLst>
              <a:ext uri="{FF2B5EF4-FFF2-40B4-BE49-F238E27FC236}">
                <a16:creationId xmlns:a16="http://schemas.microsoft.com/office/drawing/2014/main" id="{F6F645BE-DB2B-4B2E-9B1C-29B2C58B6F74}"/>
              </a:ext>
            </a:extLst>
          </p:cNvPr>
          <p:cNvSpPr txBox="1"/>
          <p:nvPr/>
        </p:nvSpPr>
        <p:spPr>
          <a:xfrm>
            <a:off x="10544332" y="433039"/>
            <a:ext cx="1407681" cy="307777"/>
          </a:xfrm>
          <a:prstGeom prst="rect">
            <a:avLst/>
          </a:prstGeom>
          <a:noFill/>
        </p:spPr>
        <p:txBody>
          <a:bodyPr wrap="square" rtlCol="0">
            <a:spAutoFit/>
          </a:bodyPr>
          <a:lstStyle/>
          <a:p>
            <a:r>
              <a:rPr lang="en-IN" sz="1400" dirty="0"/>
              <a:t>scrn_03_26</a:t>
            </a:r>
          </a:p>
        </p:txBody>
      </p:sp>
      <p:sp>
        <p:nvSpPr>
          <p:cNvPr id="49" name="Rectangle 48">
            <a:extLst>
              <a:ext uri="{FF2B5EF4-FFF2-40B4-BE49-F238E27FC236}">
                <a16:creationId xmlns:a16="http://schemas.microsoft.com/office/drawing/2014/main" id="{91127373-E9B1-4601-8056-2FFFBB314E61}"/>
              </a:ext>
            </a:extLst>
          </p:cNvPr>
          <p:cNvSpPr/>
          <p:nvPr/>
        </p:nvSpPr>
        <p:spPr>
          <a:xfrm>
            <a:off x="695236" y="4287079"/>
            <a:ext cx="1247864" cy="546603"/>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Ins="0" rtlCol="0" anchor="ctr">
            <a:noAutofit/>
          </a:bodyPr>
          <a:lstStyle/>
          <a:p>
            <a:pPr algn="ctr"/>
            <a:r>
              <a:rPr lang="en-IN" sz="1488" b="1" dirty="0">
                <a:solidFill>
                  <a:schemeClr val="tx1"/>
                </a:solidFill>
              </a:rPr>
              <a:t>Continue</a:t>
            </a:r>
          </a:p>
        </p:txBody>
      </p:sp>
      <p:pic>
        <p:nvPicPr>
          <p:cNvPr id="10" name="Content Placeholder 5" descr="A picture containing person, indoor, wall, posing&#10;&#10;Description automatically generated">
            <a:extLst>
              <a:ext uri="{FF2B5EF4-FFF2-40B4-BE49-F238E27FC236}">
                <a16:creationId xmlns:a16="http://schemas.microsoft.com/office/drawing/2014/main" id="{C525DF40-68E2-4546-8BE6-C1D4EF3FE5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4701" y="946905"/>
            <a:ext cx="4106856" cy="4351338"/>
          </a:xfrm>
          <a:prstGeom prst="rect">
            <a:avLst/>
          </a:prstGeom>
        </p:spPr>
      </p:pic>
    </p:spTree>
    <p:extLst>
      <p:ext uri="{BB962C8B-B14F-4D97-AF65-F5344CB8AC3E}">
        <p14:creationId xmlns:p14="http://schemas.microsoft.com/office/powerpoint/2010/main" val="4080510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374CA10-3D0E-4892-B1D7-FB77CB7BB8DE}"/>
              </a:ext>
            </a:extLst>
          </p:cNvPr>
          <p:cNvSpPr/>
          <p:nvPr/>
        </p:nvSpPr>
        <p:spPr>
          <a:xfrm>
            <a:off x="0" y="556055"/>
            <a:ext cx="9244584" cy="1674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Practice</a:t>
            </a:r>
          </a:p>
          <a:p>
            <a:endParaRPr lang="en-US" sz="1600" b="1" dirty="0">
              <a:solidFill>
                <a:schemeClr val="tx1"/>
              </a:solidFill>
            </a:endParaRPr>
          </a:p>
          <a:p>
            <a:r>
              <a:rPr lang="en-IN" sz="1600" dirty="0">
                <a:solidFill>
                  <a:schemeClr val="tx1"/>
                </a:solidFill>
              </a:rPr>
              <a:t>Susan: My lips don’t close properly when I try to. What could be the reason?</a:t>
            </a:r>
          </a:p>
          <a:p>
            <a:endParaRPr lang="en-IN" sz="1600" dirty="0">
              <a:solidFill>
                <a:schemeClr val="tx1"/>
              </a:solidFill>
            </a:endParaRPr>
          </a:p>
          <a:p>
            <a:r>
              <a:rPr lang="en-IN" sz="1600" dirty="0">
                <a:solidFill>
                  <a:schemeClr val="tx1"/>
                </a:solidFill>
              </a:rPr>
              <a:t>Which facial muscles you would target to address Susan’s concern?</a:t>
            </a:r>
          </a:p>
          <a:p>
            <a:r>
              <a:rPr lang="en-US" sz="1600" dirty="0">
                <a:solidFill>
                  <a:schemeClr val="tx1"/>
                </a:solidFill>
              </a:rPr>
              <a:t> </a:t>
            </a:r>
          </a:p>
        </p:txBody>
      </p:sp>
      <p:grpSp>
        <p:nvGrpSpPr>
          <p:cNvPr id="14" name="Group 13">
            <a:extLst>
              <a:ext uri="{FF2B5EF4-FFF2-40B4-BE49-F238E27FC236}">
                <a16:creationId xmlns:a16="http://schemas.microsoft.com/office/drawing/2014/main" id="{EC481229-D002-482D-BE69-D56A417FE8A0}"/>
              </a:ext>
            </a:extLst>
          </p:cNvPr>
          <p:cNvGrpSpPr/>
          <p:nvPr/>
        </p:nvGrpSpPr>
        <p:grpSpPr>
          <a:xfrm>
            <a:off x="195307" y="2342461"/>
            <a:ext cx="4979349" cy="338554"/>
            <a:chOff x="612466" y="2228467"/>
            <a:chExt cx="4684150" cy="318481"/>
          </a:xfrm>
        </p:grpSpPr>
        <p:sp>
          <p:nvSpPr>
            <p:cNvPr id="13" name="TextBox 12">
              <a:extLst>
                <a:ext uri="{FF2B5EF4-FFF2-40B4-BE49-F238E27FC236}">
                  <a16:creationId xmlns:a16="http://schemas.microsoft.com/office/drawing/2014/main" id="{A38C16C7-8F36-4B6C-9CAF-495B5497AC63}"/>
                </a:ext>
              </a:extLst>
            </p:cNvPr>
            <p:cNvSpPr txBox="1"/>
            <p:nvPr/>
          </p:nvSpPr>
          <p:spPr>
            <a:xfrm>
              <a:off x="877003" y="2228467"/>
              <a:ext cx="4419613" cy="318481"/>
            </a:xfrm>
            <a:prstGeom prst="rect">
              <a:avLst/>
            </a:prstGeom>
            <a:noFill/>
          </p:spPr>
          <p:txBody>
            <a:bodyPr wrap="square" rtlCol="0">
              <a:spAutoFit/>
            </a:bodyPr>
            <a:lstStyle/>
            <a:p>
              <a:r>
                <a:rPr lang="en-IN" sz="1600" b="1" dirty="0"/>
                <a:t>Select the correct option(s) and Submit.</a:t>
              </a:r>
            </a:p>
          </p:txBody>
        </p:sp>
        <p:grpSp>
          <p:nvGrpSpPr>
            <p:cNvPr id="7" name="Group 6">
              <a:extLst>
                <a:ext uri="{FF2B5EF4-FFF2-40B4-BE49-F238E27FC236}">
                  <a16:creationId xmlns:a16="http://schemas.microsoft.com/office/drawing/2014/main" id="{0187503D-6A9F-47E7-B02C-AB3418A6FE1B}"/>
                </a:ext>
              </a:extLst>
            </p:cNvPr>
            <p:cNvGrpSpPr/>
            <p:nvPr/>
          </p:nvGrpSpPr>
          <p:grpSpPr>
            <a:xfrm>
              <a:off x="612466" y="2239650"/>
              <a:ext cx="254631" cy="254631"/>
              <a:chOff x="6452558" y="1319837"/>
              <a:chExt cx="254631" cy="254631"/>
            </a:xfrm>
          </p:grpSpPr>
          <p:pic>
            <p:nvPicPr>
              <p:cNvPr id="5" name="Graphic 4" descr="Direction">
                <a:extLst>
                  <a:ext uri="{FF2B5EF4-FFF2-40B4-BE49-F238E27FC236}">
                    <a16:creationId xmlns:a16="http://schemas.microsoft.com/office/drawing/2014/main" id="{CAB655C6-C5FE-482E-A695-3FE2391827A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6509937" y="1383725"/>
                <a:ext cx="180000" cy="180000"/>
              </a:xfrm>
              <a:prstGeom prst="rect">
                <a:avLst/>
              </a:prstGeom>
            </p:spPr>
          </p:pic>
          <p:sp>
            <p:nvSpPr>
              <p:cNvPr id="6" name="Oval 5">
                <a:extLst>
                  <a:ext uri="{FF2B5EF4-FFF2-40B4-BE49-F238E27FC236}">
                    <a16:creationId xmlns:a16="http://schemas.microsoft.com/office/drawing/2014/main" id="{AFF2E909-5A2E-498C-A701-16221599C993}"/>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grpSp>
      <p:grpSp>
        <p:nvGrpSpPr>
          <p:cNvPr id="9" name="Group 8">
            <a:extLst>
              <a:ext uri="{FF2B5EF4-FFF2-40B4-BE49-F238E27FC236}">
                <a16:creationId xmlns:a16="http://schemas.microsoft.com/office/drawing/2014/main" id="{8AD9D280-ADFA-4352-8A57-10C610C0E9C6}"/>
              </a:ext>
            </a:extLst>
          </p:cNvPr>
          <p:cNvGrpSpPr/>
          <p:nvPr/>
        </p:nvGrpSpPr>
        <p:grpSpPr>
          <a:xfrm>
            <a:off x="589528" y="2794873"/>
            <a:ext cx="6153284" cy="391263"/>
            <a:chOff x="584241" y="2409639"/>
            <a:chExt cx="5713043" cy="368067"/>
          </a:xfrm>
        </p:grpSpPr>
        <p:sp>
          <p:nvSpPr>
            <p:cNvPr id="2" name="Oval 1">
              <a:extLst>
                <a:ext uri="{FF2B5EF4-FFF2-40B4-BE49-F238E27FC236}">
                  <a16:creationId xmlns:a16="http://schemas.microsoft.com/office/drawing/2014/main" id="{AABD9813-14FA-41EE-B0ED-15DAA0F756EC}"/>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20" name="Oval 19">
              <a:extLst>
                <a:ext uri="{FF2B5EF4-FFF2-40B4-BE49-F238E27FC236}">
                  <a16:creationId xmlns:a16="http://schemas.microsoft.com/office/drawing/2014/main" id="{A48B8F4E-F9A5-4855-84A5-1DC5DFBBE130}"/>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1" name="TextBox 20">
              <a:extLst>
                <a:ext uri="{FF2B5EF4-FFF2-40B4-BE49-F238E27FC236}">
                  <a16:creationId xmlns:a16="http://schemas.microsoft.com/office/drawing/2014/main" id="{DA66C948-92B0-440C-A35F-8343AF064BA6}"/>
                </a:ext>
              </a:extLst>
            </p:cNvPr>
            <p:cNvSpPr txBox="1"/>
            <p:nvPr/>
          </p:nvSpPr>
          <p:spPr>
            <a:xfrm>
              <a:off x="851134" y="2409639"/>
              <a:ext cx="3668365" cy="318483"/>
            </a:xfrm>
            <a:prstGeom prst="rect">
              <a:avLst/>
            </a:prstGeom>
            <a:noFill/>
          </p:spPr>
          <p:txBody>
            <a:bodyPr wrap="square" rtlCol="0">
              <a:spAutoFit/>
            </a:bodyPr>
            <a:lstStyle/>
            <a:p>
              <a:r>
                <a:rPr lang="en-IN" sz="1600" dirty="0" err="1"/>
                <a:t>Levator</a:t>
              </a:r>
              <a:r>
                <a:rPr lang="en-IN" sz="1600" dirty="0"/>
                <a:t> </a:t>
              </a:r>
              <a:r>
                <a:rPr lang="en-IN" sz="1600" dirty="0" err="1"/>
                <a:t>anguli</a:t>
              </a:r>
              <a:r>
                <a:rPr lang="en-IN" sz="1600" dirty="0"/>
                <a:t> </a:t>
              </a:r>
              <a:r>
                <a:rPr lang="en-IN" sz="1600" dirty="0" err="1"/>
                <a:t>oris</a:t>
              </a:r>
              <a:r>
                <a:rPr lang="en-IN" sz="1600" dirty="0"/>
                <a:t> (LAO)</a:t>
              </a:r>
            </a:p>
          </p:txBody>
        </p:sp>
        <p:cxnSp>
          <p:nvCxnSpPr>
            <p:cNvPr id="8" name="Straight Connector 7">
              <a:extLst>
                <a:ext uri="{FF2B5EF4-FFF2-40B4-BE49-F238E27FC236}">
                  <a16:creationId xmlns:a16="http://schemas.microsoft.com/office/drawing/2014/main" id="{DCA5C4C8-89F4-40E0-83C6-60764310935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3DDD20E-231D-4F80-91BB-48947B8CBD65}"/>
              </a:ext>
            </a:extLst>
          </p:cNvPr>
          <p:cNvGrpSpPr/>
          <p:nvPr/>
        </p:nvGrpSpPr>
        <p:grpSpPr>
          <a:xfrm>
            <a:off x="589529" y="3277827"/>
            <a:ext cx="6317020" cy="391265"/>
            <a:chOff x="584241" y="2409637"/>
            <a:chExt cx="5713043" cy="368068"/>
          </a:xfrm>
        </p:grpSpPr>
        <p:sp>
          <p:nvSpPr>
            <p:cNvPr id="26" name="Oval 25">
              <a:extLst>
                <a:ext uri="{FF2B5EF4-FFF2-40B4-BE49-F238E27FC236}">
                  <a16:creationId xmlns:a16="http://schemas.microsoft.com/office/drawing/2014/main" id="{973C7C6A-FDCD-4797-AA2C-486C9716DC9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9" name="Oval 28">
              <a:extLst>
                <a:ext uri="{FF2B5EF4-FFF2-40B4-BE49-F238E27FC236}">
                  <a16:creationId xmlns:a16="http://schemas.microsoft.com/office/drawing/2014/main" id="{7630AD5A-ED63-41E6-9C6B-5ED5C6CB5BB9}"/>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0" name="TextBox 29">
              <a:extLst>
                <a:ext uri="{FF2B5EF4-FFF2-40B4-BE49-F238E27FC236}">
                  <a16:creationId xmlns:a16="http://schemas.microsoft.com/office/drawing/2014/main" id="{1EBAF757-C776-4B4E-8A92-47F84412241F}"/>
                </a:ext>
              </a:extLst>
            </p:cNvPr>
            <p:cNvSpPr txBox="1"/>
            <p:nvPr/>
          </p:nvSpPr>
          <p:spPr>
            <a:xfrm>
              <a:off x="851133" y="2409637"/>
              <a:ext cx="2838626" cy="327062"/>
            </a:xfrm>
            <a:prstGeom prst="rect">
              <a:avLst/>
            </a:prstGeom>
            <a:noFill/>
          </p:spPr>
          <p:txBody>
            <a:bodyPr wrap="square" rtlCol="0">
              <a:spAutoFit/>
            </a:bodyPr>
            <a:lstStyle/>
            <a:p>
              <a:r>
                <a:rPr lang="en-US" sz="1600" dirty="0"/>
                <a:t>Risorius</a:t>
              </a:r>
            </a:p>
          </p:txBody>
        </p:sp>
        <p:cxnSp>
          <p:nvCxnSpPr>
            <p:cNvPr id="31" name="Straight Connector 30">
              <a:extLst>
                <a:ext uri="{FF2B5EF4-FFF2-40B4-BE49-F238E27FC236}">
                  <a16:creationId xmlns:a16="http://schemas.microsoft.com/office/drawing/2014/main" id="{1CA8E672-8026-44DC-9B4F-FDEDD93E80C6}"/>
                </a:ext>
              </a:extLst>
            </p:cNvPr>
            <p:cNvCxnSpPr/>
            <p:nvPr/>
          </p:nvCxnSpPr>
          <p:spPr>
            <a:xfrm>
              <a:off x="600837" y="2777705"/>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3D06CA6-20A1-466A-A206-7D5525BA18AD}"/>
              </a:ext>
            </a:extLst>
          </p:cNvPr>
          <p:cNvGrpSpPr/>
          <p:nvPr/>
        </p:nvGrpSpPr>
        <p:grpSpPr>
          <a:xfrm>
            <a:off x="589529" y="3751646"/>
            <a:ext cx="6073084" cy="391264"/>
            <a:chOff x="584241" y="2409638"/>
            <a:chExt cx="5713043" cy="368068"/>
          </a:xfrm>
        </p:grpSpPr>
        <p:sp>
          <p:nvSpPr>
            <p:cNvPr id="35" name="Oval 34">
              <a:extLst>
                <a:ext uri="{FF2B5EF4-FFF2-40B4-BE49-F238E27FC236}">
                  <a16:creationId xmlns:a16="http://schemas.microsoft.com/office/drawing/2014/main" id="{79BA370D-4AE9-44A1-9FEC-13F99BF9657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6" name="Oval 35">
              <a:extLst>
                <a:ext uri="{FF2B5EF4-FFF2-40B4-BE49-F238E27FC236}">
                  <a16:creationId xmlns:a16="http://schemas.microsoft.com/office/drawing/2014/main" id="{27421D3D-D548-4A3F-8D86-E6FAD2D2EBAC}"/>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7" name="TextBox 36">
              <a:extLst>
                <a:ext uri="{FF2B5EF4-FFF2-40B4-BE49-F238E27FC236}">
                  <a16:creationId xmlns:a16="http://schemas.microsoft.com/office/drawing/2014/main" id="{555184B1-B156-4751-BAFD-E1D700563CE0}"/>
                </a:ext>
              </a:extLst>
            </p:cNvPr>
            <p:cNvSpPr txBox="1"/>
            <p:nvPr/>
          </p:nvSpPr>
          <p:spPr>
            <a:xfrm>
              <a:off x="851133" y="2409638"/>
              <a:ext cx="1792613" cy="318483"/>
            </a:xfrm>
            <a:prstGeom prst="rect">
              <a:avLst/>
            </a:prstGeom>
            <a:noFill/>
          </p:spPr>
          <p:txBody>
            <a:bodyPr wrap="square" rtlCol="0">
              <a:spAutoFit/>
            </a:bodyPr>
            <a:lstStyle/>
            <a:p>
              <a:r>
                <a:rPr lang="en-IN" sz="1600" b="1" dirty="0"/>
                <a:t>Orbicularis </a:t>
              </a:r>
              <a:r>
                <a:rPr lang="en-IN" sz="1600" b="1" dirty="0" err="1"/>
                <a:t>oris</a:t>
              </a:r>
              <a:endParaRPr lang="en-IN" sz="1600" b="1" dirty="0"/>
            </a:p>
          </p:txBody>
        </p:sp>
        <p:cxnSp>
          <p:nvCxnSpPr>
            <p:cNvPr id="38" name="Straight Connector 37">
              <a:extLst>
                <a:ext uri="{FF2B5EF4-FFF2-40B4-BE49-F238E27FC236}">
                  <a16:creationId xmlns:a16="http://schemas.microsoft.com/office/drawing/2014/main" id="{F049ECAB-560B-4DF0-A4EE-0ED60E0E9080}"/>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2E09A86-1D32-4227-8AD3-061D1C472B4D}"/>
              </a:ext>
            </a:extLst>
          </p:cNvPr>
          <p:cNvGrpSpPr/>
          <p:nvPr/>
        </p:nvGrpSpPr>
        <p:grpSpPr>
          <a:xfrm>
            <a:off x="589529" y="4225459"/>
            <a:ext cx="3092785" cy="338554"/>
            <a:chOff x="584241" y="2409639"/>
            <a:chExt cx="2909430" cy="318482"/>
          </a:xfrm>
        </p:grpSpPr>
        <p:sp>
          <p:nvSpPr>
            <p:cNvPr id="40" name="Oval 39">
              <a:extLst>
                <a:ext uri="{FF2B5EF4-FFF2-40B4-BE49-F238E27FC236}">
                  <a16:creationId xmlns:a16="http://schemas.microsoft.com/office/drawing/2014/main" id="{73323750-7009-4285-BC39-69C4EA815735}"/>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1" name="Oval 40">
              <a:extLst>
                <a:ext uri="{FF2B5EF4-FFF2-40B4-BE49-F238E27FC236}">
                  <a16:creationId xmlns:a16="http://schemas.microsoft.com/office/drawing/2014/main" id="{2868EB94-3E0A-4142-823D-8EFEB78BCE0E}"/>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2" name="TextBox 41">
              <a:extLst>
                <a:ext uri="{FF2B5EF4-FFF2-40B4-BE49-F238E27FC236}">
                  <a16:creationId xmlns:a16="http://schemas.microsoft.com/office/drawing/2014/main" id="{40C1E8EA-397D-499E-92EF-F3A33C5BF801}"/>
                </a:ext>
              </a:extLst>
            </p:cNvPr>
            <p:cNvSpPr txBox="1"/>
            <p:nvPr/>
          </p:nvSpPr>
          <p:spPr>
            <a:xfrm>
              <a:off x="851134" y="2409639"/>
              <a:ext cx="2642537" cy="318482"/>
            </a:xfrm>
            <a:prstGeom prst="rect">
              <a:avLst/>
            </a:prstGeom>
            <a:noFill/>
          </p:spPr>
          <p:txBody>
            <a:bodyPr wrap="square" rtlCol="0">
              <a:spAutoFit/>
            </a:bodyPr>
            <a:lstStyle/>
            <a:p>
              <a:r>
                <a:rPr lang="en-IN" sz="1600" dirty="0"/>
                <a:t>Depressor labii </a:t>
              </a:r>
              <a:r>
                <a:rPr lang="en-IN" sz="1600" dirty="0" err="1"/>
                <a:t>inferioris</a:t>
              </a:r>
              <a:r>
                <a:rPr lang="en-IN" sz="1600" dirty="0"/>
                <a:t> (DLI)</a:t>
              </a:r>
            </a:p>
          </p:txBody>
        </p:sp>
      </p:grpSp>
      <p:sp>
        <p:nvSpPr>
          <p:cNvPr id="57" name="Rectangle 56">
            <a:extLst>
              <a:ext uri="{FF2B5EF4-FFF2-40B4-BE49-F238E27FC236}">
                <a16:creationId xmlns:a16="http://schemas.microsoft.com/office/drawing/2014/main" id="{F9BB9991-1B77-4451-BE25-75E3D50D96DC}"/>
              </a:ext>
            </a:extLst>
          </p:cNvPr>
          <p:cNvSpPr/>
          <p:nvPr/>
        </p:nvSpPr>
        <p:spPr>
          <a:xfrm>
            <a:off x="619037" y="4843308"/>
            <a:ext cx="1238464"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marL="377984"/>
            <a:r>
              <a:rPr lang="en-IN" sz="1488" b="1" dirty="0">
                <a:solidFill>
                  <a:schemeClr val="tx1"/>
                </a:solidFill>
              </a:rPr>
              <a:t>Submit</a:t>
            </a:r>
          </a:p>
        </p:txBody>
      </p:sp>
      <p:sp>
        <p:nvSpPr>
          <p:cNvPr id="62" name="TextBox 61">
            <a:extLst>
              <a:ext uri="{FF2B5EF4-FFF2-40B4-BE49-F238E27FC236}">
                <a16:creationId xmlns:a16="http://schemas.microsoft.com/office/drawing/2014/main" id="{A5D99D5B-3221-40B7-9DDD-597A854EC68F}"/>
              </a:ext>
            </a:extLst>
          </p:cNvPr>
          <p:cNvSpPr txBox="1"/>
          <p:nvPr/>
        </p:nvSpPr>
        <p:spPr>
          <a:xfrm>
            <a:off x="9706595" y="1091249"/>
            <a:ext cx="3253754" cy="1815882"/>
          </a:xfrm>
          <a:prstGeom prst="rect">
            <a:avLst/>
          </a:prstGeom>
          <a:noFill/>
        </p:spPr>
        <p:txBody>
          <a:bodyPr wrap="square" rtlCol="0">
            <a:spAutoFit/>
          </a:bodyPr>
          <a:lstStyle/>
          <a:p>
            <a:r>
              <a:rPr lang="en-IN" sz="1400" dirty="0">
                <a:solidFill>
                  <a:schemeClr val="tx1"/>
                </a:solidFill>
              </a:rPr>
              <a:t>Stella is facing issue with her smile – says she gets wrinkles on her face when she smiles.</a:t>
            </a:r>
          </a:p>
          <a:p>
            <a:endParaRPr lang="en-US" sz="1400" dirty="0">
              <a:solidFill>
                <a:schemeClr val="tx1"/>
              </a:solidFill>
            </a:endParaRPr>
          </a:p>
          <a:p>
            <a:r>
              <a:rPr lang="en-IN" sz="1400" dirty="0">
                <a:solidFill>
                  <a:schemeClr val="tx1"/>
                </a:solidFill>
              </a:rPr>
              <a:t>Which facial muscles you would target to address Stella’s concern?</a:t>
            </a:r>
          </a:p>
          <a:p>
            <a:endParaRPr lang="en-US" sz="1400" dirty="0"/>
          </a:p>
          <a:p>
            <a:r>
              <a:rPr lang="en-US" sz="1400" dirty="0">
                <a:solidFill>
                  <a:schemeClr val="tx1"/>
                </a:solidFill>
              </a:rPr>
              <a:t>Choose the correct options and submit.</a:t>
            </a:r>
          </a:p>
        </p:txBody>
      </p:sp>
      <p:sp>
        <p:nvSpPr>
          <p:cNvPr id="63" name="TextBox 62">
            <a:extLst>
              <a:ext uri="{FF2B5EF4-FFF2-40B4-BE49-F238E27FC236}">
                <a16:creationId xmlns:a16="http://schemas.microsoft.com/office/drawing/2014/main" id="{FF3B62E4-67F0-4495-92C9-E785F4FF1E70}"/>
              </a:ext>
            </a:extLst>
          </p:cNvPr>
          <p:cNvSpPr txBox="1"/>
          <p:nvPr/>
        </p:nvSpPr>
        <p:spPr>
          <a:xfrm>
            <a:off x="10725665" y="43644"/>
            <a:ext cx="2234684" cy="307777"/>
          </a:xfrm>
          <a:prstGeom prst="rect">
            <a:avLst/>
          </a:prstGeom>
          <a:noFill/>
        </p:spPr>
        <p:txBody>
          <a:bodyPr wrap="square" rtlCol="0">
            <a:spAutoFit/>
          </a:bodyPr>
          <a:lstStyle/>
          <a:p>
            <a:r>
              <a:rPr lang="en-IN" sz="1400" dirty="0"/>
              <a:t>L06-kc-samc-001</a:t>
            </a:r>
          </a:p>
        </p:txBody>
      </p:sp>
      <p:sp>
        <p:nvSpPr>
          <p:cNvPr id="65" name="TextBox 64">
            <a:extLst>
              <a:ext uri="{FF2B5EF4-FFF2-40B4-BE49-F238E27FC236}">
                <a16:creationId xmlns:a16="http://schemas.microsoft.com/office/drawing/2014/main" id="{F6F645BE-DB2B-4B2E-9B1C-29B2C58B6F74}"/>
              </a:ext>
            </a:extLst>
          </p:cNvPr>
          <p:cNvSpPr txBox="1"/>
          <p:nvPr/>
        </p:nvSpPr>
        <p:spPr>
          <a:xfrm>
            <a:off x="10544332" y="433039"/>
            <a:ext cx="1407681" cy="307777"/>
          </a:xfrm>
          <a:prstGeom prst="rect">
            <a:avLst/>
          </a:prstGeom>
          <a:noFill/>
        </p:spPr>
        <p:txBody>
          <a:bodyPr wrap="square" rtlCol="0">
            <a:spAutoFit/>
          </a:bodyPr>
          <a:lstStyle/>
          <a:p>
            <a:r>
              <a:rPr lang="en-IN" sz="1400" dirty="0"/>
              <a:t>scrn_03_27</a:t>
            </a:r>
          </a:p>
        </p:txBody>
      </p:sp>
      <p:sp>
        <p:nvSpPr>
          <p:cNvPr id="44" name="TextBox 43">
            <a:extLst>
              <a:ext uri="{FF2B5EF4-FFF2-40B4-BE49-F238E27FC236}">
                <a16:creationId xmlns:a16="http://schemas.microsoft.com/office/drawing/2014/main" id="{F804B4FB-D5A5-42E1-B92B-77DE6F7D4CA9}"/>
              </a:ext>
            </a:extLst>
          </p:cNvPr>
          <p:cNvSpPr txBox="1"/>
          <p:nvPr/>
        </p:nvSpPr>
        <p:spPr>
          <a:xfrm>
            <a:off x="9685259" y="5965924"/>
            <a:ext cx="3253754" cy="954107"/>
          </a:xfrm>
          <a:prstGeom prst="rect">
            <a:avLst/>
          </a:prstGeom>
          <a:noFill/>
        </p:spPr>
        <p:txBody>
          <a:bodyPr wrap="square" rtlCol="0">
            <a:spAutoFit/>
          </a:bodyPr>
          <a:lstStyle/>
          <a:p>
            <a:endParaRPr lang="en-IN" sz="1400" dirty="0"/>
          </a:p>
          <a:p>
            <a:endParaRPr lang="en-IN" sz="1400" dirty="0"/>
          </a:p>
          <a:p>
            <a:r>
              <a:rPr lang="en-IN" sz="1400" dirty="0"/>
              <a:t>Show the OST as a speech bubble from the patient.</a:t>
            </a:r>
          </a:p>
        </p:txBody>
      </p:sp>
      <p:pic>
        <p:nvPicPr>
          <p:cNvPr id="43" name="Graphic 42" descr="Checkmark">
            <a:extLst>
              <a:ext uri="{FF2B5EF4-FFF2-40B4-BE49-F238E27FC236}">
                <a16:creationId xmlns:a16="http://schemas.microsoft.com/office/drawing/2014/main" id="{C9929277-7429-4E87-9CB1-CE8CE62C899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42864" y="3798207"/>
            <a:ext cx="235120" cy="235120"/>
          </a:xfrm>
          <a:prstGeom prst="rect">
            <a:avLst/>
          </a:prstGeom>
        </p:spPr>
      </p:pic>
      <p:sp>
        <p:nvSpPr>
          <p:cNvPr id="46" name="Rectangle 45">
            <a:extLst>
              <a:ext uri="{FF2B5EF4-FFF2-40B4-BE49-F238E27FC236}">
                <a16:creationId xmlns:a16="http://schemas.microsoft.com/office/drawing/2014/main" id="{6E012A94-EB31-4E67-ACCB-609A22C3486B}"/>
              </a:ext>
            </a:extLst>
          </p:cNvPr>
          <p:cNvSpPr/>
          <p:nvPr/>
        </p:nvSpPr>
        <p:spPr>
          <a:xfrm>
            <a:off x="7324825" y="658816"/>
            <a:ext cx="2281187"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Ins="0" rtlCol="0" anchor="ctr">
            <a:spAutoFit/>
          </a:bodyPr>
          <a:lstStyle/>
          <a:p>
            <a:pPr algn="ctr"/>
            <a:r>
              <a:rPr lang="en-IN" sz="1488" dirty="0">
                <a:solidFill>
                  <a:schemeClr val="tx1"/>
                </a:solidFill>
              </a:rPr>
              <a:t>Revisit Scenario</a:t>
            </a:r>
          </a:p>
        </p:txBody>
      </p:sp>
      <p:pic>
        <p:nvPicPr>
          <p:cNvPr id="45" name="Content Placeholder 5" descr="A picture containing person, indoor, wall, posing&#10;&#10;Description automatically generated">
            <a:extLst>
              <a:ext uri="{FF2B5EF4-FFF2-40B4-BE49-F238E27FC236}">
                <a16:creationId xmlns:a16="http://schemas.microsoft.com/office/drawing/2014/main" id="{2E556522-607D-4A9B-B726-48681C0EE2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9445" y="4510045"/>
            <a:ext cx="1658057" cy="1756761"/>
          </a:xfrm>
          <a:prstGeom prst="rect">
            <a:avLst/>
          </a:prstGeom>
        </p:spPr>
      </p:pic>
    </p:spTree>
    <p:extLst>
      <p:ext uri="{BB962C8B-B14F-4D97-AF65-F5344CB8AC3E}">
        <p14:creationId xmlns:p14="http://schemas.microsoft.com/office/powerpoint/2010/main" val="935827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Rectangle 10">
            <a:extLst>
              <a:ext uri="{FF2B5EF4-FFF2-40B4-BE49-F238E27FC236}">
                <a16:creationId xmlns:a16="http://schemas.microsoft.com/office/drawing/2014/main" id="{21CE3400-51ED-4388-99EF-577C24E54A6D}"/>
              </a:ext>
            </a:extLst>
          </p:cNvPr>
          <p:cNvSpPr/>
          <p:nvPr/>
        </p:nvSpPr>
        <p:spPr>
          <a:xfrm>
            <a:off x="2854629" y="1880046"/>
            <a:ext cx="3890554" cy="23502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You got it!</a:t>
            </a:r>
            <a:endParaRPr lang="en-IN" sz="1600" dirty="0">
              <a:solidFill>
                <a:schemeClr val="tx1"/>
              </a:solidFill>
            </a:endParaRPr>
          </a:p>
          <a:p>
            <a:endParaRPr lang="en-IN" sz="1600" dirty="0">
              <a:solidFill>
                <a:schemeClr val="tx1"/>
              </a:solidFill>
            </a:endParaRPr>
          </a:p>
          <a:p>
            <a:r>
              <a:rPr lang="en-US" sz="1600" dirty="0">
                <a:solidFill>
                  <a:schemeClr val="tx1"/>
                </a:solidFill>
              </a:rPr>
              <a:t>The orbicularis </a:t>
            </a:r>
            <a:r>
              <a:rPr lang="en-US" sz="1600" dirty="0" err="1">
                <a:solidFill>
                  <a:schemeClr val="tx1"/>
                </a:solidFill>
              </a:rPr>
              <a:t>oris</a:t>
            </a:r>
            <a:r>
              <a:rPr lang="en-US" sz="1600" dirty="0">
                <a:solidFill>
                  <a:schemeClr val="tx1"/>
                </a:solidFill>
              </a:rPr>
              <a:t> muscle located in the upper lip region closes the mouth and puckers the lips.</a:t>
            </a:r>
          </a:p>
        </p:txBody>
      </p:sp>
      <p:sp>
        <p:nvSpPr>
          <p:cNvPr id="12" name="TextBox 11">
            <a:extLst>
              <a:ext uri="{FF2B5EF4-FFF2-40B4-BE49-F238E27FC236}">
                <a16:creationId xmlns:a16="http://schemas.microsoft.com/office/drawing/2014/main" id="{F637490E-812E-464A-AD73-778A5ACFD1C7}"/>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E4410E2B-B98E-4CB8-83DD-5FFA6B0E726C}"/>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4" name="TextBox 13">
            <a:extLst>
              <a:ext uri="{FF2B5EF4-FFF2-40B4-BE49-F238E27FC236}">
                <a16:creationId xmlns:a16="http://schemas.microsoft.com/office/drawing/2014/main" id="{1978DEC8-9784-4EC5-938C-0B5FBBD3E70B}"/>
              </a:ext>
            </a:extLst>
          </p:cNvPr>
          <p:cNvSpPr txBox="1"/>
          <p:nvPr/>
        </p:nvSpPr>
        <p:spPr>
          <a:xfrm>
            <a:off x="3195305" y="153159"/>
            <a:ext cx="3328740" cy="307777"/>
          </a:xfrm>
          <a:prstGeom prst="rect">
            <a:avLst/>
          </a:prstGeom>
          <a:noFill/>
        </p:spPr>
        <p:txBody>
          <a:bodyPr wrap="square" rtlCol="0">
            <a:spAutoFit/>
          </a:bodyPr>
          <a:lstStyle/>
          <a:p>
            <a:r>
              <a:rPr lang="en-IN" sz="1400" dirty="0"/>
              <a:t>--</a:t>
            </a:r>
          </a:p>
        </p:txBody>
      </p:sp>
    </p:spTree>
    <p:extLst>
      <p:ext uri="{BB962C8B-B14F-4D97-AF65-F5344CB8AC3E}">
        <p14:creationId xmlns:p14="http://schemas.microsoft.com/office/powerpoint/2010/main" val="2451050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2" name="TextBox 11">
            <a:extLst>
              <a:ext uri="{FF2B5EF4-FFF2-40B4-BE49-F238E27FC236}">
                <a16:creationId xmlns:a16="http://schemas.microsoft.com/office/drawing/2014/main" id="{F637490E-812E-464A-AD73-778A5ACFD1C7}"/>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E4410E2B-B98E-4CB8-83DD-5FFA6B0E726C}"/>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4" name="Rectangle 13">
            <a:extLst>
              <a:ext uri="{FF2B5EF4-FFF2-40B4-BE49-F238E27FC236}">
                <a16:creationId xmlns:a16="http://schemas.microsoft.com/office/drawing/2014/main" id="{B062414C-5F7C-4170-90A5-C9BAC9E84E08}"/>
              </a:ext>
            </a:extLst>
          </p:cNvPr>
          <p:cNvSpPr/>
          <p:nvPr/>
        </p:nvSpPr>
        <p:spPr>
          <a:xfrm>
            <a:off x="3195305" y="1839808"/>
            <a:ext cx="3656256" cy="25677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Not quite.</a:t>
            </a:r>
            <a:endParaRPr lang="en-IN" sz="1600" dirty="0">
              <a:solidFill>
                <a:schemeClr val="tx1"/>
              </a:solidFill>
            </a:endParaRPr>
          </a:p>
          <a:p>
            <a:endParaRPr lang="en-IN" sz="1600" dirty="0">
              <a:solidFill>
                <a:schemeClr val="tx1"/>
              </a:solidFill>
            </a:endParaRPr>
          </a:p>
          <a:p>
            <a:r>
              <a:rPr lang="en-US" sz="1600" dirty="0">
                <a:solidFill>
                  <a:schemeClr val="tx1"/>
                </a:solidFill>
              </a:rPr>
              <a:t>Please try again.</a:t>
            </a:r>
          </a:p>
        </p:txBody>
      </p:sp>
      <p:sp>
        <p:nvSpPr>
          <p:cNvPr id="16" name="Rectangle 15">
            <a:extLst>
              <a:ext uri="{FF2B5EF4-FFF2-40B4-BE49-F238E27FC236}">
                <a16:creationId xmlns:a16="http://schemas.microsoft.com/office/drawing/2014/main" id="{0CA0183C-2F8A-490B-88FD-76B48A19D646}"/>
              </a:ext>
            </a:extLst>
          </p:cNvPr>
          <p:cNvSpPr/>
          <p:nvPr/>
        </p:nvSpPr>
        <p:spPr>
          <a:xfrm>
            <a:off x="3355358" y="3686342"/>
            <a:ext cx="1913438" cy="526195"/>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IN" sz="1600" dirty="0">
                <a:solidFill>
                  <a:schemeClr val="bg1"/>
                </a:solidFill>
              </a:rPr>
              <a:t>Try Again</a:t>
            </a:r>
          </a:p>
        </p:txBody>
      </p:sp>
    </p:spTree>
    <p:extLst>
      <p:ext uri="{BB962C8B-B14F-4D97-AF65-F5344CB8AC3E}">
        <p14:creationId xmlns:p14="http://schemas.microsoft.com/office/powerpoint/2010/main" val="2433798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7" name="TextBox 6">
            <a:extLst>
              <a:ext uri="{FF2B5EF4-FFF2-40B4-BE49-F238E27FC236}">
                <a16:creationId xmlns:a16="http://schemas.microsoft.com/office/drawing/2014/main" id="{C7FF4B41-DC35-4AAB-B11F-75DF75CC4973}"/>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8" name="TextBox 7">
            <a:extLst>
              <a:ext uri="{FF2B5EF4-FFF2-40B4-BE49-F238E27FC236}">
                <a16:creationId xmlns:a16="http://schemas.microsoft.com/office/drawing/2014/main" id="{A928BA69-94AE-4CEF-853C-2CDC48649C38}"/>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TextBox 10">
            <a:extLst>
              <a:ext uri="{FF2B5EF4-FFF2-40B4-BE49-F238E27FC236}">
                <a16:creationId xmlns:a16="http://schemas.microsoft.com/office/drawing/2014/main" id="{8DB92C30-5F76-46AE-B599-7E1F1E7F5445}"/>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2" name="TextBox 11">
            <a:extLst>
              <a:ext uri="{FF2B5EF4-FFF2-40B4-BE49-F238E27FC236}">
                <a16:creationId xmlns:a16="http://schemas.microsoft.com/office/drawing/2014/main" id="{51D8C8D9-A9FD-4252-A814-BEAC41BD4D79}"/>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F5ABD30E-B8FB-4637-AE28-F0C00C5EC6ED}"/>
              </a:ext>
            </a:extLst>
          </p:cNvPr>
          <p:cNvSpPr txBox="1"/>
          <p:nvPr/>
        </p:nvSpPr>
        <p:spPr>
          <a:xfrm>
            <a:off x="3195305" y="153159"/>
            <a:ext cx="3328740" cy="307777"/>
          </a:xfrm>
          <a:prstGeom prst="rect">
            <a:avLst/>
          </a:prstGeom>
          <a:noFill/>
        </p:spPr>
        <p:txBody>
          <a:bodyPr wrap="square" rtlCol="0">
            <a:spAutoFit/>
          </a:bodyPr>
          <a:lstStyle/>
          <a:p>
            <a:r>
              <a:rPr lang="en-IN" sz="1400" dirty="0"/>
              <a:t>--</a:t>
            </a:r>
          </a:p>
        </p:txBody>
      </p:sp>
      <p:sp>
        <p:nvSpPr>
          <p:cNvPr id="10" name="Rectangle 9">
            <a:extLst>
              <a:ext uri="{FF2B5EF4-FFF2-40B4-BE49-F238E27FC236}">
                <a16:creationId xmlns:a16="http://schemas.microsoft.com/office/drawing/2014/main" id="{0DDBC1A2-5486-474D-8A97-3376F98CE619}"/>
              </a:ext>
            </a:extLst>
          </p:cNvPr>
          <p:cNvSpPr/>
          <p:nvPr/>
        </p:nvSpPr>
        <p:spPr>
          <a:xfrm>
            <a:off x="2854629" y="1880046"/>
            <a:ext cx="3890554" cy="23502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Not quite.</a:t>
            </a:r>
            <a:endParaRPr lang="en-IN" sz="1600" dirty="0">
              <a:solidFill>
                <a:schemeClr val="tx1"/>
              </a:solidFill>
            </a:endParaRPr>
          </a:p>
          <a:p>
            <a:endParaRPr lang="en-IN" sz="1600" dirty="0">
              <a:solidFill>
                <a:schemeClr val="tx1"/>
              </a:solidFill>
            </a:endParaRPr>
          </a:p>
          <a:p>
            <a:r>
              <a:rPr lang="en-US" sz="1600" dirty="0">
                <a:solidFill>
                  <a:schemeClr val="tx1"/>
                </a:solidFill>
              </a:rPr>
              <a:t>The orbicularis </a:t>
            </a:r>
            <a:r>
              <a:rPr lang="en-US" sz="1600" dirty="0" err="1">
                <a:solidFill>
                  <a:schemeClr val="tx1"/>
                </a:solidFill>
              </a:rPr>
              <a:t>oris</a:t>
            </a:r>
            <a:r>
              <a:rPr lang="en-US" sz="1600" dirty="0">
                <a:solidFill>
                  <a:schemeClr val="tx1"/>
                </a:solidFill>
              </a:rPr>
              <a:t> muscle located in the upper lip region closes the mouth and puckers the lips.</a:t>
            </a:r>
          </a:p>
        </p:txBody>
      </p:sp>
    </p:spTree>
    <p:extLst>
      <p:ext uri="{BB962C8B-B14F-4D97-AF65-F5344CB8AC3E}">
        <p14:creationId xmlns:p14="http://schemas.microsoft.com/office/powerpoint/2010/main" val="2487836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374CA10-3D0E-4892-B1D7-FB77CB7BB8DE}"/>
              </a:ext>
            </a:extLst>
          </p:cNvPr>
          <p:cNvSpPr/>
          <p:nvPr/>
        </p:nvSpPr>
        <p:spPr>
          <a:xfrm>
            <a:off x="0" y="556055"/>
            <a:ext cx="8814816" cy="1674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Practice</a:t>
            </a:r>
          </a:p>
          <a:p>
            <a:endParaRPr lang="en-US" sz="1600" b="1" dirty="0">
              <a:solidFill>
                <a:schemeClr val="tx1"/>
              </a:solidFill>
            </a:endParaRPr>
          </a:p>
          <a:p>
            <a:r>
              <a:rPr lang="en-IN" sz="1600" dirty="0">
                <a:solidFill>
                  <a:schemeClr val="tx1"/>
                </a:solidFill>
              </a:rPr>
              <a:t>Susan is concerned about a dimple on the chin. She feels it’s a sign of aging.</a:t>
            </a:r>
          </a:p>
          <a:p>
            <a:endParaRPr lang="en-IN" sz="1600" dirty="0">
              <a:solidFill>
                <a:schemeClr val="tx1"/>
              </a:solidFill>
            </a:endParaRPr>
          </a:p>
          <a:p>
            <a:r>
              <a:rPr lang="en-US" sz="1600" dirty="0">
                <a:solidFill>
                  <a:schemeClr val="tx1"/>
                </a:solidFill>
              </a:rPr>
              <a:t>Which muscle should you target to get rid of this dimple for Susan?</a:t>
            </a:r>
          </a:p>
        </p:txBody>
      </p:sp>
      <p:grpSp>
        <p:nvGrpSpPr>
          <p:cNvPr id="14" name="Group 13">
            <a:extLst>
              <a:ext uri="{FF2B5EF4-FFF2-40B4-BE49-F238E27FC236}">
                <a16:creationId xmlns:a16="http://schemas.microsoft.com/office/drawing/2014/main" id="{EC481229-D002-482D-BE69-D56A417FE8A0}"/>
              </a:ext>
            </a:extLst>
          </p:cNvPr>
          <p:cNvGrpSpPr/>
          <p:nvPr/>
        </p:nvGrpSpPr>
        <p:grpSpPr>
          <a:xfrm>
            <a:off x="195307" y="2342461"/>
            <a:ext cx="4979349" cy="338554"/>
            <a:chOff x="612466" y="2228467"/>
            <a:chExt cx="4684150" cy="318481"/>
          </a:xfrm>
        </p:grpSpPr>
        <p:sp>
          <p:nvSpPr>
            <p:cNvPr id="13" name="TextBox 12">
              <a:extLst>
                <a:ext uri="{FF2B5EF4-FFF2-40B4-BE49-F238E27FC236}">
                  <a16:creationId xmlns:a16="http://schemas.microsoft.com/office/drawing/2014/main" id="{A38C16C7-8F36-4B6C-9CAF-495B5497AC63}"/>
                </a:ext>
              </a:extLst>
            </p:cNvPr>
            <p:cNvSpPr txBox="1"/>
            <p:nvPr/>
          </p:nvSpPr>
          <p:spPr>
            <a:xfrm>
              <a:off x="877003" y="2228467"/>
              <a:ext cx="4419613" cy="318481"/>
            </a:xfrm>
            <a:prstGeom prst="rect">
              <a:avLst/>
            </a:prstGeom>
            <a:noFill/>
          </p:spPr>
          <p:txBody>
            <a:bodyPr wrap="square" rtlCol="0">
              <a:spAutoFit/>
            </a:bodyPr>
            <a:lstStyle/>
            <a:p>
              <a:r>
                <a:rPr lang="en-IN" sz="1600" b="1" dirty="0"/>
                <a:t>Select the correct option and Submit.</a:t>
              </a:r>
            </a:p>
          </p:txBody>
        </p:sp>
        <p:grpSp>
          <p:nvGrpSpPr>
            <p:cNvPr id="7" name="Group 6">
              <a:extLst>
                <a:ext uri="{FF2B5EF4-FFF2-40B4-BE49-F238E27FC236}">
                  <a16:creationId xmlns:a16="http://schemas.microsoft.com/office/drawing/2014/main" id="{0187503D-6A9F-47E7-B02C-AB3418A6FE1B}"/>
                </a:ext>
              </a:extLst>
            </p:cNvPr>
            <p:cNvGrpSpPr/>
            <p:nvPr/>
          </p:nvGrpSpPr>
          <p:grpSpPr>
            <a:xfrm>
              <a:off x="612466" y="2239650"/>
              <a:ext cx="254631" cy="254631"/>
              <a:chOff x="6452558" y="1319837"/>
              <a:chExt cx="254631" cy="254631"/>
            </a:xfrm>
          </p:grpSpPr>
          <p:pic>
            <p:nvPicPr>
              <p:cNvPr id="5" name="Graphic 4" descr="Direction">
                <a:extLst>
                  <a:ext uri="{FF2B5EF4-FFF2-40B4-BE49-F238E27FC236}">
                    <a16:creationId xmlns:a16="http://schemas.microsoft.com/office/drawing/2014/main" id="{CAB655C6-C5FE-482E-A695-3FE2391827A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6509937" y="1383725"/>
                <a:ext cx="180000" cy="180000"/>
              </a:xfrm>
              <a:prstGeom prst="rect">
                <a:avLst/>
              </a:prstGeom>
            </p:spPr>
          </p:pic>
          <p:sp>
            <p:nvSpPr>
              <p:cNvPr id="6" name="Oval 5">
                <a:extLst>
                  <a:ext uri="{FF2B5EF4-FFF2-40B4-BE49-F238E27FC236}">
                    <a16:creationId xmlns:a16="http://schemas.microsoft.com/office/drawing/2014/main" id="{AFF2E909-5A2E-498C-A701-16221599C993}"/>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grpSp>
      <p:grpSp>
        <p:nvGrpSpPr>
          <p:cNvPr id="9" name="Group 8">
            <a:extLst>
              <a:ext uri="{FF2B5EF4-FFF2-40B4-BE49-F238E27FC236}">
                <a16:creationId xmlns:a16="http://schemas.microsoft.com/office/drawing/2014/main" id="{8AD9D280-ADFA-4352-8A57-10C610C0E9C6}"/>
              </a:ext>
            </a:extLst>
          </p:cNvPr>
          <p:cNvGrpSpPr/>
          <p:nvPr/>
        </p:nvGrpSpPr>
        <p:grpSpPr>
          <a:xfrm>
            <a:off x="589528" y="2794872"/>
            <a:ext cx="6153284" cy="391264"/>
            <a:chOff x="584241" y="2409638"/>
            <a:chExt cx="5713043" cy="368068"/>
          </a:xfrm>
        </p:grpSpPr>
        <p:sp>
          <p:nvSpPr>
            <p:cNvPr id="2" name="Oval 1">
              <a:extLst>
                <a:ext uri="{FF2B5EF4-FFF2-40B4-BE49-F238E27FC236}">
                  <a16:creationId xmlns:a16="http://schemas.microsoft.com/office/drawing/2014/main" id="{AABD9813-14FA-41EE-B0ED-15DAA0F756EC}"/>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0" name="Oval 19">
              <a:extLst>
                <a:ext uri="{FF2B5EF4-FFF2-40B4-BE49-F238E27FC236}">
                  <a16:creationId xmlns:a16="http://schemas.microsoft.com/office/drawing/2014/main" id="{A48B8F4E-F9A5-4855-84A5-1DC5DFBBE130}"/>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1" name="TextBox 20">
              <a:extLst>
                <a:ext uri="{FF2B5EF4-FFF2-40B4-BE49-F238E27FC236}">
                  <a16:creationId xmlns:a16="http://schemas.microsoft.com/office/drawing/2014/main" id="{DA66C948-92B0-440C-A35F-8343AF064BA6}"/>
                </a:ext>
              </a:extLst>
            </p:cNvPr>
            <p:cNvSpPr txBox="1"/>
            <p:nvPr/>
          </p:nvSpPr>
          <p:spPr>
            <a:xfrm>
              <a:off x="851134" y="2409638"/>
              <a:ext cx="4125005" cy="318483"/>
            </a:xfrm>
            <a:prstGeom prst="rect">
              <a:avLst/>
            </a:prstGeom>
            <a:noFill/>
          </p:spPr>
          <p:txBody>
            <a:bodyPr wrap="square" rtlCol="0">
              <a:spAutoFit/>
            </a:bodyPr>
            <a:lstStyle/>
            <a:p>
              <a:r>
                <a:rPr lang="en-US" sz="1600" dirty="0"/>
                <a:t>Superficial layer of the zygomaticus major muscle</a:t>
              </a:r>
            </a:p>
          </p:txBody>
        </p:sp>
        <p:cxnSp>
          <p:nvCxnSpPr>
            <p:cNvPr id="8" name="Straight Connector 7">
              <a:extLst>
                <a:ext uri="{FF2B5EF4-FFF2-40B4-BE49-F238E27FC236}">
                  <a16:creationId xmlns:a16="http://schemas.microsoft.com/office/drawing/2014/main" id="{DCA5C4C8-89F4-40E0-83C6-60764310935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3DDD20E-231D-4F80-91BB-48947B8CBD65}"/>
              </a:ext>
            </a:extLst>
          </p:cNvPr>
          <p:cNvGrpSpPr/>
          <p:nvPr/>
        </p:nvGrpSpPr>
        <p:grpSpPr>
          <a:xfrm>
            <a:off x="589529" y="3277827"/>
            <a:ext cx="6317020" cy="391265"/>
            <a:chOff x="584241" y="2409637"/>
            <a:chExt cx="5713043" cy="368068"/>
          </a:xfrm>
        </p:grpSpPr>
        <p:sp>
          <p:nvSpPr>
            <p:cNvPr id="26" name="Oval 25">
              <a:extLst>
                <a:ext uri="{FF2B5EF4-FFF2-40B4-BE49-F238E27FC236}">
                  <a16:creationId xmlns:a16="http://schemas.microsoft.com/office/drawing/2014/main" id="{973C7C6A-FDCD-4797-AA2C-486C9716DC9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9" name="Oval 28">
              <a:extLst>
                <a:ext uri="{FF2B5EF4-FFF2-40B4-BE49-F238E27FC236}">
                  <a16:creationId xmlns:a16="http://schemas.microsoft.com/office/drawing/2014/main" id="{7630AD5A-ED63-41E6-9C6B-5ED5C6CB5BB9}"/>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0" name="TextBox 29">
              <a:extLst>
                <a:ext uri="{FF2B5EF4-FFF2-40B4-BE49-F238E27FC236}">
                  <a16:creationId xmlns:a16="http://schemas.microsoft.com/office/drawing/2014/main" id="{1EBAF757-C776-4B4E-8A92-47F84412241F}"/>
                </a:ext>
              </a:extLst>
            </p:cNvPr>
            <p:cNvSpPr txBox="1"/>
            <p:nvPr/>
          </p:nvSpPr>
          <p:spPr>
            <a:xfrm>
              <a:off x="851133" y="2409637"/>
              <a:ext cx="5446151" cy="318482"/>
            </a:xfrm>
            <a:prstGeom prst="rect">
              <a:avLst/>
            </a:prstGeom>
            <a:noFill/>
          </p:spPr>
          <p:txBody>
            <a:bodyPr wrap="square" rtlCol="0">
              <a:spAutoFit/>
            </a:bodyPr>
            <a:lstStyle/>
            <a:p>
              <a:r>
                <a:rPr lang="en-US" sz="1600" b="1" dirty="0"/>
                <a:t>Mentalis muscle</a:t>
              </a:r>
            </a:p>
          </p:txBody>
        </p:sp>
        <p:cxnSp>
          <p:nvCxnSpPr>
            <p:cNvPr id="31" name="Straight Connector 30">
              <a:extLst>
                <a:ext uri="{FF2B5EF4-FFF2-40B4-BE49-F238E27FC236}">
                  <a16:creationId xmlns:a16="http://schemas.microsoft.com/office/drawing/2014/main" id="{1CA8E672-8026-44DC-9B4F-FDEDD93E80C6}"/>
                </a:ext>
              </a:extLst>
            </p:cNvPr>
            <p:cNvCxnSpPr/>
            <p:nvPr/>
          </p:nvCxnSpPr>
          <p:spPr>
            <a:xfrm>
              <a:off x="600837" y="2777705"/>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3D06CA6-20A1-466A-A206-7D5525BA18AD}"/>
              </a:ext>
            </a:extLst>
          </p:cNvPr>
          <p:cNvGrpSpPr/>
          <p:nvPr/>
        </p:nvGrpSpPr>
        <p:grpSpPr>
          <a:xfrm>
            <a:off x="589529" y="3751646"/>
            <a:ext cx="6073084" cy="391264"/>
            <a:chOff x="584241" y="2409638"/>
            <a:chExt cx="5713043" cy="368068"/>
          </a:xfrm>
        </p:grpSpPr>
        <p:sp>
          <p:nvSpPr>
            <p:cNvPr id="35" name="Oval 34">
              <a:extLst>
                <a:ext uri="{FF2B5EF4-FFF2-40B4-BE49-F238E27FC236}">
                  <a16:creationId xmlns:a16="http://schemas.microsoft.com/office/drawing/2014/main" id="{79BA370D-4AE9-44A1-9FEC-13F99BF9657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6" name="Oval 35">
              <a:extLst>
                <a:ext uri="{FF2B5EF4-FFF2-40B4-BE49-F238E27FC236}">
                  <a16:creationId xmlns:a16="http://schemas.microsoft.com/office/drawing/2014/main" id="{27421D3D-D548-4A3F-8D86-E6FAD2D2EBAC}"/>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7" name="TextBox 36">
              <a:extLst>
                <a:ext uri="{FF2B5EF4-FFF2-40B4-BE49-F238E27FC236}">
                  <a16:creationId xmlns:a16="http://schemas.microsoft.com/office/drawing/2014/main" id="{555184B1-B156-4751-BAFD-E1D700563CE0}"/>
                </a:ext>
              </a:extLst>
            </p:cNvPr>
            <p:cNvSpPr txBox="1"/>
            <p:nvPr/>
          </p:nvSpPr>
          <p:spPr>
            <a:xfrm>
              <a:off x="851133" y="2409638"/>
              <a:ext cx="2898571" cy="318483"/>
            </a:xfrm>
            <a:prstGeom prst="rect">
              <a:avLst/>
            </a:prstGeom>
            <a:noFill/>
          </p:spPr>
          <p:txBody>
            <a:bodyPr wrap="square" rtlCol="0">
              <a:spAutoFit/>
            </a:bodyPr>
            <a:lstStyle/>
            <a:p>
              <a:r>
                <a:rPr lang="en-IN" sz="1600" dirty="0"/>
                <a:t>Zygomaticus minor muscle</a:t>
              </a:r>
            </a:p>
          </p:txBody>
        </p:sp>
        <p:cxnSp>
          <p:nvCxnSpPr>
            <p:cNvPr id="38" name="Straight Connector 37">
              <a:extLst>
                <a:ext uri="{FF2B5EF4-FFF2-40B4-BE49-F238E27FC236}">
                  <a16:creationId xmlns:a16="http://schemas.microsoft.com/office/drawing/2014/main" id="{F049ECAB-560B-4DF0-A4EE-0ED60E0E9080}"/>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2E09A86-1D32-4227-8AD3-061D1C472B4D}"/>
              </a:ext>
            </a:extLst>
          </p:cNvPr>
          <p:cNvGrpSpPr/>
          <p:nvPr/>
        </p:nvGrpSpPr>
        <p:grpSpPr>
          <a:xfrm>
            <a:off x="589529" y="4225459"/>
            <a:ext cx="3816216" cy="338554"/>
            <a:chOff x="584241" y="2409639"/>
            <a:chExt cx="3589973" cy="318482"/>
          </a:xfrm>
        </p:grpSpPr>
        <p:sp>
          <p:nvSpPr>
            <p:cNvPr id="40" name="Oval 39">
              <a:extLst>
                <a:ext uri="{FF2B5EF4-FFF2-40B4-BE49-F238E27FC236}">
                  <a16:creationId xmlns:a16="http://schemas.microsoft.com/office/drawing/2014/main" id="{73323750-7009-4285-BC39-69C4EA815735}"/>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1" name="Oval 40">
              <a:extLst>
                <a:ext uri="{FF2B5EF4-FFF2-40B4-BE49-F238E27FC236}">
                  <a16:creationId xmlns:a16="http://schemas.microsoft.com/office/drawing/2014/main" id="{2868EB94-3E0A-4142-823D-8EFEB78BCE0E}"/>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2" name="TextBox 41">
              <a:extLst>
                <a:ext uri="{FF2B5EF4-FFF2-40B4-BE49-F238E27FC236}">
                  <a16:creationId xmlns:a16="http://schemas.microsoft.com/office/drawing/2014/main" id="{40C1E8EA-397D-499E-92EF-F3A33C5BF801}"/>
                </a:ext>
              </a:extLst>
            </p:cNvPr>
            <p:cNvSpPr txBox="1"/>
            <p:nvPr/>
          </p:nvSpPr>
          <p:spPr>
            <a:xfrm>
              <a:off x="851134" y="2409639"/>
              <a:ext cx="3323080" cy="318482"/>
            </a:xfrm>
            <a:prstGeom prst="rect">
              <a:avLst/>
            </a:prstGeom>
            <a:noFill/>
          </p:spPr>
          <p:txBody>
            <a:bodyPr wrap="square" rtlCol="0">
              <a:spAutoFit/>
            </a:bodyPr>
            <a:lstStyle/>
            <a:p>
              <a:r>
                <a:rPr lang="en-US" sz="1600" dirty="0"/>
                <a:t>Buccinators</a:t>
              </a:r>
            </a:p>
          </p:txBody>
        </p:sp>
      </p:grpSp>
      <p:sp>
        <p:nvSpPr>
          <p:cNvPr id="57" name="Rectangle 56">
            <a:extLst>
              <a:ext uri="{FF2B5EF4-FFF2-40B4-BE49-F238E27FC236}">
                <a16:creationId xmlns:a16="http://schemas.microsoft.com/office/drawing/2014/main" id="{F9BB9991-1B77-4451-BE25-75E3D50D96DC}"/>
              </a:ext>
            </a:extLst>
          </p:cNvPr>
          <p:cNvSpPr/>
          <p:nvPr/>
        </p:nvSpPr>
        <p:spPr>
          <a:xfrm>
            <a:off x="619037" y="4843308"/>
            <a:ext cx="1238464"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marL="377984"/>
            <a:r>
              <a:rPr lang="en-IN" sz="1488" b="1" dirty="0">
                <a:solidFill>
                  <a:schemeClr val="tx1"/>
                </a:solidFill>
              </a:rPr>
              <a:t>Submit</a:t>
            </a:r>
          </a:p>
        </p:txBody>
      </p:sp>
      <p:pic>
        <p:nvPicPr>
          <p:cNvPr id="60" name="Graphic 59" descr="Checkmark">
            <a:extLst>
              <a:ext uri="{FF2B5EF4-FFF2-40B4-BE49-F238E27FC236}">
                <a16:creationId xmlns:a16="http://schemas.microsoft.com/office/drawing/2014/main" id="{476BC663-D0DF-4097-99D3-CD1F9267B9B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6768" y="3322876"/>
            <a:ext cx="235120" cy="235120"/>
          </a:xfrm>
          <a:prstGeom prst="rect">
            <a:avLst/>
          </a:prstGeom>
        </p:spPr>
      </p:pic>
      <p:sp>
        <p:nvSpPr>
          <p:cNvPr id="62" name="TextBox 61">
            <a:extLst>
              <a:ext uri="{FF2B5EF4-FFF2-40B4-BE49-F238E27FC236}">
                <a16:creationId xmlns:a16="http://schemas.microsoft.com/office/drawing/2014/main" id="{A5D99D5B-3221-40B7-9DDD-597A854EC68F}"/>
              </a:ext>
            </a:extLst>
          </p:cNvPr>
          <p:cNvSpPr txBox="1"/>
          <p:nvPr/>
        </p:nvSpPr>
        <p:spPr>
          <a:xfrm>
            <a:off x="9706595" y="1091249"/>
            <a:ext cx="3143131" cy="1815882"/>
          </a:xfrm>
          <a:prstGeom prst="rect">
            <a:avLst/>
          </a:prstGeom>
          <a:noFill/>
        </p:spPr>
        <p:txBody>
          <a:bodyPr wrap="square" rtlCol="0">
            <a:spAutoFit/>
          </a:bodyPr>
          <a:lstStyle/>
          <a:p>
            <a:r>
              <a:rPr lang="en-US" sz="1400" dirty="0"/>
              <a:t>Susan is also concerned about a dimple forming on the chin and feels it’s a sign of aging.</a:t>
            </a:r>
          </a:p>
          <a:p>
            <a:endParaRPr lang="en-US" sz="1400" dirty="0">
              <a:solidFill>
                <a:schemeClr val="tx1"/>
              </a:solidFill>
            </a:endParaRPr>
          </a:p>
          <a:p>
            <a:r>
              <a:rPr lang="en-US" sz="1400" dirty="0"/>
              <a:t>Which muscle should you target to get rid of this dimple for Susan?</a:t>
            </a:r>
          </a:p>
          <a:p>
            <a:endParaRPr lang="en-US" sz="1400" dirty="0"/>
          </a:p>
          <a:p>
            <a:r>
              <a:rPr lang="en-US" sz="1400" dirty="0">
                <a:solidFill>
                  <a:schemeClr val="tx1"/>
                </a:solidFill>
              </a:rPr>
              <a:t>Choose the correct option and submit.</a:t>
            </a:r>
          </a:p>
        </p:txBody>
      </p:sp>
      <p:sp>
        <p:nvSpPr>
          <p:cNvPr id="63" name="TextBox 62">
            <a:extLst>
              <a:ext uri="{FF2B5EF4-FFF2-40B4-BE49-F238E27FC236}">
                <a16:creationId xmlns:a16="http://schemas.microsoft.com/office/drawing/2014/main" id="{FF3B62E4-67F0-4495-92C9-E785F4FF1E70}"/>
              </a:ext>
            </a:extLst>
          </p:cNvPr>
          <p:cNvSpPr txBox="1"/>
          <p:nvPr/>
        </p:nvSpPr>
        <p:spPr>
          <a:xfrm>
            <a:off x="10725665" y="43644"/>
            <a:ext cx="2234684" cy="307777"/>
          </a:xfrm>
          <a:prstGeom prst="rect">
            <a:avLst/>
          </a:prstGeom>
          <a:noFill/>
        </p:spPr>
        <p:txBody>
          <a:bodyPr wrap="square" rtlCol="0">
            <a:spAutoFit/>
          </a:bodyPr>
          <a:lstStyle/>
          <a:p>
            <a:r>
              <a:rPr lang="en-IN" sz="1400" dirty="0"/>
              <a:t>L06-kc-samc-001</a:t>
            </a:r>
          </a:p>
        </p:txBody>
      </p:sp>
      <p:sp>
        <p:nvSpPr>
          <p:cNvPr id="65" name="TextBox 64">
            <a:extLst>
              <a:ext uri="{FF2B5EF4-FFF2-40B4-BE49-F238E27FC236}">
                <a16:creationId xmlns:a16="http://schemas.microsoft.com/office/drawing/2014/main" id="{F6F645BE-DB2B-4B2E-9B1C-29B2C58B6F74}"/>
              </a:ext>
            </a:extLst>
          </p:cNvPr>
          <p:cNvSpPr txBox="1"/>
          <p:nvPr/>
        </p:nvSpPr>
        <p:spPr>
          <a:xfrm>
            <a:off x="10544332" y="433039"/>
            <a:ext cx="1407681" cy="307777"/>
          </a:xfrm>
          <a:prstGeom prst="rect">
            <a:avLst/>
          </a:prstGeom>
          <a:noFill/>
        </p:spPr>
        <p:txBody>
          <a:bodyPr wrap="square" rtlCol="0">
            <a:spAutoFit/>
          </a:bodyPr>
          <a:lstStyle/>
          <a:p>
            <a:r>
              <a:rPr lang="en-IN" sz="1400" dirty="0"/>
              <a:t>scrn_03_27</a:t>
            </a:r>
          </a:p>
        </p:txBody>
      </p:sp>
      <p:sp>
        <p:nvSpPr>
          <p:cNvPr id="44" name="TextBox 43">
            <a:extLst>
              <a:ext uri="{FF2B5EF4-FFF2-40B4-BE49-F238E27FC236}">
                <a16:creationId xmlns:a16="http://schemas.microsoft.com/office/drawing/2014/main" id="{F804B4FB-D5A5-42E1-B92B-77DE6F7D4CA9}"/>
              </a:ext>
            </a:extLst>
          </p:cNvPr>
          <p:cNvSpPr txBox="1"/>
          <p:nvPr/>
        </p:nvSpPr>
        <p:spPr>
          <a:xfrm>
            <a:off x="9685259" y="5965924"/>
            <a:ext cx="3253754" cy="954107"/>
          </a:xfrm>
          <a:prstGeom prst="rect">
            <a:avLst/>
          </a:prstGeom>
          <a:noFill/>
        </p:spPr>
        <p:txBody>
          <a:bodyPr wrap="square" rtlCol="0">
            <a:spAutoFit/>
          </a:bodyPr>
          <a:lstStyle/>
          <a:p>
            <a:endParaRPr lang="en-IN" sz="1400" dirty="0"/>
          </a:p>
          <a:p>
            <a:endParaRPr lang="en-IN" sz="1400" dirty="0"/>
          </a:p>
          <a:p>
            <a:r>
              <a:rPr lang="en-IN" sz="1400" dirty="0"/>
              <a:t>Show the OST as a speech bubble from the patient.</a:t>
            </a:r>
          </a:p>
        </p:txBody>
      </p:sp>
      <p:sp>
        <p:nvSpPr>
          <p:cNvPr id="46" name="Rectangle 45">
            <a:extLst>
              <a:ext uri="{FF2B5EF4-FFF2-40B4-BE49-F238E27FC236}">
                <a16:creationId xmlns:a16="http://schemas.microsoft.com/office/drawing/2014/main" id="{F4F784A5-DB32-4EDB-A974-7D654A2D5555}"/>
              </a:ext>
            </a:extLst>
          </p:cNvPr>
          <p:cNvSpPr/>
          <p:nvPr/>
        </p:nvSpPr>
        <p:spPr>
          <a:xfrm>
            <a:off x="7324825" y="658816"/>
            <a:ext cx="2281187"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Ins="0" rtlCol="0" anchor="ctr">
            <a:spAutoFit/>
          </a:bodyPr>
          <a:lstStyle/>
          <a:p>
            <a:pPr algn="ctr"/>
            <a:r>
              <a:rPr lang="en-IN" sz="1488" dirty="0">
                <a:solidFill>
                  <a:schemeClr val="tx1"/>
                </a:solidFill>
              </a:rPr>
              <a:t>Revisit Scenario</a:t>
            </a:r>
          </a:p>
        </p:txBody>
      </p:sp>
      <p:pic>
        <p:nvPicPr>
          <p:cNvPr id="43" name="Content Placeholder 5" descr="A picture containing person, indoor, wall, posing&#10;&#10;Description automatically generated">
            <a:extLst>
              <a:ext uri="{FF2B5EF4-FFF2-40B4-BE49-F238E27FC236}">
                <a16:creationId xmlns:a16="http://schemas.microsoft.com/office/drawing/2014/main" id="{9A750B44-13B2-4B7D-9F18-72B8AF27C8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9445" y="4510045"/>
            <a:ext cx="1658057" cy="1756761"/>
          </a:xfrm>
          <a:prstGeom prst="rect">
            <a:avLst/>
          </a:prstGeom>
        </p:spPr>
      </p:pic>
    </p:spTree>
    <p:extLst>
      <p:ext uri="{BB962C8B-B14F-4D97-AF65-F5344CB8AC3E}">
        <p14:creationId xmlns:p14="http://schemas.microsoft.com/office/powerpoint/2010/main" val="508112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Rectangle 10">
            <a:extLst>
              <a:ext uri="{FF2B5EF4-FFF2-40B4-BE49-F238E27FC236}">
                <a16:creationId xmlns:a16="http://schemas.microsoft.com/office/drawing/2014/main" id="{21CE3400-51ED-4388-99EF-577C24E54A6D}"/>
              </a:ext>
            </a:extLst>
          </p:cNvPr>
          <p:cNvSpPr/>
          <p:nvPr/>
        </p:nvSpPr>
        <p:spPr>
          <a:xfrm>
            <a:off x="2854629" y="1880046"/>
            <a:ext cx="3985083" cy="263709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You are right!</a:t>
            </a:r>
            <a:endParaRPr lang="en-IN" sz="1600" dirty="0">
              <a:solidFill>
                <a:schemeClr val="tx1"/>
              </a:solidFill>
            </a:endParaRPr>
          </a:p>
          <a:p>
            <a:endParaRPr lang="en-IN" sz="1600" dirty="0">
              <a:solidFill>
                <a:schemeClr val="tx1"/>
              </a:solidFill>
            </a:endParaRPr>
          </a:p>
          <a:p>
            <a:r>
              <a:rPr lang="en-US" sz="1600" dirty="0">
                <a:solidFill>
                  <a:schemeClr val="tx1"/>
                </a:solidFill>
              </a:rPr>
              <a:t>The mentalis muscle in the chin area that is also called as contracting muscle of the chin, is responsible for the dimple forming in this area.</a:t>
            </a:r>
          </a:p>
        </p:txBody>
      </p:sp>
      <p:sp>
        <p:nvSpPr>
          <p:cNvPr id="12" name="TextBox 11">
            <a:extLst>
              <a:ext uri="{FF2B5EF4-FFF2-40B4-BE49-F238E27FC236}">
                <a16:creationId xmlns:a16="http://schemas.microsoft.com/office/drawing/2014/main" id="{F637490E-812E-464A-AD73-778A5ACFD1C7}"/>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E4410E2B-B98E-4CB8-83DD-5FFA6B0E726C}"/>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4" name="TextBox 13">
            <a:extLst>
              <a:ext uri="{FF2B5EF4-FFF2-40B4-BE49-F238E27FC236}">
                <a16:creationId xmlns:a16="http://schemas.microsoft.com/office/drawing/2014/main" id="{1978DEC8-9784-4EC5-938C-0B5FBBD3E70B}"/>
              </a:ext>
            </a:extLst>
          </p:cNvPr>
          <p:cNvSpPr txBox="1"/>
          <p:nvPr/>
        </p:nvSpPr>
        <p:spPr>
          <a:xfrm>
            <a:off x="3195305" y="153159"/>
            <a:ext cx="3328740" cy="307777"/>
          </a:xfrm>
          <a:prstGeom prst="rect">
            <a:avLst/>
          </a:prstGeom>
          <a:noFill/>
        </p:spPr>
        <p:txBody>
          <a:bodyPr wrap="square" rtlCol="0">
            <a:spAutoFit/>
          </a:bodyPr>
          <a:lstStyle/>
          <a:p>
            <a:r>
              <a:rPr lang="en-IN" sz="1400" dirty="0"/>
              <a:t>--</a:t>
            </a:r>
          </a:p>
        </p:txBody>
      </p:sp>
    </p:spTree>
    <p:extLst>
      <p:ext uri="{BB962C8B-B14F-4D97-AF65-F5344CB8AC3E}">
        <p14:creationId xmlns:p14="http://schemas.microsoft.com/office/powerpoint/2010/main" val="2283866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2" name="TextBox 11">
            <a:extLst>
              <a:ext uri="{FF2B5EF4-FFF2-40B4-BE49-F238E27FC236}">
                <a16:creationId xmlns:a16="http://schemas.microsoft.com/office/drawing/2014/main" id="{F637490E-812E-464A-AD73-778A5ACFD1C7}"/>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E4410E2B-B98E-4CB8-83DD-5FFA6B0E726C}"/>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4" name="Rectangle 13">
            <a:extLst>
              <a:ext uri="{FF2B5EF4-FFF2-40B4-BE49-F238E27FC236}">
                <a16:creationId xmlns:a16="http://schemas.microsoft.com/office/drawing/2014/main" id="{B062414C-5F7C-4170-90A5-C9BAC9E84E08}"/>
              </a:ext>
            </a:extLst>
          </p:cNvPr>
          <p:cNvSpPr/>
          <p:nvPr/>
        </p:nvSpPr>
        <p:spPr>
          <a:xfrm>
            <a:off x="3195305" y="1839808"/>
            <a:ext cx="3656256" cy="25677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Not quite.</a:t>
            </a:r>
            <a:endParaRPr lang="en-IN" sz="1600" dirty="0">
              <a:solidFill>
                <a:schemeClr val="tx1"/>
              </a:solidFill>
            </a:endParaRPr>
          </a:p>
          <a:p>
            <a:endParaRPr lang="en-IN" sz="1600" dirty="0">
              <a:solidFill>
                <a:schemeClr val="tx1"/>
              </a:solidFill>
            </a:endParaRPr>
          </a:p>
          <a:p>
            <a:r>
              <a:rPr lang="en-US" sz="1600" dirty="0">
                <a:solidFill>
                  <a:schemeClr val="tx1"/>
                </a:solidFill>
              </a:rPr>
              <a:t>Want to try again?</a:t>
            </a:r>
          </a:p>
        </p:txBody>
      </p:sp>
      <p:sp>
        <p:nvSpPr>
          <p:cNvPr id="16" name="Rectangle 15">
            <a:extLst>
              <a:ext uri="{FF2B5EF4-FFF2-40B4-BE49-F238E27FC236}">
                <a16:creationId xmlns:a16="http://schemas.microsoft.com/office/drawing/2014/main" id="{0CA0183C-2F8A-490B-88FD-76B48A19D646}"/>
              </a:ext>
            </a:extLst>
          </p:cNvPr>
          <p:cNvSpPr/>
          <p:nvPr/>
        </p:nvSpPr>
        <p:spPr>
          <a:xfrm>
            <a:off x="3355358" y="3686342"/>
            <a:ext cx="1913438" cy="526195"/>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IN" sz="1600" dirty="0">
                <a:solidFill>
                  <a:schemeClr val="bg1"/>
                </a:solidFill>
              </a:rPr>
              <a:t>Try Again</a:t>
            </a:r>
          </a:p>
        </p:txBody>
      </p:sp>
    </p:spTree>
    <p:extLst>
      <p:ext uri="{BB962C8B-B14F-4D97-AF65-F5344CB8AC3E}">
        <p14:creationId xmlns:p14="http://schemas.microsoft.com/office/powerpoint/2010/main" val="253252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7" name="TextBox 6">
            <a:extLst>
              <a:ext uri="{FF2B5EF4-FFF2-40B4-BE49-F238E27FC236}">
                <a16:creationId xmlns:a16="http://schemas.microsoft.com/office/drawing/2014/main" id="{C7FF4B41-DC35-4AAB-B11F-75DF75CC4973}"/>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8" name="TextBox 7">
            <a:extLst>
              <a:ext uri="{FF2B5EF4-FFF2-40B4-BE49-F238E27FC236}">
                <a16:creationId xmlns:a16="http://schemas.microsoft.com/office/drawing/2014/main" id="{A928BA69-94AE-4CEF-853C-2CDC48649C38}"/>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TextBox 10">
            <a:extLst>
              <a:ext uri="{FF2B5EF4-FFF2-40B4-BE49-F238E27FC236}">
                <a16:creationId xmlns:a16="http://schemas.microsoft.com/office/drawing/2014/main" id="{8DB92C30-5F76-46AE-B599-7E1F1E7F5445}"/>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2" name="TextBox 11">
            <a:extLst>
              <a:ext uri="{FF2B5EF4-FFF2-40B4-BE49-F238E27FC236}">
                <a16:creationId xmlns:a16="http://schemas.microsoft.com/office/drawing/2014/main" id="{51D8C8D9-A9FD-4252-A814-BEAC41BD4D79}"/>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F5ABD30E-B8FB-4637-AE28-F0C00C5EC6ED}"/>
              </a:ext>
            </a:extLst>
          </p:cNvPr>
          <p:cNvSpPr txBox="1"/>
          <p:nvPr/>
        </p:nvSpPr>
        <p:spPr>
          <a:xfrm>
            <a:off x="3195305" y="153159"/>
            <a:ext cx="3328740" cy="307777"/>
          </a:xfrm>
          <a:prstGeom prst="rect">
            <a:avLst/>
          </a:prstGeom>
          <a:noFill/>
        </p:spPr>
        <p:txBody>
          <a:bodyPr wrap="square" rtlCol="0">
            <a:spAutoFit/>
          </a:bodyPr>
          <a:lstStyle/>
          <a:p>
            <a:r>
              <a:rPr lang="en-IN" sz="1400" dirty="0"/>
              <a:t>--</a:t>
            </a:r>
          </a:p>
        </p:txBody>
      </p:sp>
      <p:sp>
        <p:nvSpPr>
          <p:cNvPr id="10" name="Rectangle 9">
            <a:extLst>
              <a:ext uri="{FF2B5EF4-FFF2-40B4-BE49-F238E27FC236}">
                <a16:creationId xmlns:a16="http://schemas.microsoft.com/office/drawing/2014/main" id="{0DDBC1A2-5486-474D-8A97-3376F98CE619}"/>
              </a:ext>
            </a:extLst>
          </p:cNvPr>
          <p:cNvSpPr/>
          <p:nvPr/>
        </p:nvSpPr>
        <p:spPr>
          <a:xfrm>
            <a:off x="2854629" y="1880046"/>
            <a:ext cx="3890554" cy="25275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Not really.</a:t>
            </a:r>
            <a:endParaRPr lang="en-IN" sz="1600" dirty="0">
              <a:solidFill>
                <a:schemeClr val="tx1"/>
              </a:solidFill>
            </a:endParaRPr>
          </a:p>
          <a:p>
            <a:endParaRPr lang="en-IN" sz="1600" dirty="0">
              <a:solidFill>
                <a:schemeClr val="tx1"/>
              </a:solidFill>
            </a:endParaRPr>
          </a:p>
          <a:p>
            <a:r>
              <a:rPr lang="en-US" sz="1600" dirty="0">
                <a:solidFill>
                  <a:schemeClr val="tx1"/>
                </a:solidFill>
              </a:rPr>
              <a:t>The mentalis muscle in the chin area that is also called as contracting muscle of the chin, is responsible for the dimple forming in this area.</a:t>
            </a:r>
          </a:p>
        </p:txBody>
      </p:sp>
    </p:spTree>
    <p:extLst>
      <p:ext uri="{BB962C8B-B14F-4D97-AF65-F5344CB8AC3E}">
        <p14:creationId xmlns:p14="http://schemas.microsoft.com/office/powerpoint/2010/main" val="2484063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100012-F351-414A-A5AA-4254C20B739E}"/>
              </a:ext>
            </a:extLst>
          </p:cNvPr>
          <p:cNvSpPr/>
          <p:nvPr/>
        </p:nvSpPr>
        <p:spPr>
          <a:xfrm>
            <a:off x="0" y="556056"/>
            <a:ext cx="8164277" cy="10692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Take home messages</a:t>
            </a:r>
            <a:endParaRPr lang="en-US" sz="2400" b="1" dirty="0">
              <a:solidFill>
                <a:srgbClr val="FF0000"/>
              </a:solidFill>
            </a:endParaRPr>
          </a:p>
          <a:p>
            <a:endParaRPr lang="en-US" sz="1600" b="1" dirty="0">
              <a:solidFill>
                <a:schemeClr val="tx1"/>
              </a:solidFill>
            </a:endParaRPr>
          </a:p>
          <a:p>
            <a:r>
              <a:rPr lang="en-US" sz="1600" dirty="0">
                <a:solidFill>
                  <a:schemeClr val="tx1"/>
                </a:solidFill>
              </a:rPr>
              <a:t>You have come to the end of this module. </a:t>
            </a:r>
            <a:r>
              <a:rPr lang="en-IN" sz="1600" dirty="0">
                <a:solidFill>
                  <a:schemeClr val="tx1"/>
                </a:solidFill>
              </a:rPr>
              <a:t>The key points from this module are:</a:t>
            </a:r>
          </a:p>
        </p:txBody>
      </p:sp>
      <p:grpSp>
        <p:nvGrpSpPr>
          <p:cNvPr id="17" name="Group 16">
            <a:extLst>
              <a:ext uri="{FF2B5EF4-FFF2-40B4-BE49-F238E27FC236}">
                <a16:creationId xmlns:a16="http://schemas.microsoft.com/office/drawing/2014/main" id="{DECB9A1A-1AFD-4718-8883-46DE4F50478D}"/>
              </a:ext>
            </a:extLst>
          </p:cNvPr>
          <p:cNvGrpSpPr/>
          <p:nvPr/>
        </p:nvGrpSpPr>
        <p:grpSpPr>
          <a:xfrm>
            <a:off x="59411" y="1536414"/>
            <a:ext cx="3066487" cy="4036199"/>
            <a:chOff x="260889" y="2253824"/>
            <a:chExt cx="3066487" cy="4036199"/>
          </a:xfrm>
        </p:grpSpPr>
        <p:grpSp>
          <p:nvGrpSpPr>
            <p:cNvPr id="12" name="Group 11">
              <a:extLst>
                <a:ext uri="{FF2B5EF4-FFF2-40B4-BE49-F238E27FC236}">
                  <a16:creationId xmlns:a16="http://schemas.microsoft.com/office/drawing/2014/main" id="{EB2124A7-FC4E-47E8-A3C3-EF291FCF5994}"/>
                </a:ext>
              </a:extLst>
            </p:cNvPr>
            <p:cNvGrpSpPr/>
            <p:nvPr/>
          </p:nvGrpSpPr>
          <p:grpSpPr>
            <a:xfrm>
              <a:off x="484367" y="2253824"/>
              <a:ext cx="1333500" cy="1257300"/>
              <a:chOff x="1894713" y="2348452"/>
              <a:chExt cx="1333500" cy="1257300"/>
            </a:xfrm>
          </p:grpSpPr>
          <p:pic>
            <p:nvPicPr>
              <p:cNvPr id="10" name="Picture 9">
                <a:extLst>
                  <a:ext uri="{FF2B5EF4-FFF2-40B4-BE49-F238E27FC236}">
                    <a16:creationId xmlns:a16="http://schemas.microsoft.com/office/drawing/2014/main" id="{88861B16-F19E-4727-8206-0D894EE9D0E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894713" y="2348452"/>
                <a:ext cx="1333500" cy="1257300"/>
              </a:xfrm>
              <a:prstGeom prst="rect">
                <a:avLst/>
              </a:prstGeom>
            </p:spPr>
          </p:pic>
          <p:sp>
            <p:nvSpPr>
              <p:cNvPr id="11" name="Rectangle 10">
                <a:extLst>
                  <a:ext uri="{FF2B5EF4-FFF2-40B4-BE49-F238E27FC236}">
                    <a16:creationId xmlns:a16="http://schemas.microsoft.com/office/drawing/2014/main" id="{3ADEC9EB-CEC6-4873-B3F9-F3FFFA628ECD}"/>
                  </a:ext>
                </a:extLst>
              </p:cNvPr>
              <p:cNvSpPr/>
              <p:nvPr/>
            </p:nvSpPr>
            <p:spPr>
              <a:xfrm>
                <a:off x="1994959" y="2425864"/>
                <a:ext cx="566504" cy="5512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3200" b="1" dirty="0">
                    <a:solidFill>
                      <a:schemeClr val="accent5">
                        <a:lumMod val="75000"/>
                      </a:schemeClr>
                    </a:solidFill>
                  </a:rPr>
                  <a:t>01</a:t>
                </a:r>
                <a:endParaRPr lang="en-US" sz="3200" dirty="0">
                  <a:solidFill>
                    <a:schemeClr val="accent5">
                      <a:lumMod val="75000"/>
                    </a:schemeClr>
                  </a:solidFill>
                </a:endParaRPr>
              </a:p>
            </p:txBody>
          </p:sp>
        </p:grpSp>
        <p:sp>
          <p:nvSpPr>
            <p:cNvPr id="13" name="Rectangle 12">
              <a:extLst>
                <a:ext uri="{FF2B5EF4-FFF2-40B4-BE49-F238E27FC236}">
                  <a16:creationId xmlns:a16="http://schemas.microsoft.com/office/drawing/2014/main" id="{24E90835-F9E2-44F9-B408-D5FAB1B4E8B4}"/>
                </a:ext>
              </a:extLst>
            </p:cNvPr>
            <p:cNvSpPr/>
            <p:nvPr/>
          </p:nvSpPr>
          <p:spPr>
            <a:xfrm>
              <a:off x="260889" y="3183272"/>
              <a:ext cx="2974824" cy="242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dirty="0">
                  <a:solidFill>
                    <a:schemeClr val="tx1"/>
                  </a:solidFill>
                </a:rPr>
                <a:t>Facial muscles originate from the facial bone or fascia and insert into the facial skin.</a:t>
              </a:r>
            </a:p>
          </p:txBody>
        </p:sp>
        <p:cxnSp>
          <p:nvCxnSpPr>
            <p:cNvPr id="15" name="Straight Connector 14">
              <a:extLst>
                <a:ext uri="{FF2B5EF4-FFF2-40B4-BE49-F238E27FC236}">
                  <a16:creationId xmlns:a16="http://schemas.microsoft.com/office/drawing/2014/main" id="{CF13AE77-0C9D-46AA-96A8-8828A371B262}"/>
                </a:ext>
              </a:extLst>
            </p:cNvPr>
            <p:cNvCxnSpPr>
              <a:cxnSpLocks/>
            </p:cNvCxnSpPr>
            <p:nvPr/>
          </p:nvCxnSpPr>
          <p:spPr>
            <a:xfrm flipV="1">
              <a:off x="3327376" y="2330023"/>
              <a:ext cx="0" cy="3960000"/>
            </a:xfrm>
            <a:prstGeom prst="line">
              <a:avLst/>
            </a:prstGeom>
            <a:ln>
              <a:prstDash val="dash"/>
            </a:ln>
          </p:spPr>
          <p:style>
            <a:lnRef idx="1">
              <a:schemeClr val="dk1"/>
            </a:lnRef>
            <a:fillRef idx="0">
              <a:schemeClr val="dk1"/>
            </a:fillRef>
            <a:effectRef idx="0">
              <a:schemeClr val="dk1"/>
            </a:effectRef>
            <a:fontRef idx="minor">
              <a:schemeClr val="tx1"/>
            </a:fontRef>
          </p:style>
        </p:cxnSp>
      </p:grpSp>
      <p:grpSp>
        <p:nvGrpSpPr>
          <p:cNvPr id="18" name="Group 17">
            <a:extLst>
              <a:ext uri="{FF2B5EF4-FFF2-40B4-BE49-F238E27FC236}">
                <a16:creationId xmlns:a16="http://schemas.microsoft.com/office/drawing/2014/main" id="{48F459AC-ED18-4B5D-8DDA-DF49AC02864E}"/>
              </a:ext>
            </a:extLst>
          </p:cNvPr>
          <p:cNvGrpSpPr/>
          <p:nvPr/>
        </p:nvGrpSpPr>
        <p:grpSpPr>
          <a:xfrm>
            <a:off x="3145254" y="1536414"/>
            <a:ext cx="3265940" cy="3977418"/>
            <a:chOff x="90412" y="2253824"/>
            <a:chExt cx="3265940" cy="3977418"/>
          </a:xfrm>
        </p:grpSpPr>
        <p:grpSp>
          <p:nvGrpSpPr>
            <p:cNvPr id="19" name="Group 18">
              <a:extLst>
                <a:ext uri="{FF2B5EF4-FFF2-40B4-BE49-F238E27FC236}">
                  <a16:creationId xmlns:a16="http://schemas.microsoft.com/office/drawing/2014/main" id="{F3962D56-1483-48EA-91AC-1A59A3DD9475}"/>
                </a:ext>
              </a:extLst>
            </p:cNvPr>
            <p:cNvGrpSpPr/>
            <p:nvPr/>
          </p:nvGrpSpPr>
          <p:grpSpPr>
            <a:xfrm>
              <a:off x="440889" y="2253824"/>
              <a:ext cx="1333500" cy="1257300"/>
              <a:chOff x="1851235" y="2348452"/>
              <a:chExt cx="1333500" cy="1257300"/>
            </a:xfrm>
          </p:grpSpPr>
          <p:pic>
            <p:nvPicPr>
              <p:cNvPr id="22" name="Picture 21">
                <a:extLst>
                  <a:ext uri="{FF2B5EF4-FFF2-40B4-BE49-F238E27FC236}">
                    <a16:creationId xmlns:a16="http://schemas.microsoft.com/office/drawing/2014/main" id="{F96C2426-8379-427E-B6A4-8468F062BA84}"/>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851235" y="2348452"/>
                <a:ext cx="1333500" cy="1257300"/>
              </a:xfrm>
              <a:prstGeom prst="rect">
                <a:avLst/>
              </a:prstGeom>
            </p:spPr>
          </p:pic>
          <p:sp>
            <p:nvSpPr>
              <p:cNvPr id="23" name="Rectangle 22">
                <a:extLst>
                  <a:ext uri="{FF2B5EF4-FFF2-40B4-BE49-F238E27FC236}">
                    <a16:creationId xmlns:a16="http://schemas.microsoft.com/office/drawing/2014/main" id="{9BEEE124-358D-4252-ADB1-8FE085138E2C}"/>
                  </a:ext>
                </a:extLst>
              </p:cNvPr>
              <p:cNvSpPr/>
              <p:nvPr/>
            </p:nvSpPr>
            <p:spPr>
              <a:xfrm>
                <a:off x="1997975" y="2425864"/>
                <a:ext cx="566504" cy="5512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3200" b="1" dirty="0">
                    <a:solidFill>
                      <a:schemeClr val="accent1">
                        <a:lumMod val="75000"/>
                      </a:schemeClr>
                    </a:solidFill>
                  </a:rPr>
                  <a:t>02</a:t>
                </a:r>
              </a:p>
            </p:txBody>
          </p:sp>
        </p:grpSp>
        <p:sp>
          <p:nvSpPr>
            <p:cNvPr id="20" name="Rectangle 19">
              <a:extLst>
                <a:ext uri="{FF2B5EF4-FFF2-40B4-BE49-F238E27FC236}">
                  <a16:creationId xmlns:a16="http://schemas.microsoft.com/office/drawing/2014/main" id="{1E410991-F167-4BD3-B141-56F177B6946B}"/>
                </a:ext>
              </a:extLst>
            </p:cNvPr>
            <p:cNvSpPr/>
            <p:nvPr/>
          </p:nvSpPr>
          <p:spPr>
            <a:xfrm>
              <a:off x="90412" y="3235524"/>
              <a:ext cx="3208955" cy="242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dirty="0">
                  <a:solidFill>
                    <a:schemeClr val="tx1"/>
                  </a:solidFill>
                </a:rPr>
                <a:t>Fat pads are broadly </a:t>
              </a:r>
              <a:r>
                <a:rPr lang="en-US" sz="1600" dirty="0" err="1">
                  <a:solidFill>
                    <a:schemeClr val="tx1"/>
                  </a:solidFill>
                </a:rPr>
                <a:t>categorised</a:t>
              </a:r>
              <a:r>
                <a:rPr lang="en-US" sz="1600" dirty="0">
                  <a:solidFill>
                    <a:schemeClr val="tx1"/>
                  </a:solidFill>
                </a:rPr>
                <a:t> as superficial and deep facial fat pads. Deep facial fat has two compartments – temporal fat compartment and buccal fat compartment.</a:t>
              </a:r>
            </a:p>
          </p:txBody>
        </p:sp>
        <p:cxnSp>
          <p:nvCxnSpPr>
            <p:cNvPr id="21" name="Straight Connector 20">
              <a:extLst>
                <a:ext uri="{FF2B5EF4-FFF2-40B4-BE49-F238E27FC236}">
                  <a16:creationId xmlns:a16="http://schemas.microsoft.com/office/drawing/2014/main" id="{3927B27D-D281-41B0-8079-8D6E6A83CDD6}"/>
                </a:ext>
              </a:extLst>
            </p:cNvPr>
            <p:cNvCxnSpPr>
              <a:cxnSpLocks/>
            </p:cNvCxnSpPr>
            <p:nvPr/>
          </p:nvCxnSpPr>
          <p:spPr>
            <a:xfrm flipV="1">
              <a:off x="3320452" y="2342723"/>
              <a:ext cx="35900" cy="3888519"/>
            </a:xfrm>
            <a:prstGeom prst="line">
              <a:avLst/>
            </a:prstGeom>
            <a:ln>
              <a:prstDash val="dash"/>
            </a:ln>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F65000A9-7DFB-427F-9CA1-BB43C7188457}"/>
              </a:ext>
            </a:extLst>
          </p:cNvPr>
          <p:cNvGrpSpPr/>
          <p:nvPr/>
        </p:nvGrpSpPr>
        <p:grpSpPr>
          <a:xfrm>
            <a:off x="6432277" y="1536414"/>
            <a:ext cx="2910681" cy="3468993"/>
            <a:chOff x="-128579" y="2253824"/>
            <a:chExt cx="2910681" cy="3468993"/>
          </a:xfrm>
        </p:grpSpPr>
        <p:grpSp>
          <p:nvGrpSpPr>
            <p:cNvPr id="25" name="Group 24">
              <a:extLst>
                <a:ext uri="{FF2B5EF4-FFF2-40B4-BE49-F238E27FC236}">
                  <a16:creationId xmlns:a16="http://schemas.microsoft.com/office/drawing/2014/main" id="{044565F4-F280-4F1A-A441-37A5C366C637}"/>
                </a:ext>
              </a:extLst>
            </p:cNvPr>
            <p:cNvGrpSpPr/>
            <p:nvPr/>
          </p:nvGrpSpPr>
          <p:grpSpPr>
            <a:xfrm>
              <a:off x="158905" y="2253824"/>
              <a:ext cx="1333500" cy="1257300"/>
              <a:chOff x="1569251" y="2348452"/>
              <a:chExt cx="1333500" cy="1257300"/>
            </a:xfrm>
          </p:grpSpPr>
          <p:pic>
            <p:nvPicPr>
              <p:cNvPr id="28" name="Picture 27">
                <a:extLst>
                  <a:ext uri="{FF2B5EF4-FFF2-40B4-BE49-F238E27FC236}">
                    <a16:creationId xmlns:a16="http://schemas.microsoft.com/office/drawing/2014/main" id="{A94A3B00-042A-43E8-8466-05597E57E730}"/>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569251" y="2348452"/>
                <a:ext cx="1333500" cy="1257300"/>
              </a:xfrm>
              <a:prstGeom prst="rect">
                <a:avLst/>
              </a:prstGeom>
            </p:spPr>
          </p:pic>
          <p:sp>
            <p:nvSpPr>
              <p:cNvPr id="29" name="Rectangle 28">
                <a:extLst>
                  <a:ext uri="{FF2B5EF4-FFF2-40B4-BE49-F238E27FC236}">
                    <a16:creationId xmlns:a16="http://schemas.microsoft.com/office/drawing/2014/main" id="{2E3AB338-C3D8-425A-8CFF-7F92DC532136}"/>
                  </a:ext>
                </a:extLst>
              </p:cNvPr>
              <p:cNvSpPr/>
              <p:nvPr/>
            </p:nvSpPr>
            <p:spPr>
              <a:xfrm>
                <a:off x="1746991" y="2425864"/>
                <a:ext cx="566504" cy="5512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3200" b="1" dirty="0">
                    <a:solidFill>
                      <a:schemeClr val="accent2">
                        <a:lumMod val="75000"/>
                      </a:schemeClr>
                    </a:solidFill>
                  </a:rPr>
                  <a:t>03</a:t>
                </a:r>
              </a:p>
            </p:txBody>
          </p:sp>
        </p:grpSp>
        <p:sp>
          <p:nvSpPr>
            <p:cNvPr id="26" name="Rectangle 25">
              <a:extLst>
                <a:ext uri="{FF2B5EF4-FFF2-40B4-BE49-F238E27FC236}">
                  <a16:creationId xmlns:a16="http://schemas.microsoft.com/office/drawing/2014/main" id="{D920212C-DFAD-4CA4-9B9E-FE05FFB5FAB5}"/>
                </a:ext>
              </a:extLst>
            </p:cNvPr>
            <p:cNvSpPr/>
            <p:nvPr/>
          </p:nvSpPr>
          <p:spPr>
            <a:xfrm>
              <a:off x="-128579" y="3300839"/>
              <a:ext cx="2910681" cy="2421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dirty="0">
                  <a:solidFill>
                    <a:schemeClr val="tx1"/>
                  </a:solidFill>
                </a:rPr>
                <a:t>Fillers should be injected deep to the malar fat pad in the pre-zygomatic space. The injection volume should range between 1.0 ml - 2.0 ml.</a:t>
              </a:r>
            </a:p>
          </p:txBody>
        </p:sp>
      </p:grpSp>
      <p:sp>
        <p:nvSpPr>
          <p:cNvPr id="36" name="TextBox 35">
            <a:extLst>
              <a:ext uri="{FF2B5EF4-FFF2-40B4-BE49-F238E27FC236}">
                <a16:creationId xmlns:a16="http://schemas.microsoft.com/office/drawing/2014/main" id="{B6C0D19F-580E-4445-A973-66E69E112E15}"/>
              </a:ext>
            </a:extLst>
          </p:cNvPr>
          <p:cNvSpPr txBox="1"/>
          <p:nvPr/>
        </p:nvSpPr>
        <p:spPr>
          <a:xfrm>
            <a:off x="10544332" y="433039"/>
            <a:ext cx="1407681" cy="307777"/>
          </a:xfrm>
          <a:prstGeom prst="rect">
            <a:avLst/>
          </a:prstGeom>
          <a:noFill/>
        </p:spPr>
        <p:txBody>
          <a:bodyPr wrap="square" rtlCol="0">
            <a:spAutoFit/>
          </a:bodyPr>
          <a:lstStyle/>
          <a:p>
            <a:r>
              <a:rPr lang="en-IN" sz="1400" dirty="0"/>
              <a:t>scrn_01_05</a:t>
            </a:r>
          </a:p>
        </p:txBody>
      </p:sp>
      <p:sp>
        <p:nvSpPr>
          <p:cNvPr id="37" name="TextBox 36">
            <a:extLst>
              <a:ext uri="{FF2B5EF4-FFF2-40B4-BE49-F238E27FC236}">
                <a16:creationId xmlns:a16="http://schemas.microsoft.com/office/drawing/2014/main" id="{AC93D879-D071-4417-A0FD-A45D4FC881BF}"/>
              </a:ext>
            </a:extLst>
          </p:cNvPr>
          <p:cNvSpPr txBox="1"/>
          <p:nvPr/>
        </p:nvSpPr>
        <p:spPr>
          <a:xfrm>
            <a:off x="9706595" y="1091249"/>
            <a:ext cx="3253754" cy="738664"/>
          </a:xfrm>
          <a:prstGeom prst="rect">
            <a:avLst/>
          </a:prstGeom>
          <a:noFill/>
        </p:spPr>
        <p:txBody>
          <a:bodyPr wrap="square" rtlCol="0">
            <a:spAutoFit/>
          </a:bodyPr>
          <a:lstStyle/>
          <a:p>
            <a:r>
              <a:rPr lang="en-US" sz="1400" dirty="0">
                <a:solidFill>
                  <a:schemeClr val="tx1"/>
                </a:solidFill>
              </a:rPr>
              <a:t>You have come to the end of this module. </a:t>
            </a:r>
            <a:r>
              <a:rPr lang="en-IN" sz="1400" dirty="0">
                <a:solidFill>
                  <a:schemeClr val="tx1"/>
                </a:solidFill>
              </a:rPr>
              <a:t>Here is a snapshot of what we covered in this module.</a:t>
            </a:r>
          </a:p>
        </p:txBody>
      </p:sp>
      <p:sp>
        <p:nvSpPr>
          <p:cNvPr id="38" name="TextBox 37">
            <a:extLst>
              <a:ext uri="{FF2B5EF4-FFF2-40B4-BE49-F238E27FC236}">
                <a16:creationId xmlns:a16="http://schemas.microsoft.com/office/drawing/2014/main" id="{1A33172C-70B2-4F22-A98F-29B64AF0727F}"/>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39" name="TextBox 38">
            <a:extLst>
              <a:ext uri="{FF2B5EF4-FFF2-40B4-BE49-F238E27FC236}">
                <a16:creationId xmlns:a16="http://schemas.microsoft.com/office/drawing/2014/main" id="{953D100F-A398-4F8E-89BC-1520D6932193}"/>
              </a:ext>
            </a:extLst>
          </p:cNvPr>
          <p:cNvSpPr txBox="1"/>
          <p:nvPr/>
        </p:nvSpPr>
        <p:spPr>
          <a:xfrm>
            <a:off x="10725665" y="43644"/>
            <a:ext cx="2234684" cy="307777"/>
          </a:xfrm>
          <a:prstGeom prst="rect">
            <a:avLst/>
          </a:prstGeom>
          <a:noFill/>
        </p:spPr>
        <p:txBody>
          <a:bodyPr wrap="square" rtlCol="0">
            <a:spAutoFit/>
          </a:bodyPr>
          <a:lstStyle/>
          <a:p>
            <a:r>
              <a:rPr lang="en-IN" sz="1400" dirty="0"/>
              <a:t>L12-summary-002</a:t>
            </a:r>
          </a:p>
        </p:txBody>
      </p:sp>
      <p:sp>
        <p:nvSpPr>
          <p:cNvPr id="40" name="Rectangle 39">
            <a:extLst>
              <a:ext uri="{FF2B5EF4-FFF2-40B4-BE49-F238E27FC236}">
                <a16:creationId xmlns:a16="http://schemas.microsoft.com/office/drawing/2014/main" id="{47C1E6EB-C358-4167-BDDB-945E3F957ACD}"/>
              </a:ext>
            </a:extLst>
          </p:cNvPr>
          <p:cNvSpPr/>
          <p:nvPr/>
        </p:nvSpPr>
        <p:spPr>
          <a:xfrm>
            <a:off x="544482" y="4742309"/>
            <a:ext cx="1913438" cy="526195"/>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IN" sz="1600" dirty="0">
                <a:solidFill>
                  <a:schemeClr val="bg1"/>
                </a:solidFill>
              </a:rPr>
              <a:t>Revisit Section</a:t>
            </a:r>
          </a:p>
        </p:txBody>
      </p:sp>
      <p:sp>
        <p:nvSpPr>
          <p:cNvPr id="41" name="Rectangle 40">
            <a:extLst>
              <a:ext uri="{FF2B5EF4-FFF2-40B4-BE49-F238E27FC236}">
                <a16:creationId xmlns:a16="http://schemas.microsoft.com/office/drawing/2014/main" id="{8152F240-8334-4FAC-AC84-0B622F83B8FF}"/>
              </a:ext>
            </a:extLst>
          </p:cNvPr>
          <p:cNvSpPr/>
          <p:nvPr/>
        </p:nvSpPr>
        <p:spPr>
          <a:xfrm>
            <a:off x="3788027" y="4742309"/>
            <a:ext cx="1913438" cy="526195"/>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IN" sz="1600" dirty="0">
                <a:solidFill>
                  <a:schemeClr val="bg1"/>
                </a:solidFill>
              </a:rPr>
              <a:t>Revisit Section</a:t>
            </a:r>
          </a:p>
        </p:txBody>
      </p:sp>
      <p:sp>
        <p:nvSpPr>
          <p:cNvPr id="42" name="Rectangle 41">
            <a:extLst>
              <a:ext uri="{FF2B5EF4-FFF2-40B4-BE49-F238E27FC236}">
                <a16:creationId xmlns:a16="http://schemas.microsoft.com/office/drawing/2014/main" id="{B202CE3E-BA80-46AF-BF42-1B466ED00DDF}"/>
              </a:ext>
            </a:extLst>
          </p:cNvPr>
          <p:cNvSpPr/>
          <p:nvPr/>
        </p:nvSpPr>
        <p:spPr>
          <a:xfrm>
            <a:off x="7085023" y="4742309"/>
            <a:ext cx="1913438" cy="526195"/>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IN" sz="1600" dirty="0">
                <a:solidFill>
                  <a:schemeClr val="bg1"/>
                </a:solidFill>
              </a:rPr>
              <a:t>Revisit Section</a:t>
            </a:r>
          </a:p>
        </p:txBody>
      </p:sp>
    </p:spTree>
    <p:extLst>
      <p:ext uri="{BB962C8B-B14F-4D97-AF65-F5344CB8AC3E}">
        <p14:creationId xmlns:p14="http://schemas.microsoft.com/office/powerpoint/2010/main" val="1196436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A92310-8FC8-4E3F-B75C-A3E4F6A8896C}"/>
              </a:ext>
            </a:extLst>
          </p:cNvPr>
          <p:cNvSpPr txBox="1"/>
          <p:nvPr/>
        </p:nvSpPr>
        <p:spPr>
          <a:xfrm>
            <a:off x="9706595" y="1091249"/>
            <a:ext cx="3253754" cy="307777"/>
          </a:xfrm>
          <a:prstGeom prst="rect">
            <a:avLst/>
          </a:prstGeom>
          <a:noFill/>
        </p:spPr>
        <p:txBody>
          <a:bodyPr wrap="square" rtlCol="0">
            <a:spAutoFit/>
          </a:bodyPr>
          <a:lstStyle/>
          <a:p>
            <a:r>
              <a:rPr lang="en-US" sz="1400" dirty="0">
                <a:sym typeface="Calibri"/>
              </a:rPr>
              <a:t>&lt;&gt;</a:t>
            </a:r>
            <a:endParaRPr lang="en-US" sz="1400" dirty="0">
              <a:sym typeface="Arial"/>
            </a:endParaRPr>
          </a:p>
        </p:txBody>
      </p:sp>
      <p:sp>
        <p:nvSpPr>
          <p:cNvPr id="12" name="TextBox 11">
            <a:extLst>
              <a:ext uri="{FF2B5EF4-FFF2-40B4-BE49-F238E27FC236}">
                <a16:creationId xmlns:a16="http://schemas.microsoft.com/office/drawing/2014/main" id="{A28472F6-8752-4B69-A3A6-196DA382CC41}"/>
              </a:ext>
            </a:extLst>
          </p:cNvPr>
          <p:cNvSpPr txBox="1"/>
          <p:nvPr/>
        </p:nvSpPr>
        <p:spPr>
          <a:xfrm>
            <a:off x="9706596" y="4407552"/>
            <a:ext cx="3253754" cy="1384995"/>
          </a:xfrm>
          <a:prstGeom prst="rect">
            <a:avLst/>
          </a:prstGeom>
          <a:noFill/>
        </p:spPr>
        <p:txBody>
          <a:bodyPr wrap="square" rtlCol="0">
            <a:spAutoFit/>
          </a:bodyPr>
          <a:lstStyle/>
          <a:p>
            <a:r>
              <a:rPr lang="en-IN" sz="1400" dirty="0">
                <a:hlinkClick r:id="rId3"/>
              </a:rPr>
              <a:t>https://www.freepik.com/free-photo/good-looking-brunette-businesswoman-posing-studio_10623459.htm#query=young%20beautiful%20woman&amp;position=6&amp;from_view=search&amp;track=ais</a:t>
            </a:r>
            <a:endParaRPr lang="en-IN" sz="1400" dirty="0"/>
          </a:p>
        </p:txBody>
      </p:sp>
      <p:sp>
        <p:nvSpPr>
          <p:cNvPr id="35" name="TextBox 34">
            <a:extLst>
              <a:ext uri="{FF2B5EF4-FFF2-40B4-BE49-F238E27FC236}">
                <a16:creationId xmlns:a16="http://schemas.microsoft.com/office/drawing/2014/main" id="{2E2A8311-A417-40EE-818B-B12EC10D741A}"/>
              </a:ext>
            </a:extLst>
          </p:cNvPr>
          <p:cNvSpPr txBox="1"/>
          <p:nvPr/>
        </p:nvSpPr>
        <p:spPr>
          <a:xfrm>
            <a:off x="10544332" y="433039"/>
            <a:ext cx="1407681" cy="307777"/>
          </a:xfrm>
          <a:prstGeom prst="rect">
            <a:avLst/>
          </a:prstGeom>
          <a:noFill/>
        </p:spPr>
        <p:txBody>
          <a:bodyPr wrap="square" rtlCol="0">
            <a:spAutoFit/>
          </a:bodyPr>
          <a:lstStyle/>
          <a:p>
            <a:r>
              <a:rPr lang="en-IN" sz="1400"/>
              <a:t>scrn_03_33</a:t>
            </a:r>
            <a:endParaRPr lang="en-IN" sz="1400" dirty="0"/>
          </a:p>
        </p:txBody>
      </p:sp>
      <p:sp>
        <p:nvSpPr>
          <p:cNvPr id="22" name="Rectangle 21">
            <a:extLst>
              <a:ext uri="{FF2B5EF4-FFF2-40B4-BE49-F238E27FC236}">
                <a16:creationId xmlns:a16="http://schemas.microsoft.com/office/drawing/2014/main" id="{660DD508-AF10-4D59-BB96-96AA9285384E}"/>
              </a:ext>
            </a:extLst>
          </p:cNvPr>
          <p:cNvSpPr/>
          <p:nvPr/>
        </p:nvSpPr>
        <p:spPr>
          <a:xfrm>
            <a:off x="243647" y="860300"/>
            <a:ext cx="2521546" cy="1569660"/>
          </a:xfrm>
          <a:prstGeom prst="rect">
            <a:avLst/>
          </a:prstGeom>
        </p:spPr>
        <p:txBody>
          <a:bodyPr wrap="square">
            <a:spAutoFit/>
          </a:bodyPr>
          <a:lstStyle/>
          <a:p>
            <a:r>
              <a:rPr lang="en-US" sz="1600" b="1" dirty="0">
                <a:solidFill>
                  <a:srgbClr val="4A98B8"/>
                </a:solidFill>
                <a:cs typeface="Arial" panose="020B0604020202020204" pitchFamily="34" charset="0"/>
              </a:rPr>
              <a:t>You have completed the module successfully.</a:t>
            </a:r>
          </a:p>
          <a:p>
            <a:endParaRPr lang="en-US" sz="1600" b="1" dirty="0">
              <a:solidFill>
                <a:srgbClr val="4A98B8"/>
              </a:solidFill>
              <a:cs typeface="Arial" panose="020B0604020202020204" pitchFamily="34" charset="0"/>
            </a:endParaRPr>
          </a:p>
          <a:p>
            <a:r>
              <a:rPr lang="en-US" sz="1600" b="1" dirty="0">
                <a:solidFill>
                  <a:srgbClr val="4A98B8"/>
                </a:solidFill>
                <a:cs typeface="Arial" panose="020B0604020202020204" pitchFamily="34" charset="0"/>
              </a:rPr>
              <a:t>Select 'Exit' to close the module or 'Menu' button to revisit any topic.</a:t>
            </a:r>
            <a:endParaRPr lang="en-GB" sz="1600" b="1" dirty="0">
              <a:solidFill>
                <a:srgbClr val="4A98B8"/>
              </a:solidFill>
              <a:cs typeface="Arial" panose="020B0604020202020204" pitchFamily="34" charset="0"/>
            </a:endParaRPr>
          </a:p>
        </p:txBody>
      </p:sp>
      <p:sp>
        <p:nvSpPr>
          <p:cNvPr id="33" name="TextBox 32">
            <a:extLst>
              <a:ext uri="{FF2B5EF4-FFF2-40B4-BE49-F238E27FC236}">
                <a16:creationId xmlns:a16="http://schemas.microsoft.com/office/drawing/2014/main" id="{C0FCA909-664F-4F79-A319-F6B7F0FE91C6}"/>
              </a:ext>
            </a:extLst>
          </p:cNvPr>
          <p:cNvSpPr txBox="1"/>
          <p:nvPr/>
        </p:nvSpPr>
        <p:spPr>
          <a:xfrm>
            <a:off x="10725665" y="43644"/>
            <a:ext cx="2234684" cy="307777"/>
          </a:xfrm>
          <a:prstGeom prst="rect">
            <a:avLst/>
          </a:prstGeom>
          <a:noFill/>
        </p:spPr>
        <p:txBody>
          <a:bodyPr wrap="square" rtlCol="0">
            <a:spAutoFit/>
          </a:bodyPr>
          <a:lstStyle/>
          <a:p>
            <a:r>
              <a:rPr lang="en-IN" sz="1400" dirty="0"/>
              <a:t>L14-certificate-003</a:t>
            </a:r>
          </a:p>
        </p:txBody>
      </p:sp>
      <p:pic>
        <p:nvPicPr>
          <p:cNvPr id="4098" name="Picture 2" descr="Good-looking brunette businesswoman posing in the studio">
            <a:extLst>
              <a:ext uri="{FF2B5EF4-FFF2-40B4-BE49-F238E27FC236}">
                <a16:creationId xmlns:a16="http://schemas.microsoft.com/office/drawing/2014/main" id="{098D65CD-5276-9688-BDE3-14928B30EC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3755" y="1073943"/>
            <a:ext cx="5962650"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39024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solidFill>
            <a:schemeClr val="tx1"/>
          </a:solidFill>
        </a:ln>
      </a:spPr>
      <a:bodyPr wrap="square" lIns="144000" tIns="144000" rIns="288000" bIns="144000" rtlCol="0" anchor="t" anchorCtr="0">
        <a:spAutoFit/>
      </a:bodyPr>
      <a:lstStyle>
        <a:defPPr algn="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35674</TotalTime>
  <Words>3534</Words>
  <Application>Microsoft Office PowerPoint</Application>
  <PresentationFormat>Custom</PresentationFormat>
  <Paragraphs>523</Paragraphs>
  <Slides>44</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44</vt:i4>
      </vt:variant>
    </vt:vector>
  </HeadingPairs>
  <TitlesOfParts>
    <vt:vector size="49" baseType="lpstr">
      <vt:lpstr>Arial</vt:lpstr>
      <vt:lpstr>Calibri</vt:lpstr>
      <vt:lpstr>Calibri (body)</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Donagh Hourihan</dc:creator>
  <cp:lastModifiedBy>Renuka Borgaonkar</cp:lastModifiedBy>
  <cp:revision>4514</cp:revision>
  <dcterms:created xsi:type="dcterms:W3CDTF">2017-07-21T05:01:19Z</dcterms:created>
  <dcterms:modified xsi:type="dcterms:W3CDTF">2023-09-13T07:17:51Z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ada0a2f-b917-4d51-b0d0-d418a10c8b23_Enabled">
    <vt:lpwstr>true</vt:lpwstr>
  </property>
  <property fmtid="{D5CDD505-2E9C-101B-9397-08002B2CF9AE}" pid="3" name="MSIP_Label_1ada0a2f-b917-4d51-b0d0-d418a10c8b23_SetDate">
    <vt:lpwstr>2020-12-13T08:51:39Z</vt:lpwstr>
  </property>
  <property fmtid="{D5CDD505-2E9C-101B-9397-08002B2CF9AE}" pid="4" name="MSIP_Label_1ada0a2f-b917-4d51-b0d0-d418a10c8b23_Method">
    <vt:lpwstr>Standard</vt:lpwstr>
  </property>
  <property fmtid="{D5CDD505-2E9C-101B-9397-08002B2CF9AE}" pid="5" name="MSIP_Label_1ada0a2f-b917-4d51-b0d0-d418a10c8b23_Name">
    <vt:lpwstr>1ada0a2f-b917-4d51-b0d0-d418a10c8b23</vt:lpwstr>
  </property>
  <property fmtid="{D5CDD505-2E9C-101B-9397-08002B2CF9AE}" pid="6" name="MSIP_Label_1ada0a2f-b917-4d51-b0d0-d418a10c8b23_SiteId">
    <vt:lpwstr>12a3af23-a769-4654-847f-958f3d479f4a</vt:lpwstr>
  </property>
  <property fmtid="{D5CDD505-2E9C-101B-9397-08002B2CF9AE}" pid="7" name="MSIP_Label_1ada0a2f-b917-4d51-b0d0-d418a10c8b23_ActionId">
    <vt:lpwstr>cf57a3df-a8b6-47f3-9c7f-6fb18b71bf83</vt:lpwstr>
  </property>
  <property fmtid="{D5CDD505-2E9C-101B-9397-08002B2CF9AE}" pid="8" name="MSIP_Label_1ada0a2f-b917-4d51-b0d0-d418a10c8b23_ContentBits">
    <vt:lpwstr>0</vt:lpwstr>
  </property>
</Properties>
</file>