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3" r:id="rId1"/>
  </p:sldMasterIdLst>
  <p:notesMasterIdLst>
    <p:notesMasterId r:id="rId33"/>
  </p:notesMasterIdLst>
  <p:handoutMasterIdLst>
    <p:handoutMasterId r:id="rId34"/>
  </p:handoutMasterIdLst>
  <p:sldIdLst>
    <p:sldId id="328" r:id="rId2"/>
    <p:sldId id="299" r:id="rId3"/>
    <p:sldId id="296" r:id="rId4"/>
    <p:sldId id="298" r:id="rId5"/>
    <p:sldId id="297" r:id="rId6"/>
    <p:sldId id="302" r:id="rId7"/>
    <p:sldId id="303" r:id="rId8"/>
    <p:sldId id="305" r:id="rId9"/>
    <p:sldId id="306" r:id="rId10"/>
    <p:sldId id="300" r:id="rId11"/>
    <p:sldId id="304" r:id="rId12"/>
    <p:sldId id="307" r:id="rId13"/>
    <p:sldId id="308" r:id="rId14"/>
    <p:sldId id="309" r:id="rId15"/>
    <p:sldId id="311" r:id="rId16"/>
    <p:sldId id="310" r:id="rId17"/>
    <p:sldId id="312" r:id="rId18"/>
    <p:sldId id="313" r:id="rId19"/>
    <p:sldId id="314" r:id="rId20"/>
    <p:sldId id="316" r:id="rId21"/>
    <p:sldId id="317" r:id="rId22"/>
    <p:sldId id="318" r:id="rId23"/>
    <p:sldId id="319" r:id="rId24"/>
    <p:sldId id="320" r:id="rId25"/>
    <p:sldId id="321" r:id="rId26"/>
    <p:sldId id="324" r:id="rId27"/>
    <p:sldId id="322" r:id="rId28"/>
    <p:sldId id="325" r:id="rId29"/>
    <p:sldId id="323" r:id="rId30"/>
    <p:sldId id="326" r:id="rId31"/>
    <p:sldId id="32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BF5"/>
    <a:srgbClr val="FFFFFF"/>
    <a:srgbClr val="292C48"/>
    <a:srgbClr val="2C2D39"/>
    <a:srgbClr val="242630"/>
    <a:srgbClr val="2A1F43"/>
    <a:srgbClr val="0C1B43"/>
    <a:srgbClr val="000000"/>
    <a:srgbClr val="1D2225"/>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5238" autoAdjust="0"/>
  </p:normalViewPr>
  <p:slideViewPr>
    <p:cSldViewPr snapToGrid="0" snapToObjects="1">
      <p:cViewPr>
        <p:scale>
          <a:sx n="40" d="100"/>
          <a:sy n="40" d="100"/>
        </p:scale>
        <p:origin x="1684" y="252"/>
      </p:cViewPr>
      <p:guideLst/>
    </p:cSldViewPr>
  </p:slideViewPr>
  <p:notesTextViewPr>
    <p:cViewPr>
      <p:scale>
        <a:sx n="1" d="1"/>
        <a:sy n="1" d="1"/>
      </p:scale>
      <p:origin x="0" y="0"/>
    </p:cViewPr>
  </p:notesTextViewPr>
  <p:notesViewPr>
    <p:cSldViewPr snapToGrid="0" snapToObjects="1">
      <p:cViewPr varScale="1">
        <p:scale>
          <a:sx n="86" d="100"/>
          <a:sy n="86" d="100"/>
        </p:scale>
        <p:origin x="2416" y="2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C413FB-D882-49D3-9B44-73C2DF1FE5A2}" type="doc">
      <dgm:prSet loTypeId="urn:microsoft.com/office/officeart/2005/8/layout/radial5" loCatId="cycle" qsTypeId="urn:microsoft.com/office/officeart/2005/8/quickstyle/simple3" qsCatId="simple" csTypeId="urn:microsoft.com/office/officeart/2005/8/colors/colorful2" csCatId="colorful" phldr="1"/>
      <dgm:spPr/>
      <dgm:t>
        <a:bodyPr/>
        <a:lstStyle/>
        <a:p>
          <a:endParaRPr lang="en-IN"/>
        </a:p>
      </dgm:t>
    </dgm:pt>
    <dgm:pt modelId="{BD74AC3D-E066-4E59-A8D0-64CBBF2BFC63}">
      <dgm:prSet phldrT="[Text]"/>
      <dgm:spPr/>
      <dgm:t>
        <a:bodyPr/>
        <a:lstStyle/>
        <a:p>
          <a:r>
            <a:rPr lang="en-IN" dirty="0"/>
            <a:t>Financial markets facilitate</a:t>
          </a:r>
        </a:p>
      </dgm:t>
    </dgm:pt>
    <dgm:pt modelId="{6E418F2E-22D7-44DB-817F-5724F31EC9A5}" type="parTrans" cxnId="{CEDE10E9-0B4D-48B4-8917-FB2949AD1427}">
      <dgm:prSet/>
      <dgm:spPr/>
      <dgm:t>
        <a:bodyPr/>
        <a:lstStyle/>
        <a:p>
          <a:endParaRPr lang="en-IN"/>
        </a:p>
      </dgm:t>
    </dgm:pt>
    <dgm:pt modelId="{C683E1E1-1792-4ACE-B5AB-B3435A22396E}" type="sibTrans" cxnId="{CEDE10E9-0B4D-48B4-8917-FB2949AD1427}">
      <dgm:prSet/>
      <dgm:spPr/>
      <dgm:t>
        <a:bodyPr/>
        <a:lstStyle/>
        <a:p>
          <a:endParaRPr lang="en-IN"/>
        </a:p>
      </dgm:t>
    </dgm:pt>
    <dgm:pt modelId="{86B9B3C0-365E-4BDA-AE34-74920AA830B6}">
      <dgm:prSet phldrT="[Text]"/>
      <dgm:spPr/>
      <dgm:t>
        <a:bodyPr/>
        <a:lstStyle/>
        <a:p>
          <a:r>
            <a:rPr lang="en-IN" dirty="0"/>
            <a:t>The raising of capital</a:t>
          </a:r>
        </a:p>
      </dgm:t>
    </dgm:pt>
    <dgm:pt modelId="{1D4234E9-9B20-4684-B0D3-4F60D4428402}" type="parTrans" cxnId="{85318E67-CFC2-4DF7-B188-CD664F34C4DA}">
      <dgm:prSet/>
      <dgm:spPr/>
      <dgm:t>
        <a:bodyPr/>
        <a:lstStyle/>
        <a:p>
          <a:endParaRPr lang="en-IN"/>
        </a:p>
      </dgm:t>
    </dgm:pt>
    <dgm:pt modelId="{53A5F55B-86E4-4711-B87C-0FFDB24A69F2}" type="sibTrans" cxnId="{85318E67-CFC2-4DF7-B188-CD664F34C4DA}">
      <dgm:prSet/>
      <dgm:spPr/>
      <dgm:t>
        <a:bodyPr/>
        <a:lstStyle/>
        <a:p>
          <a:endParaRPr lang="en-IN"/>
        </a:p>
      </dgm:t>
    </dgm:pt>
    <dgm:pt modelId="{3D5C1954-D178-422C-8CE9-D09FE0B485E9}">
      <dgm:prSet phldrT="[Text]"/>
      <dgm:spPr/>
      <dgm:t>
        <a:bodyPr/>
        <a:lstStyle/>
        <a:p>
          <a:r>
            <a:rPr lang="en-IN" dirty="0"/>
            <a:t>The transfer of risk</a:t>
          </a:r>
        </a:p>
      </dgm:t>
    </dgm:pt>
    <dgm:pt modelId="{DF61F54C-AD3D-4983-9777-C041D9A68FCA}" type="parTrans" cxnId="{951A9EDF-1E68-4A5F-B112-E13197151419}">
      <dgm:prSet/>
      <dgm:spPr/>
      <dgm:t>
        <a:bodyPr/>
        <a:lstStyle/>
        <a:p>
          <a:endParaRPr lang="en-IN"/>
        </a:p>
      </dgm:t>
    </dgm:pt>
    <dgm:pt modelId="{1F8979A6-FAC9-4AD8-B5EE-A258B4D8F1BD}" type="sibTrans" cxnId="{951A9EDF-1E68-4A5F-B112-E13197151419}">
      <dgm:prSet/>
      <dgm:spPr/>
      <dgm:t>
        <a:bodyPr/>
        <a:lstStyle/>
        <a:p>
          <a:endParaRPr lang="en-IN"/>
        </a:p>
      </dgm:t>
    </dgm:pt>
    <dgm:pt modelId="{C43A06F9-57B1-40A2-9618-114D62699261}">
      <dgm:prSet phldrT="[Text]"/>
      <dgm:spPr/>
      <dgm:t>
        <a:bodyPr/>
        <a:lstStyle/>
        <a:p>
          <a:r>
            <a:rPr lang="en-IN" dirty="0"/>
            <a:t>Price discovery</a:t>
          </a:r>
        </a:p>
      </dgm:t>
    </dgm:pt>
    <dgm:pt modelId="{1CA43E8A-2352-4C82-8C4F-5985DB384864}" type="parTrans" cxnId="{432813E2-C2B2-47CB-BB5C-CEE734826C15}">
      <dgm:prSet/>
      <dgm:spPr/>
      <dgm:t>
        <a:bodyPr/>
        <a:lstStyle/>
        <a:p>
          <a:endParaRPr lang="en-IN"/>
        </a:p>
      </dgm:t>
    </dgm:pt>
    <dgm:pt modelId="{A9B59B6C-607B-490E-BE65-C417A46CEB50}" type="sibTrans" cxnId="{432813E2-C2B2-47CB-BB5C-CEE734826C15}">
      <dgm:prSet/>
      <dgm:spPr/>
      <dgm:t>
        <a:bodyPr/>
        <a:lstStyle/>
        <a:p>
          <a:endParaRPr lang="en-IN"/>
        </a:p>
      </dgm:t>
    </dgm:pt>
    <dgm:pt modelId="{34582D47-A340-4C79-A2E7-255C5C413DC9}">
      <dgm:prSet phldrT="[Text]"/>
      <dgm:spPr/>
      <dgm:t>
        <a:bodyPr/>
        <a:lstStyle/>
        <a:p>
          <a:r>
            <a:rPr lang="en-IN" dirty="0"/>
            <a:t>Global transactions</a:t>
          </a:r>
        </a:p>
      </dgm:t>
    </dgm:pt>
    <dgm:pt modelId="{3964D198-5D38-49B4-B3D7-5D47876691FD}" type="parTrans" cxnId="{3C2A4B27-2696-4B4B-9D13-8E3E01E1CCAD}">
      <dgm:prSet/>
      <dgm:spPr/>
      <dgm:t>
        <a:bodyPr/>
        <a:lstStyle/>
        <a:p>
          <a:endParaRPr lang="en-IN"/>
        </a:p>
      </dgm:t>
    </dgm:pt>
    <dgm:pt modelId="{7D45AD65-0E58-4529-AE7C-5753516FAE29}" type="sibTrans" cxnId="{3C2A4B27-2696-4B4B-9D13-8E3E01E1CCAD}">
      <dgm:prSet/>
      <dgm:spPr/>
      <dgm:t>
        <a:bodyPr/>
        <a:lstStyle/>
        <a:p>
          <a:endParaRPr lang="en-IN"/>
        </a:p>
      </dgm:t>
    </dgm:pt>
    <dgm:pt modelId="{953D79C8-A268-4340-BB2A-50AA01774076}">
      <dgm:prSet phldrT="[Text]"/>
      <dgm:spPr/>
      <dgm:t>
        <a:bodyPr/>
        <a:lstStyle/>
        <a:p>
          <a:r>
            <a:rPr lang="en-IN" dirty="0"/>
            <a:t>The transfer of liquidity</a:t>
          </a:r>
        </a:p>
      </dgm:t>
    </dgm:pt>
    <dgm:pt modelId="{2EA22994-B0EF-4EA7-9BE9-FD089E47A0F8}" type="parTrans" cxnId="{5D182093-AD23-46BF-A8D4-3DFAF3ECDE3D}">
      <dgm:prSet/>
      <dgm:spPr/>
      <dgm:t>
        <a:bodyPr/>
        <a:lstStyle/>
        <a:p>
          <a:endParaRPr lang="en-IN"/>
        </a:p>
      </dgm:t>
    </dgm:pt>
    <dgm:pt modelId="{B454B313-C164-475A-8B44-578A855D3B94}" type="sibTrans" cxnId="{5D182093-AD23-46BF-A8D4-3DFAF3ECDE3D}">
      <dgm:prSet/>
      <dgm:spPr/>
      <dgm:t>
        <a:bodyPr/>
        <a:lstStyle/>
        <a:p>
          <a:endParaRPr lang="en-IN"/>
        </a:p>
      </dgm:t>
    </dgm:pt>
    <dgm:pt modelId="{F02FB234-BF7F-4982-8631-B05CDB98297A}">
      <dgm:prSet phldrT="[Text]"/>
      <dgm:spPr/>
      <dgm:t>
        <a:bodyPr/>
        <a:lstStyle/>
        <a:p>
          <a:r>
            <a:rPr lang="en-IN" dirty="0"/>
            <a:t>International trade</a:t>
          </a:r>
        </a:p>
      </dgm:t>
    </dgm:pt>
    <dgm:pt modelId="{853BCCC8-0E8C-4B98-AE61-9AB9854B5366}" type="parTrans" cxnId="{435B9814-A4F7-4CC4-95C6-9893BCC85D89}">
      <dgm:prSet/>
      <dgm:spPr/>
      <dgm:t>
        <a:bodyPr/>
        <a:lstStyle/>
        <a:p>
          <a:endParaRPr lang="en-IN"/>
        </a:p>
      </dgm:t>
    </dgm:pt>
    <dgm:pt modelId="{870203BB-A1BA-4579-A17A-86910CD6016D}" type="sibTrans" cxnId="{435B9814-A4F7-4CC4-95C6-9893BCC85D89}">
      <dgm:prSet/>
      <dgm:spPr/>
      <dgm:t>
        <a:bodyPr/>
        <a:lstStyle/>
        <a:p>
          <a:endParaRPr lang="en-IN"/>
        </a:p>
      </dgm:t>
    </dgm:pt>
    <dgm:pt modelId="{62A9FC02-2034-4F8F-9E56-D86336056B10}" type="pres">
      <dgm:prSet presAssocID="{CFC413FB-D882-49D3-9B44-73C2DF1FE5A2}" presName="Name0" presStyleCnt="0">
        <dgm:presLayoutVars>
          <dgm:chMax val="1"/>
          <dgm:dir/>
          <dgm:animLvl val="ctr"/>
          <dgm:resizeHandles val="exact"/>
        </dgm:presLayoutVars>
      </dgm:prSet>
      <dgm:spPr/>
    </dgm:pt>
    <dgm:pt modelId="{2D31EE6B-48CA-48AF-8090-0FE7EDECC063}" type="pres">
      <dgm:prSet presAssocID="{BD74AC3D-E066-4E59-A8D0-64CBBF2BFC63}" presName="centerShape" presStyleLbl="node0" presStyleIdx="0" presStyleCnt="1"/>
      <dgm:spPr/>
    </dgm:pt>
    <dgm:pt modelId="{7C2AEEAF-53E5-41DC-9EBF-1325B2261DCB}" type="pres">
      <dgm:prSet presAssocID="{1D4234E9-9B20-4684-B0D3-4F60D4428402}" presName="parTrans" presStyleLbl="sibTrans2D1" presStyleIdx="0" presStyleCnt="6"/>
      <dgm:spPr/>
    </dgm:pt>
    <dgm:pt modelId="{74668FAC-FC1C-463E-8546-BCC24AE12D7B}" type="pres">
      <dgm:prSet presAssocID="{1D4234E9-9B20-4684-B0D3-4F60D4428402}" presName="connectorText" presStyleLbl="sibTrans2D1" presStyleIdx="0" presStyleCnt="6"/>
      <dgm:spPr/>
    </dgm:pt>
    <dgm:pt modelId="{BAEC350D-E17A-470E-9322-622BF91BC4FE}" type="pres">
      <dgm:prSet presAssocID="{86B9B3C0-365E-4BDA-AE34-74920AA830B6}" presName="node" presStyleLbl="node1" presStyleIdx="0" presStyleCnt="6">
        <dgm:presLayoutVars>
          <dgm:bulletEnabled val="1"/>
        </dgm:presLayoutVars>
      </dgm:prSet>
      <dgm:spPr/>
    </dgm:pt>
    <dgm:pt modelId="{09C41ABF-2B3B-4D0B-99FE-516109BBBFDC}" type="pres">
      <dgm:prSet presAssocID="{DF61F54C-AD3D-4983-9777-C041D9A68FCA}" presName="parTrans" presStyleLbl="sibTrans2D1" presStyleIdx="1" presStyleCnt="6"/>
      <dgm:spPr/>
    </dgm:pt>
    <dgm:pt modelId="{EF263B27-78C8-494B-96C3-AC5A0228B91C}" type="pres">
      <dgm:prSet presAssocID="{DF61F54C-AD3D-4983-9777-C041D9A68FCA}" presName="connectorText" presStyleLbl="sibTrans2D1" presStyleIdx="1" presStyleCnt="6"/>
      <dgm:spPr/>
    </dgm:pt>
    <dgm:pt modelId="{8D81EDC3-9198-48A7-B94E-C1D5DB82A246}" type="pres">
      <dgm:prSet presAssocID="{3D5C1954-D178-422C-8CE9-D09FE0B485E9}" presName="node" presStyleLbl="node1" presStyleIdx="1" presStyleCnt="6">
        <dgm:presLayoutVars>
          <dgm:bulletEnabled val="1"/>
        </dgm:presLayoutVars>
      </dgm:prSet>
      <dgm:spPr/>
    </dgm:pt>
    <dgm:pt modelId="{935FFD36-1CFC-4703-979F-D545664ED56A}" type="pres">
      <dgm:prSet presAssocID="{1CA43E8A-2352-4C82-8C4F-5985DB384864}" presName="parTrans" presStyleLbl="sibTrans2D1" presStyleIdx="2" presStyleCnt="6"/>
      <dgm:spPr/>
    </dgm:pt>
    <dgm:pt modelId="{53501958-9C4F-41A6-BD94-D0621BB70466}" type="pres">
      <dgm:prSet presAssocID="{1CA43E8A-2352-4C82-8C4F-5985DB384864}" presName="connectorText" presStyleLbl="sibTrans2D1" presStyleIdx="2" presStyleCnt="6"/>
      <dgm:spPr/>
    </dgm:pt>
    <dgm:pt modelId="{9DA1617F-816D-4DD1-BA9B-FE2F11E634BF}" type="pres">
      <dgm:prSet presAssocID="{C43A06F9-57B1-40A2-9618-114D62699261}" presName="node" presStyleLbl="node1" presStyleIdx="2" presStyleCnt="6">
        <dgm:presLayoutVars>
          <dgm:bulletEnabled val="1"/>
        </dgm:presLayoutVars>
      </dgm:prSet>
      <dgm:spPr/>
    </dgm:pt>
    <dgm:pt modelId="{861C5E3B-05F2-4452-9841-DF22CD59512A}" type="pres">
      <dgm:prSet presAssocID="{3964D198-5D38-49B4-B3D7-5D47876691FD}" presName="parTrans" presStyleLbl="sibTrans2D1" presStyleIdx="3" presStyleCnt="6"/>
      <dgm:spPr/>
    </dgm:pt>
    <dgm:pt modelId="{771F4204-C593-4EA5-BEF9-4BCF974F7C5D}" type="pres">
      <dgm:prSet presAssocID="{3964D198-5D38-49B4-B3D7-5D47876691FD}" presName="connectorText" presStyleLbl="sibTrans2D1" presStyleIdx="3" presStyleCnt="6"/>
      <dgm:spPr/>
    </dgm:pt>
    <dgm:pt modelId="{E4A29A24-23D4-4B74-9E52-5AF775ABC747}" type="pres">
      <dgm:prSet presAssocID="{34582D47-A340-4C79-A2E7-255C5C413DC9}" presName="node" presStyleLbl="node1" presStyleIdx="3" presStyleCnt="6">
        <dgm:presLayoutVars>
          <dgm:bulletEnabled val="1"/>
        </dgm:presLayoutVars>
      </dgm:prSet>
      <dgm:spPr/>
    </dgm:pt>
    <dgm:pt modelId="{562BBDCE-6ED8-4C81-B472-0B5A632D198C}" type="pres">
      <dgm:prSet presAssocID="{2EA22994-B0EF-4EA7-9BE9-FD089E47A0F8}" presName="parTrans" presStyleLbl="sibTrans2D1" presStyleIdx="4" presStyleCnt="6"/>
      <dgm:spPr/>
    </dgm:pt>
    <dgm:pt modelId="{21AFE248-8A7D-4D9A-ACF6-7BCB22BAEC71}" type="pres">
      <dgm:prSet presAssocID="{2EA22994-B0EF-4EA7-9BE9-FD089E47A0F8}" presName="connectorText" presStyleLbl="sibTrans2D1" presStyleIdx="4" presStyleCnt="6"/>
      <dgm:spPr/>
    </dgm:pt>
    <dgm:pt modelId="{7CB3FE51-47E2-4FBF-B07D-E900FF7DB920}" type="pres">
      <dgm:prSet presAssocID="{953D79C8-A268-4340-BB2A-50AA01774076}" presName="node" presStyleLbl="node1" presStyleIdx="4" presStyleCnt="6">
        <dgm:presLayoutVars>
          <dgm:bulletEnabled val="1"/>
        </dgm:presLayoutVars>
      </dgm:prSet>
      <dgm:spPr/>
    </dgm:pt>
    <dgm:pt modelId="{2BD36688-B55A-44D1-8BA7-E50B9902EEA2}" type="pres">
      <dgm:prSet presAssocID="{853BCCC8-0E8C-4B98-AE61-9AB9854B5366}" presName="parTrans" presStyleLbl="sibTrans2D1" presStyleIdx="5" presStyleCnt="6"/>
      <dgm:spPr/>
    </dgm:pt>
    <dgm:pt modelId="{334970D7-4CD8-44D9-9124-C558D0A764F4}" type="pres">
      <dgm:prSet presAssocID="{853BCCC8-0E8C-4B98-AE61-9AB9854B5366}" presName="connectorText" presStyleLbl="sibTrans2D1" presStyleIdx="5" presStyleCnt="6"/>
      <dgm:spPr/>
    </dgm:pt>
    <dgm:pt modelId="{AF395524-E68F-44CE-9DDC-DEB705E58577}" type="pres">
      <dgm:prSet presAssocID="{F02FB234-BF7F-4982-8631-B05CDB98297A}" presName="node" presStyleLbl="node1" presStyleIdx="5" presStyleCnt="6">
        <dgm:presLayoutVars>
          <dgm:bulletEnabled val="1"/>
        </dgm:presLayoutVars>
      </dgm:prSet>
      <dgm:spPr/>
    </dgm:pt>
  </dgm:ptLst>
  <dgm:cxnLst>
    <dgm:cxn modelId="{77B4BA0B-C2A2-4F0F-BA94-4A1C3DD6C2EA}" type="presOf" srcId="{1D4234E9-9B20-4684-B0D3-4F60D4428402}" destId="{74668FAC-FC1C-463E-8546-BCC24AE12D7B}" srcOrd="1" destOrd="0" presId="urn:microsoft.com/office/officeart/2005/8/layout/radial5"/>
    <dgm:cxn modelId="{435B9814-A4F7-4CC4-95C6-9893BCC85D89}" srcId="{BD74AC3D-E066-4E59-A8D0-64CBBF2BFC63}" destId="{F02FB234-BF7F-4982-8631-B05CDB98297A}" srcOrd="5" destOrd="0" parTransId="{853BCCC8-0E8C-4B98-AE61-9AB9854B5366}" sibTransId="{870203BB-A1BA-4579-A17A-86910CD6016D}"/>
    <dgm:cxn modelId="{B8D8351B-B2D8-4FFA-9098-B6524CC12B69}" type="presOf" srcId="{F02FB234-BF7F-4982-8631-B05CDB98297A}" destId="{AF395524-E68F-44CE-9DDC-DEB705E58577}" srcOrd="0" destOrd="0" presId="urn:microsoft.com/office/officeart/2005/8/layout/radial5"/>
    <dgm:cxn modelId="{3C2A4B27-2696-4B4B-9D13-8E3E01E1CCAD}" srcId="{BD74AC3D-E066-4E59-A8D0-64CBBF2BFC63}" destId="{34582D47-A340-4C79-A2E7-255C5C413DC9}" srcOrd="3" destOrd="0" parTransId="{3964D198-5D38-49B4-B3D7-5D47876691FD}" sibTransId="{7D45AD65-0E58-4529-AE7C-5753516FAE29}"/>
    <dgm:cxn modelId="{47A9C42E-90A3-46D6-B2F0-75485574B2BC}" type="presOf" srcId="{1CA43E8A-2352-4C82-8C4F-5985DB384864}" destId="{53501958-9C4F-41A6-BD94-D0621BB70466}" srcOrd="1" destOrd="0" presId="urn:microsoft.com/office/officeart/2005/8/layout/radial5"/>
    <dgm:cxn modelId="{7FB6E338-F824-463F-AE8E-8EE9C2828C0F}" type="presOf" srcId="{953D79C8-A268-4340-BB2A-50AA01774076}" destId="{7CB3FE51-47E2-4FBF-B07D-E900FF7DB920}" srcOrd="0" destOrd="0" presId="urn:microsoft.com/office/officeart/2005/8/layout/radial5"/>
    <dgm:cxn modelId="{652FEA38-E900-456A-8958-374858941195}" type="presOf" srcId="{1CA43E8A-2352-4C82-8C4F-5985DB384864}" destId="{935FFD36-1CFC-4703-979F-D545664ED56A}" srcOrd="0" destOrd="0" presId="urn:microsoft.com/office/officeart/2005/8/layout/radial5"/>
    <dgm:cxn modelId="{7720DE3D-9E1A-45DA-8965-D1389D626D75}" type="presOf" srcId="{3964D198-5D38-49B4-B3D7-5D47876691FD}" destId="{861C5E3B-05F2-4452-9841-DF22CD59512A}" srcOrd="0" destOrd="0" presId="urn:microsoft.com/office/officeart/2005/8/layout/radial5"/>
    <dgm:cxn modelId="{CBEAA75B-62BB-4804-B35F-3979FB79ECE5}" type="presOf" srcId="{DF61F54C-AD3D-4983-9777-C041D9A68FCA}" destId="{EF263B27-78C8-494B-96C3-AC5A0228B91C}" srcOrd="1" destOrd="0" presId="urn:microsoft.com/office/officeart/2005/8/layout/radial5"/>
    <dgm:cxn modelId="{85318E67-CFC2-4DF7-B188-CD664F34C4DA}" srcId="{BD74AC3D-E066-4E59-A8D0-64CBBF2BFC63}" destId="{86B9B3C0-365E-4BDA-AE34-74920AA830B6}" srcOrd="0" destOrd="0" parTransId="{1D4234E9-9B20-4684-B0D3-4F60D4428402}" sibTransId="{53A5F55B-86E4-4711-B87C-0FFDB24A69F2}"/>
    <dgm:cxn modelId="{7CFE564C-8098-46DF-B1FF-F3A709300916}" type="presOf" srcId="{3964D198-5D38-49B4-B3D7-5D47876691FD}" destId="{771F4204-C593-4EA5-BEF9-4BCF974F7C5D}" srcOrd="1" destOrd="0" presId="urn:microsoft.com/office/officeart/2005/8/layout/radial5"/>
    <dgm:cxn modelId="{A9EC8954-C2BF-47D8-8F40-2BFC51A76268}" type="presOf" srcId="{3D5C1954-D178-422C-8CE9-D09FE0B485E9}" destId="{8D81EDC3-9198-48A7-B94E-C1D5DB82A246}" srcOrd="0" destOrd="0" presId="urn:microsoft.com/office/officeart/2005/8/layout/radial5"/>
    <dgm:cxn modelId="{B556018C-5B22-4207-9E08-A073181F7808}" type="presOf" srcId="{34582D47-A340-4C79-A2E7-255C5C413DC9}" destId="{E4A29A24-23D4-4B74-9E52-5AF775ABC747}" srcOrd="0" destOrd="0" presId="urn:microsoft.com/office/officeart/2005/8/layout/radial5"/>
    <dgm:cxn modelId="{5D182093-AD23-46BF-A8D4-3DFAF3ECDE3D}" srcId="{BD74AC3D-E066-4E59-A8D0-64CBBF2BFC63}" destId="{953D79C8-A268-4340-BB2A-50AA01774076}" srcOrd="4" destOrd="0" parTransId="{2EA22994-B0EF-4EA7-9BE9-FD089E47A0F8}" sibTransId="{B454B313-C164-475A-8B44-578A855D3B94}"/>
    <dgm:cxn modelId="{2D1CBF93-5FEF-453F-80F4-702399714841}" type="presOf" srcId="{2EA22994-B0EF-4EA7-9BE9-FD089E47A0F8}" destId="{562BBDCE-6ED8-4C81-B472-0B5A632D198C}" srcOrd="0" destOrd="0" presId="urn:microsoft.com/office/officeart/2005/8/layout/radial5"/>
    <dgm:cxn modelId="{76A8F3A1-1376-4FA0-A7E6-8B78648B1E5B}" type="presOf" srcId="{1D4234E9-9B20-4684-B0D3-4F60D4428402}" destId="{7C2AEEAF-53E5-41DC-9EBF-1325B2261DCB}" srcOrd="0" destOrd="0" presId="urn:microsoft.com/office/officeart/2005/8/layout/radial5"/>
    <dgm:cxn modelId="{BE2EBFAB-32CE-473F-9CA7-33E4909DDB0E}" type="presOf" srcId="{86B9B3C0-365E-4BDA-AE34-74920AA830B6}" destId="{BAEC350D-E17A-470E-9322-622BF91BC4FE}" srcOrd="0" destOrd="0" presId="urn:microsoft.com/office/officeart/2005/8/layout/radial5"/>
    <dgm:cxn modelId="{1ED1A6B4-ED83-4BEA-991D-66B487DE07D5}" type="presOf" srcId="{CFC413FB-D882-49D3-9B44-73C2DF1FE5A2}" destId="{62A9FC02-2034-4F8F-9E56-D86336056B10}" srcOrd="0" destOrd="0" presId="urn:microsoft.com/office/officeart/2005/8/layout/radial5"/>
    <dgm:cxn modelId="{029138BA-9149-4F7E-BF2C-74FD720CDE0A}" type="presOf" srcId="{DF61F54C-AD3D-4983-9777-C041D9A68FCA}" destId="{09C41ABF-2B3B-4D0B-99FE-516109BBBFDC}" srcOrd="0" destOrd="0" presId="urn:microsoft.com/office/officeart/2005/8/layout/radial5"/>
    <dgm:cxn modelId="{813994BA-0709-4878-BE51-6C8889462519}" type="presOf" srcId="{C43A06F9-57B1-40A2-9618-114D62699261}" destId="{9DA1617F-816D-4DD1-BA9B-FE2F11E634BF}" srcOrd="0" destOrd="0" presId="urn:microsoft.com/office/officeart/2005/8/layout/radial5"/>
    <dgm:cxn modelId="{056285CA-AD87-4F01-B074-FF5A9BDDB2EE}" type="presOf" srcId="{853BCCC8-0E8C-4B98-AE61-9AB9854B5366}" destId="{2BD36688-B55A-44D1-8BA7-E50B9902EEA2}" srcOrd="0" destOrd="0" presId="urn:microsoft.com/office/officeart/2005/8/layout/radial5"/>
    <dgm:cxn modelId="{A12FB3D1-1F46-4753-8B6D-D82A979332D3}" type="presOf" srcId="{853BCCC8-0E8C-4B98-AE61-9AB9854B5366}" destId="{334970D7-4CD8-44D9-9124-C558D0A764F4}" srcOrd="1" destOrd="0" presId="urn:microsoft.com/office/officeart/2005/8/layout/radial5"/>
    <dgm:cxn modelId="{951A9EDF-1E68-4A5F-B112-E13197151419}" srcId="{BD74AC3D-E066-4E59-A8D0-64CBBF2BFC63}" destId="{3D5C1954-D178-422C-8CE9-D09FE0B485E9}" srcOrd="1" destOrd="0" parTransId="{DF61F54C-AD3D-4983-9777-C041D9A68FCA}" sibTransId="{1F8979A6-FAC9-4AD8-B5EE-A258B4D8F1BD}"/>
    <dgm:cxn modelId="{432813E2-C2B2-47CB-BB5C-CEE734826C15}" srcId="{BD74AC3D-E066-4E59-A8D0-64CBBF2BFC63}" destId="{C43A06F9-57B1-40A2-9618-114D62699261}" srcOrd="2" destOrd="0" parTransId="{1CA43E8A-2352-4C82-8C4F-5985DB384864}" sibTransId="{A9B59B6C-607B-490E-BE65-C417A46CEB50}"/>
    <dgm:cxn modelId="{CEDE10E9-0B4D-48B4-8917-FB2949AD1427}" srcId="{CFC413FB-D882-49D3-9B44-73C2DF1FE5A2}" destId="{BD74AC3D-E066-4E59-A8D0-64CBBF2BFC63}" srcOrd="0" destOrd="0" parTransId="{6E418F2E-22D7-44DB-817F-5724F31EC9A5}" sibTransId="{C683E1E1-1792-4ACE-B5AB-B3435A22396E}"/>
    <dgm:cxn modelId="{60E708F1-5831-4321-BD30-59FC9E2C1DED}" type="presOf" srcId="{BD74AC3D-E066-4E59-A8D0-64CBBF2BFC63}" destId="{2D31EE6B-48CA-48AF-8090-0FE7EDECC063}" srcOrd="0" destOrd="0" presId="urn:microsoft.com/office/officeart/2005/8/layout/radial5"/>
    <dgm:cxn modelId="{A81A0EF9-640F-4F70-994E-C685FFF5FE17}" type="presOf" srcId="{2EA22994-B0EF-4EA7-9BE9-FD089E47A0F8}" destId="{21AFE248-8A7D-4D9A-ACF6-7BCB22BAEC71}" srcOrd="1" destOrd="0" presId="urn:microsoft.com/office/officeart/2005/8/layout/radial5"/>
    <dgm:cxn modelId="{0D9F5C9A-18B7-418C-B961-D4565D9AC6D7}" type="presParOf" srcId="{62A9FC02-2034-4F8F-9E56-D86336056B10}" destId="{2D31EE6B-48CA-48AF-8090-0FE7EDECC063}" srcOrd="0" destOrd="0" presId="urn:microsoft.com/office/officeart/2005/8/layout/radial5"/>
    <dgm:cxn modelId="{1C488C00-691A-4E71-9245-92F3B8CF789C}" type="presParOf" srcId="{62A9FC02-2034-4F8F-9E56-D86336056B10}" destId="{7C2AEEAF-53E5-41DC-9EBF-1325B2261DCB}" srcOrd="1" destOrd="0" presId="urn:microsoft.com/office/officeart/2005/8/layout/radial5"/>
    <dgm:cxn modelId="{B44CA348-AE3C-4FA9-A7B1-B35176180C08}" type="presParOf" srcId="{7C2AEEAF-53E5-41DC-9EBF-1325B2261DCB}" destId="{74668FAC-FC1C-463E-8546-BCC24AE12D7B}" srcOrd="0" destOrd="0" presId="urn:microsoft.com/office/officeart/2005/8/layout/radial5"/>
    <dgm:cxn modelId="{47835D81-3D78-46FC-8BCA-9B41033B9BB7}" type="presParOf" srcId="{62A9FC02-2034-4F8F-9E56-D86336056B10}" destId="{BAEC350D-E17A-470E-9322-622BF91BC4FE}" srcOrd="2" destOrd="0" presId="urn:microsoft.com/office/officeart/2005/8/layout/radial5"/>
    <dgm:cxn modelId="{5E0B8E94-952B-4EE5-B056-1A3982B53CD1}" type="presParOf" srcId="{62A9FC02-2034-4F8F-9E56-D86336056B10}" destId="{09C41ABF-2B3B-4D0B-99FE-516109BBBFDC}" srcOrd="3" destOrd="0" presId="urn:microsoft.com/office/officeart/2005/8/layout/radial5"/>
    <dgm:cxn modelId="{4C50B8C7-6FAB-48F4-A1B5-D95EB990A3C6}" type="presParOf" srcId="{09C41ABF-2B3B-4D0B-99FE-516109BBBFDC}" destId="{EF263B27-78C8-494B-96C3-AC5A0228B91C}" srcOrd="0" destOrd="0" presId="urn:microsoft.com/office/officeart/2005/8/layout/radial5"/>
    <dgm:cxn modelId="{54F5EBDA-51C3-450E-B366-69AA9C45115E}" type="presParOf" srcId="{62A9FC02-2034-4F8F-9E56-D86336056B10}" destId="{8D81EDC3-9198-48A7-B94E-C1D5DB82A246}" srcOrd="4" destOrd="0" presId="urn:microsoft.com/office/officeart/2005/8/layout/radial5"/>
    <dgm:cxn modelId="{A320C5BB-F4AC-4716-B47E-EABED88B71BE}" type="presParOf" srcId="{62A9FC02-2034-4F8F-9E56-D86336056B10}" destId="{935FFD36-1CFC-4703-979F-D545664ED56A}" srcOrd="5" destOrd="0" presId="urn:microsoft.com/office/officeart/2005/8/layout/radial5"/>
    <dgm:cxn modelId="{F337AB98-B8E3-4FEF-9F07-C65D35CF0399}" type="presParOf" srcId="{935FFD36-1CFC-4703-979F-D545664ED56A}" destId="{53501958-9C4F-41A6-BD94-D0621BB70466}" srcOrd="0" destOrd="0" presId="urn:microsoft.com/office/officeart/2005/8/layout/radial5"/>
    <dgm:cxn modelId="{0EA26B00-3FDC-4488-B6BB-CAAEB24DA35E}" type="presParOf" srcId="{62A9FC02-2034-4F8F-9E56-D86336056B10}" destId="{9DA1617F-816D-4DD1-BA9B-FE2F11E634BF}" srcOrd="6" destOrd="0" presId="urn:microsoft.com/office/officeart/2005/8/layout/radial5"/>
    <dgm:cxn modelId="{2D4C612B-9884-40AB-82D6-5D9ED1EB6161}" type="presParOf" srcId="{62A9FC02-2034-4F8F-9E56-D86336056B10}" destId="{861C5E3B-05F2-4452-9841-DF22CD59512A}" srcOrd="7" destOrd="0" presId="urn:microsoft.com/office/officeart/2005/8/layout/radial5"/>
    <dgm:cxn modelId="{A4B3EFFF-C947-47E2-BF63-DC531AE7E993}" type="presParOf" srcId="{861C5E3B-05F2-4452-9841-DF22CD59512A}" destId="{771F4204-C593-4EA5-BEF9-4BCF974F7C5D}" srcOrd="0" destOrd="0" presId="urn:microsoft.com/office/officeart/2005/8/layout/radial5"/>
    <dgm:cxn modelId="{0FAC7750-D09E-4CAE-857B-8CB7A19820ED}" type="presParOf" srcId="{62A9FC02-2034-4F8F-9E56-D86336056B10}" destId="{E4A29A24-23D4-4B74-9E52-5AF775ABC747}" srcOrd="8" destOrd="0" presId="urn:microsoft.com/office/officeart/2005/8/layout/radial5"/>
    <dgm:cxn modelId="{7EC3D713-64DD-4DD0-85B6-1E26E3B1385E}" type="presParOf" srcId="{62A9FC02-2034-4F8F-9E56-D86336056B10}" destId="{562BBDCE-6ED8-4C81-B472-0B5A632D198C}" srcOrd="9" destOrd="0" presId="urn:microsoft.com/office/officeart/2005/8/layout/radial5"/>
    <dgm:cxn modelId="{28D2D7C6-3693-45CA-A473-1F266A5C43E6}" type="presParOf" srcId="{562BBDCE-6ED8-4C81-B472-0B5A632D198C}" destId="{21AFE248-8A7D-4D9A-ACF6-7BCB22BAEC71}" srcOrd="0" destOrd="0" presId="urn:microsoft.com/office/officeart/2005/8/layout/radial5"/>
    <dgm:cxn modelId="{2F190DD3-032D-4771-9974-BEAA4441DED2}" type="presParOf" srcId="{62A9FC02-2034-4F8F-9E56-D86336056B10}" destId="{7CB3FE51-47E2-4FBF-B07D-E900FF7DB920}" srcOrd="10" destOrd="0" presId="urn:microsoft.com/office/officeart/2005/8/layout/radial5"/>
    <dgm:cxn modelId="{5FF43BE7-09FC-4250-ABAC-8D4C7821C1AF}" type="presParOf" srcId="{62A9FC02-2034-4F8F-9E56-D86336056B10}" destId="{2BD36688-B55A-44D1-8BA7-E50B9902EEA2}" srcOrd="11" destOrd="0" presId="urn:microsoft.com/office/officeart/2005/8/layout/radial5"/>
    <dgm:cxn modelId="{AB17EEB2-4CD0-412C-86E5-2728818EB829}" type="presParOf" srcId="{2BD36688-B55A-44D1-8BA7-E50B9902EEA2}" destId="{334970D7-4CD8-44D9-9124-C558D0A764F4}" srcOrd="0" destOrd="0" presId="urn:microsoft.com/office/officeart/2005/8/layout/radial5"/>
    <dgm:cxn modelId="{E2857915-1653-44D5-9E00-4705552F0613}" type="presParOf" srcId="{62A9FC02-2034-4F8F-9E56-D86336056B10}" destId="{AF395524-E68F-44CE-9DDC-DEB705E58577}" srcOrd="12"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7B52BF-CAAA-4507-AFB1-62B674976857}"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IN"/>
        </a:p>
      </dgm:t>
    </dgm:pt>
    <dgm:pt modelId="{1E02471F-5346-4AB8-8491-2514BCE4573D}">
      <dgm:prSet phldrT="[Text]"/>
      <dgm:spPr/>
      <dgm:t>
        <a:bodyPr/>
        <a:lstStyle/>
        <a:p>
          <a:r>
            <a:rPr lang="en-US" dirty="0">
              <a:solidFill>
                <a:schemeClr val="tx1"/>
              </a:solidFill>
            </a:rPr>
            <a:t>Define Financial Market</a:t>
          </a:r>
          <a:endParaRPr lang="en-IN" dirty="0">
            <a:solidFill>
              <a:schemeClr val="tx1"/>
            </a:solidFill>
          </a:endParaRPr>
        </a:p>
      </dgm:t>
    </dgm:pt>
    <dgm:pt modelId="{9C68B6F0-8F22-4DE7-BA45-A90039FFA4FD}" type="parTrans" cxnId="{B3BB82C8-6DD0-4419-B4D7-AB04574E6AD5}">
      <dgm:prSet/>
      <dgm:spPr/>
      <dgm:t>
        <a:bodyPr/>
        <a:lstStyle/>
        <a:p>
          <a:endParaRPr lang="en-IN">
            <a:solidFill>
              <a:schemeClr val="tx1"/>
            </a:solidFill>
          </a:endParaRPr>
        </a:p>
      </dgm:t>
    </dgm:pt>
    <dgm:pt modelId="{B07648AC-D0A5-427A-815D-A499C24EB3AC}" type="sibTrans" cxnId="{B3BB82C8-6DD0-4419-B4D7-AB04574E6AD5}">
      <dgm:prSet/>
      <dgm:spPr/>
      <dgm:t>
        <a:bodyPr/>
        <a:lstStyle/>
        <a:p>
          <a:endParaRPr lang="en-IN">
            <a:solidFill>
              <a:schemeClr val="tx1"/>
            </a:solidFill>
          </a:endParaRPr>
        </a:p>
      </dgm:t>
    </dgm:pt>
    <dgm:pt modelId="{D4217A95-BADB-4ABE-B982-406B3A20820D}">
      <dgm:prSet phldrT="[Text]"/>
      <dgm:spPr/>
      <dgm:t>
        <a:bodyPr/>
        <a:lstStyle/>
        <a:p>
          <a:r>
            <a:rPr lang="en-US" dirty="0">
              <a:solidFill>
                <a:schemeClr val="tx1"/>
              </a:solidFill>
            </a:rPr>
            <a:t>Describe how financial markets work</a:t>
          </a:r>
          <a:endParaRPr lang="en-IN" dirty="0">
            <a:solidFill>
              <a:schemeClr val="tx1"/>
            </a:solidFill>
          </a:endParaRPr>
        </a:p>
      </dgm:t>
    </dgm:pt>
    <dgm:pt modelId="{D6786578-28FA-4819-A4DC-38D0E638981A}" type="parTrans" cxnId="{BBDD834C-3366-4044-A4A0-ABFF1A7E251B}">
      <dgm:prSet/>
      <dgm:spPr/>
      <dgm:t>
        <a:bodyPr/>
        <a:lstStyle/>
        <a:p>
          <a:endParaRPr lang="en-IN">
            <a:solidFill>
              <a:schemeClr val="tx1"/>
            </a:solidFill>
          </a:endParaRPr>
        </a:p>
      </dgm:t>
    </dgm:pt>
    <dgm:pt modelId="{EEC800AC-7E05-4B7E-B3E3-4FCB1B3F46EC}" type="sibTrans" cxnId="{BBDD834C-3366-4044-A4A0-ABFF1A7E251B}">
      <dgm:prSet/>
      <dgm:spPr/>
      <dgm:t>
        <a:bodyPr/>
        <a:lstStyle/>
        <a:p>
          <a:endParaRPr lang="en-IN">
            <a:solidFill>
              <a:schemeClr val="tx1"/>
            </a:solidFill>
          </a:endParaRPr>
        </a:p>
      </dgm:t>
    </dgm:pt>
    <dgm:pt modelId="{A9F46E3F-4BF0-4C57-A767-29CC68E63B82}">
      <dgm:prSet phldrT="[Text]"/>
      <dgm:spPr/>
      <dgm:t>
        <a:bodyPr/>
        <a:lstStyle/>
        <a:p>
          <a:r>
            <a:rPr lang="en-US" dirty="0">
              <a:solidFill>
                <a:schemeClr val="tx1"/>
              </a:solidFill>
            </a:rPr>
            <a:t>Understand the role of Stock Exchange within financial markets</a:t>
          </a:r>
          <a:endParaRPr lang="en-IN" dirty="0">
            <a:solidFill>
              <a:schemeClr val="tx1"/>
            </a:solidFill>
          </a:endParaRPr>
        </a:p>
      </dgm:t>
    </dgm:pt>
    <dgm:pt modelId="{9F93F7A2-99A6-4E17-9D8C-1D1D607A7373}" type="parTrans" cxnId="{DB178D6D-90D3-4A7C-8F4A-BF28E28AEAA4}">
      <dgm:prSet/>
      <dgm:spPr/>
      <dgm:t>
        <a:bodyPr/>
        <a:lstStyle/>
        <a:p>
          <a:endParaRPr lang="en-IN">
            <a:solidFill>
              <a:schemeClr val="tx1"/>
            </a:solidFill>
          </a:endParaRPr>
        </a:p>
      </dgm:t>
    </dgm:pt>
    <dgm:pt modelId="{5C55116D-C74C-4A78-908D-70769BECFB46}" type="sibTrans" cxnId="{DB178D6D-90D3-4A7C-8F4A-BF28E28AEAA4}">
      <dgm:prSet/>
      <dgm:spPr/>
      <dgm:t>
        <a:bodyPr/>
        <a:lstStyle/>
        <a:p>
          <a:endParaRPr lang="en-IN">
            <a:solidFill>
              <a:schemeClr val="tx1"/>
            </a:solidFill>
          </a:endParaRPr>
        </a:p>
      </dgm:t>
    </dgm:pt>
    <dgm:pt modelId="{E59E7F84-CF7A-408E-B5B1-97B2F350108E}">
      <dgm:prSet phldrT="[Text]"/>
      <dgm:spPr/>
      <dgm:t>
        <a:bodyPr/>
        <a:lstStyle/>
        <a:p>
          <a:r>
            <a:rPr lang="en-US" dirty="0">
              <a:solidFill>
                <a:schemeClr val="tx1"/>
              </a:solidFill>
            </a:rPr>
            <a:t>List the types of risks involved in the financial market</a:t>
          </a:r>
          <a:endParaRPr lang="en-IN" dirty="0">
            <a:solidFill>
              <a:schemeClr val="tx1"/>
            </a:solidFill>
          </a:endParaRPr>
        </a:p>
      </dgm:t>
    </dgm:pt>
    <dgm:pt modelId="{57907419-B115-420D-B85D-5553B79BBEB7}" type="parTrans" cxnId="{5256D410-01FB-44F2-BACB-2BD1CE10B0FA}">
      <dgm:prSet/>
      <dgm:spPr/>
      <dgm:t>
        <a:bodyPr/>
        <a:lstStyle/>
        <a:p>
          <a:endParaRPr lang="en-IN">
            <a:solidFill>
              <a:schemeClr val="tx1"/>
            </a:solidFill>
          </a:endParaRPr>
        </a:p>
      </dgm:t>
    </dgm:pt>
    <dgm:pt modelId="{EB9DFBB7-0B61-40E8-A1F3-38E50EE3F122}" type="sibTrans" cxnId="{5256D410-01FB-44F2-BACB-2BD1CE10B0FA}">
      <dgm:prSet/>
      <dgm:spPr/>
      <dgm:t>
        <a:bodyPr/>
        <a:lstStyle/>
        <a:p>
          <a:endParaRPr lang="en-IN">
            <a:solidFill>
              <a:schemeClr val="tx1"/>
            </a:solidFill>
          </a:endParaRPr>
        </a:p>
      </dgm:t>
    </dgm:pt>
    <dgm:pt modelId="{AEADC704-3FA8-4016-9421-F83869E3E4C5}">
      <dgm:prSet phldrT="[Text]"/>
      <dgm:spPr/>
      <dgm:t>
        <a:bodyPr/>
        <a:lstStyle/>
        <a:p>
          <a:r>
            <a:rPr lang="en-US">
              <a:solidFill>
                <a:schemeClr val="tx1"/>
              </a:solidFill>
            </a:rPr>
            <a:t>Understand the ways to control financial market risks</a:t>
          </a:r>
          <a:endParaRPr lang="en-IN" dirty="0">
            <a:solidFill>
              <a:schemeClr val="tx1"/>
            </a:solidFill>
          </a:endParaRPr>
        </a:p>
      </dgm:t>
    </dgm:pt>
    <dgm:pt modelId="{C4162DB7-CAF2-4BC4-9C55-57DE75FA6CC1}" type="parTrans" cxnId="{94D6934F-D60F-4EC6-9A36-8E3FE54A61BE}">
      <dgm:prSet/>
      <dgm:spPr/>
      <dgm:t>
        <a:bodyPr/>
        <a:lstStyle/>
        <a:p>
          <a:endParaRPr lang="en-IN">
            <a:solidFill>
              <a:schemeClr val="tx1"/>
            </a:solidFill>
          </a:endParaRPr>
        </a:p>
      </dgm:t>
    </dgm:pt>
    <dgm:pt modelId="{EE0B0BAE-A170-41D1-97AF-AA644A50EC22}" type="sibTrans" cxnId="{94D6934F-D60F-4EC6-9A36-8E3FE54A61BE}">
      <dgm:prSet/>
      <dgm:spPr/>
      <dgm:t>
        <a:bodyPr/>
        <a:lstStyle/>
        <a:p>
          <a:endParaRPr lang="en-IN">
            <a:solidFill>
              <a:schemeClr val="tx1"/>
            </a:solidFill>
          </a:endParaRPr>
        </a:p>
      </dgm:t>
    </dgm:pt>
    <dgm:pt modelId="{4926CB21-66AB-466A-A927-C6DE88F6D789}" type="pres">
      <dgm:prSet presAssocID="{E57B52BF-CAAA-4507-AFB1-62B674976857}" presName="linear" presStyleCnt="0">
        <dgm:presLayoutVars>
          <dgm:dir/>
          <dgm:animLvl val="lvl"/>
          <dgm:resizeHandles val="exact"/>
        </dgm:presLayoutVars>
      </dgm:prSet>
      <dgm:spPr/>
    </dgm:pt>
    <dgm:pt modelId="{965C281C-AF65-4AE4-91C1-4C7A91C8C60C}" type="pres">
      <dgm:prSet presAssocID="{1E02471F-5346-4AB8-8491-2514BCE4573D}" presName="parentLin" presStyleCnt="0"/>
      <dgm:spPr/>
    </dgm:pt>
    <dgm:pt modelId="{D7FA5FC3-9966-40B6-B3A0-226E833ED870}" type="pres">
      <dgm:prSet presAssocID="{1E02471F-5346-4AB8-8491-2514BCE4573D}" presName="parentLeftMargin" presStyleLbl="node1" presStyleIdx="0" presStyleCnt="5"/>
      <dgm:spPr/>
    </dgm:pt>
    <dgm:pt modelId="{777BCB1D-DB46-4F61-8465-820AA4FFA7C3}" type="pres">
      <dgm:prSet presAssocID="{1E02471F-5346-4AB8-8491-2514BCE4573D}" presName="parentText" presStyleLbl="node1" presStyleIdx="0" presStyleCnt="5">
        <dgm:presLayoutVars>
          <dgm:chMax val="0"/>
          <dgm:bulletEnabled val="1"/>
        </dgm:presLayoutVars>
      </dgm:prSet>
      <dgm:spPr/>
    </dgm:pt>
    <dgm:pt modelId="{DF8D9564-0D1B-4394-9E5C-5DB18D08431D}" type="pres">
      <dgm:prSet presAssocID="{1E02471F-5346-4AB8-8491-2514BCE4573D}" presName="negativeSpace" presStyleCnt="0"/>
      <dgm:spPr/>
    </dgm:pt>
    <dgm:pt modelId="{679BD7D3-3318-4ACC-8ED9-C2700AFD502D}" type="pres">
      <dgm:prSet presAssocID="{1E02471F-5346-4AB8-8491-2514BCE4573D}" presName="childText" presStyleLbl="conFgAcc1" presStyleIdx="0" presStyleCnt="5">
        <dgm:presLayoutVars>
          <dgm:bulletEnabled val="1"/>
        </dgm:presLayoutVars>
      </dgm:prSet>
      <dgm:spPr/>
    </dgm:pt>
    <dgm:pt modelId="{39BD499D-DDC4-4A44-98C1-59253A4637BE}" type="pres">
      <dgm:prSet presAssocID="{B07648AC-D0A5-427A-815D-A499C24EB3AC}" presName="spaceBetweenRectangles" presStyleCnt="0"/>
      <dgm:spPr/>
    </dgm:pt>
    <dgm:pt modelId="{37F574DF-6879-44C7-8C7E-92BD03EA303E}" type="pres">
      <dgm:prSet presAssocID="{D4217A95-BADB-4ABE-B982-406B3A20820D}" presName="parentLin" presStyleCnt="0"/>
      <dgm:spPr/>
    </dgm:pt>
    <dgm:pt modelId="{8788C376-3430-4CE6-92B4-B3DED5B5E5E3}" type="pres">
      <dgm:prSet presAssocID="{D4217A95-BADB-4ABE-B982-406B3A20820D}" presName="parentLeftMargin" presStyleLbl="node1" presStyleIdx="0" presStyleCnt="5"/>
      <dgm:spPr/>
    </dgm:pt>
    <dgm:pt modelId="{51624DC3-E085-4D16-B6F5-7CDE9257FBD0}" type="pres">
      <dgm:prSet presAssocID="{D4217A95-BADB-4ABE-B982-406B3A20820D}" presName="parentText" presStyleLbl="node1" presStyleIdx="1" presStyleCnt="5">
        <dgm:presLayoutVars>
          <dgm:chMax val="0"/>
          <dgm:bulletEnabled val="1"/>
        </dgm:presLayoutVars>
      </dgm:prSet>
      <dgm:spPr/>
    </dgm:pt>
    <dgm:pt modelId="{05A024E9-A459-4BF1-BB60-988EC7BE8942}" type="pres">
      <dgm:prSet presAssocID="{D4217A95-BADB-4ABE-B982-406B3A20820D}" presName="negativeSpace" presStyleCnt="0"/>
      <dgm:spPr/>
    </dgm:pt>
    <dgm:pt modelId="{E82C93F7-3207-46A8-A269-3CE403D049A1}" type="pres">
      <dgm:prSet presAssocID="{D4217A95-BADB-4ABE-B982-406B3A20820D}" presName="childText" presStyleLbl="conFgAcc1" presStyleIdx="1" presStyleCnt="5">
        <dgm:presLayoutVars>
          <dgm:bulletEnabled val="1"/>
        </dgm:presLayoutVars>
      </dgm:prSet>
      <dgm:spPr/>
    </dgm:pt>
    <dgm:pt modelId="{279A4044-F853-487E-89FE-2A571EA362A2}" type="pres">
      <dgm:prSet presAssocID="{EEC800AC-7E05-4B7E-B3E3-4FCB1B3F46EC}" presName="spaceBetweenRectangles" presStyleCnt="0"/>
      <dgm:spPr/>
    </dgm:pt>
    <dgm:pt modelId="{5C054E41-1161-4780-8C2F-817A9CF89FEF}" type="pres">
      <dgm:prSet presAssocID="{A9F46E3F-4BF0-4C57-A767-29CC68E63B82}" presName="parentLin" presStyleCnt="0"/>
      <dgm:spPr/>
    </dgm:pt>
    <dgm:pt modelId="{E6A9057E-235C-4EC7-80EA-A6185A5BBC4A}" type="pres">
      <dgm:prSet presAssocID="{A9F46E3F-4BF0-4C57-A767-29CC68E63B82}" presName="parentLeftMargin" presStyleLbl="node1" presStyleIdx="1" presStyleCnt="5"/>
      <dgm:spPr/>
    </dgm:pt>
    <dgm:pt modelId="{0B457DB3-CD55-4128-8719-C640A1EF735F}" type="pres">
      <dgm:prSet presAssocID="{A9F46E3F-4BF0-4C57-A767-29CC68E63B82}" presName="parentText" presStyleLbl="node1" presStyleIdx="2" presStyleCnt="5">
        <dgm:presLayoutVars>
          <dgm:chMax val="0"/>
          <dgm:bulletEnabled val="1"/>
        </dgm:presLayoutVars>
      </dgm:prSet>
      <dgm:spPr/>
    </dgm:pt>
    <dgm:pt modelId="{56CAE369-023F-459F-A43B-8D54DF92FABC}" type="pres">
      <dgm:prSet presAssocID="{A9F46E3F-4BF0-4C57-A767-29CC68E63B82}" presName="negativeSpace" presStyleCnt="0"/>
      <dgm:spPr/>
    </dgm:pt>
    <dgm:pt modelId="{7D83D460-EA2C-4600-95F2-CA57492D6391}" type="pres">
      <dgm:prSet presAssocID="{A9F46E3F-4BF0-4C57-A767-29CC68E63B82}" presName="childText" presStyleLbl="conFgAcc1" presStyleIdx="2" presStyleCnt="5">
        <dgm:presLayoutVars>
          <dgm:bulletEnabled val="1"/>
        </dgm:presLayoutVars>
      </dgm:prSet>
      <dgm:spPr/>
    </dgm:pt>
    <dgm:pt modelId="{ECB5E3E0-AAE5-449B-A8E9-B7AFFC5EE98E}" type="pres">
      <dgm:prSet presAssocID="{5C55116D-C74C-4A78-908D-70769BECFB46}" presName="spaceBetweenRectangles" presStyleCnt="0"/>
      <dgm:spPr/>
    </dgm:pt>
    <dgm:pt modelId="{EF9B8719-DB89-4988-8B0F-2C217B1F163B}" type="pres">
      <dgm:prSet presAssocID="{E59E7F84-CF7A-408E-B5B1-97B2F350108E}" presName="parentLin" presStyleCnt="0"/>
      <dgm:spPr/>
    </dgm:pt>
    <dgm:pt modelId="{3CFC3244-0F86-4A0A-B4C3-BF10BC311804}" type="pres">
      <dgm:prSet presAssocID="{E59E7F84-CF7A-408E-B5B1-97B2F350108E}" presName="parentLeftMargin" presStyleLbl="node1" presStyleIdx="2" presStyleCnt="5"/>
      <dgm:spPr/>
    </dgm:pt>
    <dgm:pt modelId="{2347C111-F37D-4CB6-B2BB-DD8625838497}" type="pres">
      <dgm:prSet presAssocID="{E59E7F84-CF7A-408E-B5B1-97B2F350108E}" presName="parentText" presStyleLbl="node1" presStyleIdx="3" presStyleCnt="5">
        <dgm:presLayoutVars>
          <dgm:chMax val="0"/>
          <dgm:bulletEnabled val="1"/>
        </dgm:presLayoutVars>
      </dgm:prSet>
      <dgm:spPr/>
    </dgm:pt>
    <dgm:pt modelId="{B4D1A7AF-11D0-46A5-BD9B-7E2B6D0F4D35}" type="pres">
      <dgm:prSet presAssocID="{E59E7F84-CF7A-408E-B5B1-97B2F350108E}" presName="negativeSpace" presStyleCnt="0"/>
      <dgm:spPr/>
    </dgm:pt>
    <dgm:pt modelId="{525A19FF-4BC5-4C14-9E06-C434A9CD6E4F}" type="pres">
      <dgm:prSet presAssocID="{E59E7F84-CF7A-408E-B5B1-97B2F350108E}" presName="childText" presStyleLbl="conFgAcc1" presStyleIdx="3" presStyleCnt="5">
        <dgm:presLayoutVars>
          <dgm:bulletEnabled val="1"/>
        </dgm:presLayoutVars>
      </dgm:prSet>
      <dgm:spPr/>
    </dgm:pt>
    <dgm:pt modelId="{07B3781A-7860-4B68-BD64-90169EC7C3F0}" type="pres">
      <dgm:prSet presAssocID="{EB9DFBB7-0B61-40E8-A1F3-38E50EE3F122}" presName="spaceBetweenRectangles" presStyleCnt="0"/>
      <dgm:spPr/>
    </dgm:pt>
    <dgm:pt modelId="{4209BE1F-B50E-465D-BAC0-FBC898AFFF41}" type="pres">
      <dgm:prSet presAssocID="{AEADC704-3FA8-4016-9421-F83869E3E4C5}" presName="parentLin" presStyleCnt="0"/>
      <dgm:spPr/>
    </dgm:pt>
    <dgm:pt modelId="{5EC37117-E6B2-4457-81E4-3A18E2231074}" type="pres">
      <dgm:prSet presAssocID="{AEADC704-3FA8-4016-9421-F83869E3E4C5}" presName="parentLeftMargin" presStyleLbl="node1" presStyleIdx="3" presStyleCnt="5"/>
      <dgm:spPr/>
    </dgm:pt>
    <dgm:pt modelId="{6AEF440C-4BFC-4079-90F8-D9CD1F026C30}" type="pres">
      <dgm:prSet presAssocID="{AEADC704-3FA8-4016-9421-F83869E3E4C5}" presName="parentText" presStyleLbl="node1" presStyleIdx="4" presStyleCnt="5">
        <dgm:presLayoutVars>
          <dgm:chMax val="0"/>
          <dgm:bulletEnabled val="1"/>
        </dgm:presLayoutVars>
      </dgm:prSet>
      <dgm:spPr/>
    </dgm:pt>
    <dgm:pt modelId="{06612FAE-9083-4114-83C4-A6ED9D5C59A1}" type="pres">
      <dgm:prSet presAssocID="{AEADC704-3FA8-4016-9421-F83869E3E4C5}" presName="negativeSpace" presStyleCnt="0"/>
      <dgm:spPr/>
    </dgm:pt>
    <dgm:pt modelId="{3DAEDA70-3D35-4703-840D-E88478E5E935}" type="pres">
      <dgm:prSet presAssocID="{AEADC704-3FA8-4016-9421-F83869E3E4C5}" presName="childText" presStyleLbl="conFgAcc1" presStyleIdx="4" presStyleCnt="5">
        <dgm:presLayoutVars>
          <dgm:bulletEnabled val="1"/>
        </dgm:presLayoutVars>
      </dgm:prSet>
      <dgm:spPr/>
    </dgm:pt>
  </dgm:ptLst>
  <dgm:cxnLst>
    <dgm:cxn modelId="{5256D410-01FB-44F2-BACB-2BD1CE10B0FA}" srcId="{E57B52BF-CAAA-4507-AFB1-62B674976857}" destId="{E59E7F84-CF7A-408E-B5B1-97B2F350108E}" srcOrd="3" destOrd="0" parTransId="{57907419-B115-420D-B85D-5553B79BBEB7}" sibTransId="{EB9DFBB7-0B61-40E8-A1F3-38E50EE3F122}"/>
    <dgm:cxn modelId="{65469614-5A81-4402-9034-1F17EAC2EF16}" type="presOf" srcId="{AEADC704-3FA8-4016-9421-F83869E3E4C5}" destId="{5EC37117-E6B2-4457-81E4-3A18E2231074}" srcOrd="0" destOrd="0" presId="urn:microsoft.com/office/officeart/2005/8/layout/list1"/>
    <dgm:cxn modelId="{BCDD4F33-B26C-48E2-96F5-160606A60423}" type="presOf" srcId="{D4217A95-BADB-4ABE-B982-406B3A20820D}" destId="{8788C376-3430-4CE6-92B4-B3DED5B5E5E3}" srcOrd="0" destOrd="0" presId="urn:microsoft.com/office/officeart/2005/8/layout/list1"/>
    <dgm:cxn modelId="{781A4161-C110-4056-8A02-CF2E6CD7246F}" type="presOf" srcId="{AEADC704-3FA8-4016-9421-F83869E3E4C5}" destId="{6AEF440C-4BFC-4079-90F8-D9CD1F026C30}" srcOrd="1" destOrd="0" presId="urn:microsoft.com/office/officeart/2005/8/layout/list1"/>
    <dgm:cxn modelId="{6C6E5049-1F4F-4712-8656-8DDC335C5E02}" type="presOf" srcId="{A9F46E3F-4BF0-4C57-A767-29CC68E63B82}" destId="{0B457DB3-CD55-4128-8719-C640A1EF735F}" srcOrd="1" destOrd="0" presId="urn:microsoft.com/office/officeart/2005/8/layout/list1"/>
    <dgm:cxn modelId="{BBDD834C-3366-4044-A4A0-ABFF1A7E251B}" srcId="{E57B52BF-CAAA-4507-AFB1-62B674976857}" destId="{D4217A95-BADB-4ABE-B982-406B3A20820D}" srcOrd="1" destOrd="0" parTransId="{D6786578-28FA-4819-A4DC-38D0E638981A}" sibTransId="{EEC800AC-7E05-4B7E-B3E3-4FCB1B3F46EC}"/>
    <dgm:cxn modelId="{DB178D6D-90D3-4A7C-8F4A-BF28E28AEAA4}" srcId="{E57B52BF-CAAA-4507-AFB1-62B674976857}" destId="{A9F46E3F-4BF0-4C57-A767-29CC68E63B82}" srcOrd="2" destOrd="0" parTransId="{9F93F7A2-99A6-4E17-9D8C-1D1D607A7373}" sibTransId="{5C55116D-C74C-4A78-908D-70769BECFB46}"/>
    <dgm:cxn modelId="{94D6934F-D60F-4EC6-9A36-8E3FE54A61BE}" srcId="{E57B52BF-CAAA-4507-AFB1-62B674976857}" destId="{AEADC704-3FA8-4016-9421-F83869E3E4C5}" srcOrd="4" destOrd="0" parTransId="{C4162DB7-CAF2-4BC4-9C55-57DE75FA6CC1}" sibTransId="{EE0B0BAE-A170-41D1-97AF-AA644A50EC22}"/>
    <dgm:cxn modelId="{924E5A54-6666-4EB5-80B1-D5366831337F}" type="presOf" srcId="{A9F46E3F-4BF0-4C57-A767-29CC68E63B82}" destId="{E6A9057E-235C-4EC7-80EA-A6185A5BBC4A}" srcOrd="0" destOrd="0" presId="urn:microsoft.com/office/officeart/2005/8/layout/list1"/>
    <dgm:cxn modelId="{1748AD76-F372-4ED2-951F-29A4C1F4D756}" type="presOf" srcId="{E59E7F84-CF7A-408E-B5B1-97B2F350108E}" destId="{2347C111-F37D-4CB6-B2BB-DD8625838497}" srcOrd="1" destOrd="0" presId="urn:microsoft.com/office/officeart/2005/8/layout/list1"/>
    <dgm:cxn modelId="{143506A7-13F3-4FCE-AF2E-196C923F4BBA}" type="presOf" srcId="{1E02471F-5346-4AB8-8491-2514BCE4573D}" destId="{D7FA5FC3-9966-40B6-B3A0-226E833ED870}" srcOrd="0" destOrd="0" presId="urn:microsoft.com/office/officeart/2005/8/layout/list1"/>
    <dgm:cxn modelId="{B3BB82C8-6DD0-4419-B4D7-AB04574E6AD5}" srcId="{E57B52BF-CAAA-4507-AFB1-62B674976857}" destId="{1E02471F-5346-4AB8-8491-2514BCE4573D}" srcOrd="0" destOrd="0" parTransId="{9C68B6F0-8F22-4DE7-BA45-A90039FFA4FD}" sibTransId="{B07648AC-D0A5-427A-815D-A499C24EB3AC}"/>
    <dgm:cxn modelId="{C1F284D0-4195-49C0-898B-512BBDC5769D}" type="presOf" srcId="{1E02471F-5346-4AB8-8491-2514BCE4573D}" destId="{777BCB1D-DB46-4F61-8465-820AA4FFA7C3}" srcOrd="1" destOrd="0" presId="urn:microsoft.com/office/officeart/2005/8/layout/list1"/>
    <dgm:cxn modelId="{D5AF50E0-69C4-4731-98DF-04087E9EB873}" type="presOf" srcId="{D4217A95-BADB-4ABE-B982-406B3A20820D}" destId="{51624DC3-E085-4D16-B6F5-7CDE9257FBD0}" srcOrd="1" destOrd="0" presId="urn:microsoft.com/office/officeart/2005/8/layout/list1"/>
    <dgm:cxn modelId="{F6694FE5-9AFC-4720-AA66-58C954826432}" type="presOf" srcId="{E57B52BF-CAAA-4507-AFB1-62B674976857}" destId="{4926CB21-66AB-466A-A927-C6DE88F6D789}" srcOrd="0" destOrd="0" presId="urn:microsoft.com/office/officeart/2005/8/layout/list1"/>
    <dgm:cxn modelId="{481AFBFB-984B-4226-9919-75E108E8317E}" type="presOf" srcId="{E59E7F84-CF7A-408E-B5B1-97B2F350108E}" destId="{3CFC3244-0F86-4A0A-B4C3-BF10BC311804}" srcOrd="0" destOrd="0" presId="urn:microsoft.com/office/officeart/2005/8/layout/list1"/>
    <dgm:cxn modelId="{6531C47D-B376-4317-927F-7F27F2B9C36A}" type="presParOf" srcId="{4926CB21-66AB-466A-A927-C6DE88F6D789}" destId="{965C281C-AF65-4AE4-91C1-4C7A91C8C60C}" srcOrd="0" destOrd="0" presId="urn:microsoft.com/office/officeart/2005/8/layout/list1"/>
    <dgm:cxn modelId="{253F1897-010B-4402-8AC3-CE78CEFA7E4B}" type="presParOf" srcId="{965C281C-AF65-4AE4-91C1-4C7A91C8C60C}" destId="{D7FA5FC3-9966-40B6-B3A0-226E833ED870}" srcOrd="0" destOrd="0" presId="urn:microsoft.com/office/officeart/2005/8/layout/list1"/>
    <dgm:cxn modelId="{FE0BF6A3-74FA-4FE9-BB00-FD9A6506B72A}" type="presParOf" srcId="{965C281C-AF65-4AE4-91C1-4C7A91C8C60C}" destId="{777BCB1D-DB46-4F61-8465-820AA4FFA7C3}" srcOrd="1" destOrd="0" presId="urn:microsoft.com/office/officeart/2005/8/layout/list1"/>
    <dgm:cxn modelId="{6016756A-EB3C-4BCC-A00F-AD3855F6A664}" type="presParOf" srcId="{4926CB21-66AB-466A-A927-C6DE88F6D789}" destId="{DF8D9564-0D1B-4394-9E5C-5DB18D08431D}" srcOrd="1" destOrd="0" presId="urn:microsoft.com/office/officeart/2005/8/layout/list1"/>
    <dgm:cxn modelId="{D39F26C2-9749-4D74-866F-A699B085258A}" type="presParOf" srcId="{4926CB21-66AB-466A-A927-C6DE88F6D789}" destId="{679BD7D3-3318-4ACC-8ED9-C2700AFD502D}" srcOrd="2" destOrd="0" presId="urn:microsoft.com/office/officeart/2005/8/layout/list1"/>
    <dgm:cxn modelId="{5302194B-9A6A-45E5-8717-4E771A3148C9}" type="presParOf" srcId="{4926CB21-66AB-466A-A927-C6DE88F6D789}" destId="{39BD499D-DDC4-4A44-98C1-59253A4637BE}" srcOrd="3" destOrd="0" presId="urn:microsoft.com/office/officeart/2005/8/layout/list1"/>
    <dgm:cxn modelId="{9C417BED-79FC-4125-BF70-2A6ED139E8C4}" type="presParOf" srcId="{4926CB21-66AB-466A-A927-C6DE88F6D789}" destId="{37F574DF-6879-44C7-8C7E-92BD03EA303E}" srcOrd="4" destOrd="0" presId="urn:microsoft.com/office/officeart/2005/8/layout/list1"/>
    <dgm:cxn modelId="{FA14C327-7EF3-428B-991A-F66B0551BCD1}" type="presParOf" srcId="{37F574DF-6879-44C7-8C7E-92BD03EA303E}" destId="{8788C376-3430-4CE6-92B4-B3DED5B5E5E3}" srcOrd="0" destOrd="0" presId="urn:microsoft.com/office/officeart/2005/8/layout/list1"/>
    <dgm:cxn modelId="{1921A560-6F30-4FB0-8858-18CE9BD910F3}" type="presParOf" srcId="{37F574DF-6879-44C7-8C7E-92BD03EA303E}" destId="{51624DC3-E085-4D16-B6F5-7CDE9257FBD0}" srcOrd="1" destOrd="0" presId="urn:microsoft.com/office/officeart/2005/8/layout/list1"/>
    <dgm:cxn modelId="{D055ABDE-56F9-43F1-B5CF-52609027A6A3}" type="presParOf" srcId="{4926CB21-66AB-466A-A927-C6DE88F6D789}" destId="{05A024E9-A459-4BF1-BB60-988EC7BE8942}" srcOrd="5" destOrd="0" presId="urn:microsoft.com/office/officeart/2005/8/layout/list1"/>
    <dgm:cxn modelId="{7ECB2DE5-D3CD-475F-880A-A76E2298CB96}" type="presParOf" srcId="{4926CB21-66AB-466A-A927-C6DE88F6D789}" destId="{E82C93F7-3207-46A8-A269-3CE403D049A1}" srcOrd="6" destOrd="0" presId="urn:microsoft.com/office/officeart/2005/8/layout/list1"/>
    <dgm:cxn modelId="{CAC0809C-AB6F-43A7-934C-FE2D15969FEC}" type="presParOf" srcId="{4926CB21-66AB-466A-A927-C6DE88F6D789}" destId="{279A4044-F853-487E-89FE-2A571EA362A2}" srcOrd="7" destOrd="0" presId="urn:microsoft.com/office/officeart/2005/8/layout/list1"/>
    <dgm:cxn modelId="{1E615A58-368C-4127-A45A-40B7A48FB47B}" type="presParOf" srcId="{4926CB21-66AB-466A-A927-C6DE88F6D789}" destId="{5C054E41-1161-4780-8C2F-817A9CF89FEF}" srcOrd="8" destOrd="0" presId="urn:microsoft.com/office/officeart/2005/8/layout/list1"/>
    <dgm:cxn modelId="{3EA41BAC-8C7F-4F57-AAF1-9FE5EC63F9A5}" type="presParOf" srcId="{5C054E41-1161-4780-8C2F-817A9CF89FEF}" destId="{E6A9057E-235C-4EC7-80EA-A6185A5BBC4A}" srcOrd="0" destOrd="0" presId="urn:microsoft.com/office/officeart/2005/8/layout/list1"/>
    <dgm:cxn modelId="{2F1C2468-4BCA-433B-A2B8-752E62C87EDB}" type="presParOf" srcId="{5C054E41-1161-4780-8C2F-817A9CF89FEF}" destId="{0B457DB3-CD55-4128-8719-C640A1EF735F}" srcOrd="1" destOrd="0" presId="urn:microsoft.com/office/officeart/2005/8/layout/list1"/>
    <dgm:cxn modelId="{AA40A1EB-84CD-4DCD-A54C-44732980CD76}" type="presParOf" srcId="{4926CB21-66AB-466A-A927-C6DE88F6D789}" destId="{56CAE369-023F-459F-A43B-8D54DF92FABC}" srcOrd="9" destOrd="0" presId="urn:microsoft.com/office/officeart/2005/8/layout/list1"/>
    <dgm:cxn modelId="{6387CF0A-320C-4121-B146-94343CBFFD08}" type="presParOf" srcId="{4926CB21-66AB-466A-A927-C6DE88F6D789}" destId="{7D83D460-EA2C-4600-95F2-CA57492D6391}" srcOrd="10" destOrd="0" presId="urn:microsoft.com/office/officeart/2005/8/layout/list1"/>
    <dgm:cxn modelId="{69D6ACD2-86CB-404F-982C-29391D53C392}" type="presParOf" srcId="{4926CB21-66AB-466A-A927-C6DE88F6D789}" destId="{ECB5E3E0-AAE5-449B-A8E9-B7AFFC5EE98E}" srcOrd="11" destOrd="0" presId="urn:microsoft.com/office/officeart/2005/8/layout/list1"/>
    <dgm:cxn modelId="{F2D0B515-FC03-45EE-9DD4-AED3B8AE2F23}" type="presParOf" srcId="{4926CB21-66AB-466A-A927-C6DE88F6D789}" destId="{EF9B8719-DB89-4988-8B0F-2C217B1F163B}" srcOrd="12" destOrd="0" presId="urn:microsoft.com/office/officeart/2005/8/layout/list1"/>
    <dgm:cxn modelId="{1BE7DDA9-6692-4C27-89DD-D91061B43E7D}" type="presParOf" srcId="{EF9B8719-DB89-4988-8B0F-2C217B1F163B}" destId="{3CFC3244-0F86-4A0A-B4C3-BF10BC311804}" srcOrd="0" destOrd="0" presId="urn:microsoft.com/office/officeart/2005/8/layout/list1"/>
    <dgm:cxn modelId="{7E69063D-D25B-431A-AF95-0557F6157B26}" type="presParOf" srcId="{EF9B8719-DB89-4988-8B0F-2C217B1F163B}" destId="{2347C111-F37D-4CB6-B2BB-DD8625838497}" srcOrd="1" destOrd="0" presId="urn:microsoft.com/office/officeart/2005/8/layout/list1"/>
    <dgm:cxn modelId="{C48A2501-6030-49D8-8BBC-2AB05B2592FA}" type="presParOf" srcId="{4926CB21-66AB-466A-A927-C6DE88F6D789}" destId="{B4D1A7AF-11D0-46A5-BD9B-7E2B6D0F4D35}" srcOrd="13" destOrd="0" presId="urn:microsoft.com/office/officeart/2005/8/layout/list1"/>
    <dgm:cxn modelId="{DF14FE2F-A7C9-414B-A121-B0C0948B7513}" type="presParOf" srcId="{4926CB21-66AB-466A-A927-C6DE88F6D789}" destId="{525A19FF-4BC5-4C14-9E06-C434A9CD6E4F}" srcOrd="14" destOrd="0" presId="urn:microsoft.com/office/officeart/2005/8/layout/list1"/>
    <dgm:cxn modelId="{5A476371-DFF9-4789-92C5-96CF9891B2EF}" type="presParOf" srcId="{4926CB21-66AB-466A-A927-C6DE88F6D789}" destId="{07B3781A-7860-4B68-BD64-90169EC7C3F0}" srcOrd="15" destOrd="0" presId="urn:microsoft.com/office/officeart/2005/8/layout/list1"/>
    <dgm:cxn modelId="{FA2C40ED-667F-474E-AC30-AE552AFE8ECB}" type="presParOf" srcId="{4926CB21-66AB-466A-A927-C6DE88F6D789}" destId="{4209BE1F-B50E-465D-BAC0-FBC898AFFF41}" srcOrd="16" destOrd="0" presId="urn:microsoft.com/office/officeart/2005/8/layout/list1"/>
    <dgm:cxn modelId="{53143AA6-0377-483C-91E4-198DF0A83B8A}" type="presParOf" srcId="{4209BE1F-B50E-465D-BAC0-FBC898AFFF41}" destId="{5EC37117-E6B2-4457-81E4-3A18E2231074}" srcOrd="0" destOrd="0" presId="urn:microsoft.com/office/officeart/2005/8/layout/list1"/>
    <dgm:cxn modelId="{B9B29DC7-1B34-4257-AA62-53CDDD875B98}" type="presParOf" srcId="{4209BE1F-B50E-465D-BAC0-FBC898AFFF41}" destId="{6AEF440C-4BFC-4079-90F8-D9CD1F026C30}" srcOrd="1" destOrd="0" presId="urn:microsoft.com/office/officeart/2005/8/layout/list1"/>
    <dgm:cxn modelId="{F35EBE0D-8D1F-41F2-A923-F9BFA534EF7B}" type="presParOf" srcId="{4926CB21-66AB-466A-A927-C6DE88F6D789}" destId="{06612FAE-9083-4114-83C4-A6ED9D5C59A1}" srcOrd="17" destOrd="0" presId="urn:microsoft.com/office/officeart/2005/8/layout/list1"/>
    <dgm:cxn modelId="{B5C359F4-5C29-4559-A66B-FCDCF0CD6B66}" type="presParOf" srcId="{4926CB21-66AB-466A-A927-C6DE88F6D789}" destId="{3DAEDA70-3D35-4703-840D-E88478E5E935}"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31EE6B-48CA-48AF-8090-0FE7EDECC063}">
      <dsp:nvSpPr>
        <dsp:cNvPr id="0" name=""/>
        <dsp:cNvSpPr/>
      </dsp:nvSpPr>
      <dsp:spPr>
        <a:xfrm>
          <a:off x="3237688" y="1821098"/>
          <a:ext cx="1045185" cy="1045185"/>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IN" sz="1200" kern="1200" dirty="0"/>
            <a:t>Financial markets facilitate</a:t>
          </a:r>
        </a:p>
      </dsp:txBody>
      <dsp:txXfrm>
        <a:off x="3390752" y="1974162"/>
        <a:ext cx="739057" cy="739057"/>
      </dsp:txXfrm>
    </dsp:sp>
    <dsp:sp modelId="{7C2AEEAF-53E5-41DC-9EBF-1325B2261DCB}">
      <dsp:nvSpPr>
        <dsp:cNvPr id="0" name=""/>
        <dsp:cNvSpPr/>
      </dsp:nvSpPr>
      <dsp:spPr>
        <a:xfrm rot="16200000">
          <a:off x="3624545" y="1394994"/>
          <a:ext cx="271471" cy="355363"/>
        </a:xfrm>
        <a:prstGeom prst="rightArrow">
          <a:avLst>
            <a:gd name="adj1" fmla="val 60000"/>
            <a:gd name="adj2" fmla="val 5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IN" sz="900" kern="1200"/>
        </a:p>
      </dsp:txBody>
      <dsp:txXfrm>
        <a:off x="3665266" y="1506788"/>
        <a:ext cx="190030" cy="213217"/>
      </dsp:txXfrm>
    </dsp:sp>
    <dsp:sp modelId="{BAEC350D-E17A-470E-9322-622BF91BC4FE}">
      <dsp:nvSpPr>
        <dsp:cNvPr id="0" name=""/>
        <dsp:cNvSpPr/>
      </dsp:nvSpPr>
      <dsp:spPr>
        <a:xfrm>
          <a:off x="3107040" y="2405"/>
          <a:ext cx="1306481" cy="1306481"/>
        </a:xfrm>
        <a:prstGeom prst="ellipse">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IN" sz="1100" kern="1200" dirty="0"/>
            <a:t>The raising of capital</a:t>
          </a:r>
        </a:p>
      </dsp:txBody>
      <dsp:txXfrm>
        <a:off x="3298370" y="193735"/>
        <a:ext cx="923821" cy="923821"/>
      </dsp:txXfrm>
    </dsp:sp>
    <dsp:sp modelId="{09C41ABF-2B3B-4D0B-99FE-516109BBBFDC}">
      <dsp:nvSpPr>
        <dsp:cNvPr id="0" name=""/>
        <dsp:cNvSpPr/>
      </dsp:nvSpPr>
      <dsp:spPr>
        <a:xfrm rot="19800000">
          <a:off x="4292263" y="1780501"/>
          <a:ext cx="271471" cy="355363"/>
        </a:xfrm>
        <a:prstGeom prst="rightArrow">
          <a:avLst>
            <a:gd name="adj1" fmla="val 60000"/>
            <a:gd name="adj2" fmla="val 50000"/>
          </a:avLst>
        </a:prstGeom>
        <a:gradFill rotWithShape="0">
          <a:gsLst>
            <a:gs pos="0">
              <a:schemeClr val="accent2">
                <a:hueOff val="-1239379"/>
                <a:satOff val="2249"/>
                <a:lumOff val="6745"/>
                <a:alphaOff val="0"/>
                <a:lumMod val="110000"/>
                <a:satMod val="105000"/>
                <a:tint val="67000"/>
              </a:schemeClr>
            </a:gs>
            <a:gs pos="50000">
              <a:schemeClr val="accent2">
                <a:hueOff val="-1239379"/>
                <a:satOff val="2249"/>
                <a:lumOff val="6745"/>
                <a:alphaOff val="0"/>
                <a:lumMod val="105000"/>
                <a:satMod val="103000"/>
                <a:tint val="73000"/>
              </a:schemeClr>
            </a:gs>
            <a:gs pos="100000">
              <a:schemeClr val="accent2">
                <a:hueOff val="-1239379"/>
                <a:satOff val="2249"/>
                <a:lumOff val="6745"/>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IN" sz="900" kern="1200"/>
        </a:p>
      </dsp:txBody>
      <dsp:txXfrm>
        <a:off x="4297719" y="1871934"/>
        <a:ext cx="190030" cy="213217"/>
      </dsp:txXfrm>
    </dsp:sp>
    <dsp:sp modelId="{8D81EDC3-9198-48A7-B94E-C1D5DB82A246}">
      <dsp:nvSpPr>
        <dsp:cNvPr id="0" name=""/>
        <dsp:cNvSpPr/>
      </dsp:nvSpPr>
      <dsp:spPr>
        <a:xfrm>
          <a:off x="4568929" y="846427"/>
          <a:ext cx="1306481" cy="1306481"/>
        </a:xfrm>
        <a:prstGeom prst="ellipse">
          <a:avLst/>
        </a:prstGeom>
        <a:gradFill rotWithShape="0">
          <a:gsLst>
            <a:gs pos="0">
              <a:schemeClr val="accent2">
                <a:hueOff val="-1239379"/>
                <a:satOff val="2249"/>
                <a:lumOff val="6745"/>
                <a:alphaOff val="0"/>
                <a:lumMod val="110000"/>
                <a:satMod val="105000"/>
                <a:tint val="67000"/>
              </a:schemeClr>
            </a:gs>
            <a:gs pos="50000">
              <a:schemeClr val="accent2">
                <a:hueOff val="-1239379"/>
                <a:satOff val="2249"/>
                <a:lumOff val="6745"/>
                <a:alphaOff val="0"/>
                <a:lumMod val="105000"/>
                <a:satMod val="103000"/>
                <a:tint val="73000"/>
              </a:schemeClr>
            </a:gs>
            <a:gs pos="100000">
              <a:schemeClr val="accent2">
                <a:hueOff val="-1239379"/>
                <a:satOff val="2249"/>
                <a:lumOff val="674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IN" sz="1100" kern="1200" dirty="0"/>
            <a:t>The transfer of risk</a:t>
          </a:r>
        </a:p>
      </dsp:txBody>
      <dsp:txXfrm>
        <a:off x="4760259" y="1037757"/>
        <a:ext cx="923821" cy="923821"/>
      </dsp:txXfrm>
    </dsp:sp>
    <dsp:sp modelId="{935FFD36-1CFC-4703-979F-D545664ED56A}">
      <dsp:nvSpPr>
        <dsp:cNvPr id="0" name=""/>
        <dsp:cNvSpPr/>
      </dsp:nvSpPr>
      <dsp:spPr>
        <a:xfrm rot="1800000">
          <a:off x="4292263" y="2551516"/>
          <a:ext cx="271471" cy="355363"/>
        </a:xfrm>
        <a:prstGeom prst="rightArrow">
          <a:avLst>
            <a:gd name="adj1" fmla="val 60000"/>
            <a:gd name="adj2" fmla="val 50000"/>
          </a:avLst>
        </a:prstGeom>
        <a:gradFill rotWithShape="0">
          <a:gsLst>
            <a:gs pos="0">
              <a:schemeClr val="accent2">
                <a:hueOff val="-2478759"/>
                <a:satOff val="4497"/>
                <a:lumOff val="13490"/>
                <a:alphaOff val="0"/>
                <a:lumMod val="110000"/>
                <a:satMod val="105000"/>
                <a:tint val="67000"/>
              </a:schemeClr>
            </a:gs>
            <a:gs pos="50000">
              <a:schemeClr val="accent2">
                <a:hueOff val="-2478759"/>
                <a:satOff val="4497"/>
                <a:lumOff val="13490"/>
                <a:alphaOff val="0"/>
                <a:lumMod val="105000"/>
                <a:satMod val="103000"/>
                <a:tint val="73000"/>
              </a:schemeClr>
            </a:gs>
            <a:gs pos="100000">
              <a:schemeClr val="accent2">
                <a:hueOff val="-2478759"/>
                <a:satOff val="4497"/>
                <a:lumOff val="1349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IN" sz="900" kern="1200"/>
        </a:p>
      </dsp:txBody>
      <dsp:txXfrm>
        <a:off x="4297719" y="2602229"/>
        <a:ext cx="190030" cy="213217"/>
      </dsp:txXfrm>
    </dsp:sp>
    <dsp:sp modelId="{9DA1617F-816D-4DD1-BA9B-FE2F11E634BF}">
      <dsp:nvSpPr>
        <dsp:cNvPr id="0" name=""/>
        <dsp:cNvSpPr/>
      </dsp:nvSpPr>
      <dsp:spPr>
        <a:xfrm>
          <a:off x="4568929" y="2534472"/>
          <a:ext cx="1306481" cy="1306481"/>
        </a:xfrm>
        <a:prstGeom prst="ellipse">
          <a:avLst/>
        </a:prstGeom>
        <a:gradFill rotWithShape="0">
          <a:gsLst>
            <a:gs pos="0">
              <a:schemeClr val="accent2">
                <a:hueOff val="-2478759"/>
                <a:satOff val="4497"/>
                <a:lumOff val="13490"/>
                <a:alphaOff val="0"/>
                <a:lumMod val="110000"/>
                <a:satMod val="105000"/>
                <a:tint val="67000"/>
              </a:schemeClr>
            </a:gs>
            <a:gs pos="50000">
              <a:schemeClr val="accent2">
                <a:hueOff val="-2478759"/>
                <a:satOff val="4497"/>
                <a:lumOff val="13490"/>
                <a:alphaOff val="0"/>
                <a:lumMod val="105000"/>
                <a:satMod val="103000"/>
                <a:tint val="73000"/>
              </a:schemeClr>
            </a:gs>
            <a:gs pos="100000">
              <a:schemeClr val="accent2">
                <a:hueOff val="-2478759"/>
                <a:satOff val="4497"/>
                <a:lumOff val="1349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IN" sz="1100" kern="1200" dirty="0"/>
            <a:t>Price discovery</a:t>
          </a:r>
        </a:p>
      </dsp:txBody>
      <dsp:txXfrm>
        <a:off x="4760259" y="2725802"/>
        <a:ext cx="923821" cy="923821"/>
      </dsp:txXfrm>
    </dsp:sp>
    <dsp:sp modelId="{861C5E3B-05F2-4452-9841-DF22CD59512A}">
      <dsp:nvSpPr>
        <dsp:cNvPr id="0" name=""/>
        <dsp:cNvSpPr/>
      </dsp:nvSpPr>
      <dsp:spPr>
        <a:xfrm rot="5400000">
          <a:off x="3624545" y="2937024"/>
          <a:ext cx="271471" cy="355363"/>
        </a:xfrm>
        <a:prstGeom prst="rightArrow">
          <a:avLst>
            <a:gd name="adj1" fmla="val 60000"/>
            <a:gd name="adj2" fmla="val 50000"/>
          </a:avLst>
        </a:prstGeom>
        <a:gradFill rotWithShape="0">
          <a:gsLst>
            <a:gs pos="0">
              <a:schemeClr val="accent2">
                <a:hueOff val="-3718138"/>
                <a:satOff val="6746"/>
                <a:lumOff val="20236"/>
                <a:alphaOff val="0"/>
                <a:lumMod val="110000"/>
                <a:satMod val="105000"/>
                <a:tint val="67000"/>
              </a:schemeClr>
            </a:gs>
            <a:gs pos="50000">
              <a:schemeClr val="accent2">
                <a:hueOff val="-3718138"/>
                <a:satOff val="6746"/>
                <a:lumOff val="20236"/>
                <a:alphaOff val="0"/>
                <a:lumMod val="105000"/>
                <a:satMod val="103000"/>
                <a:tint val="73000"/>
              </a:schemeClr>
            </a:gs>
            <a:gs pos="100000">
              <a:schemeClr val="accent2">
                <a:hueOff val="-3718138"/>
                <a:satOff val="6746"/>
                <a:lumOff val="20236"/>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IN" sz="900" kern="1200"/>
        </a:p>
      </dsp:txBody>
      <dsp:txXfrm>
        <a:off x="3665266" y="2967377"/>
        <a:ext cx="190030" cy="213217"/>
      </dsp:txXfrm>
    </dsp:sp>
    <dsp:sp modelId="{E4A29A24-23D4-4B74-9E52-5AF775ABC747}">
      <dsp:nvSpPr>
        <dsp:cNvPr id="0" name=""/>
        <dsp:cNvSpPr/>
      </dsp:nvSpPr>
      <dsp:spPr>
        <a:xfrm>
          <a:off x="3107040" y="3378494"/>
          <a:ext cx="1306481" cy="1306481"/>
        </a:xfrm>
        <a:prstGeom prst="ellipse">
          <a:avLst/>
        </a:prstGeom>
        <a:gradFill rotWithShape="0">
          <a:gsLst>
            <a:gs pos="0">
              <a:schemeClr val="accent2">
                <a:hueOff val="-3718138"/>
                <a:satOff val="6746"/>
                <a:lumOff val="20236"/>
                <a:alphaOff val="0"/>
                <a:lumMod val="110000"/>
                <a:satMod val="105000"/>
                <a:tint val="67000"/>
              </a:schemeClr>
            </a:gs>
            <a:gs pos="50000">
              <a:schemeClr val="accent2">
                <a:hueOff val="-3718138"/>
                <a:satOff val="6746"/>
                <a:lumOff val="20236"/>
                <a:alphaOff val="0"/>
                <a:lumMod val="105000"/>
                <a:satMod val="103000"/>
                <a:tint val="73000"/>
              </a:schemeClr>
            </a:gs>
            <a:gs pos="100000">
              <a:schemeClr val="accent2">
                <a:hueOff val="-3718138"/>
                <a:satOff val="6746"/>
                <a:lumOff val="2023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IN" sz="1100" kern="1200" dirty="0"/>
            <a:t>Global transactions</a:t>
          </a:r>
        </a:p>
      </dsp:txBody>
      <dsp:txXfrm>
        <a:off x="3298370" y="3569824"/>
        <a:ext cx="923821" cy="923821"/>
      </dsp:txXfrm>
    </dsp:sp>
    <dsp:sp modelId="{562BBDCE-6ED8-4C81-B472-0B5A632D198C}">
      <dsp:nvSpPr>
        <dsp:cNvPr id="0" name=""/>
        <dsp:cNvSpPr/>
      </dsp:nvSpPr>
      <dsp:spPr>
        <a:xfrm rot="9000000">
          <a:off x="2956826" y="2551516"/>
          <a:ext cx="271471" cy="355363"/>
        </a:xfrm>
        <a:prstGeom prst="rightArrow">
          <a:avLst>
            <a:gd name="adj1" fmla="val 60000"/>
            <a:gd name="adj2" fmla="val 50000"/>
          </a:avLst>
        </a:prstGeom>
        <a:gradFill rotWithShape="0">
          <a:gsLst>
            <a:gs pos="0">
              <a:schemeClr val="accent2">
                <a:hueOff val="-4957518"/>
                <a:satOff val="8994"/>
                <a:lumOff val="26981"/>
                <a:alphaOff val="0"/>
                <a:lumMod val="110000"/>
                <a:satMod val="105000"/>
                <a:tint val="67000"/>
              </a:schemeClr>
            </a:gs>
            <a:gs pos="50000">
              <a:schemeClr val="accent2">
                <a:hueOff val="-4957518"/>
                <a:satOff val="8994"/>
                <a:lumOff val="26981"/>
                <a:alphaOff val="0"/>
                <a:lumMod val="105000"/>
                <a:satMod val="103000"/>
                <a:tint val="73000"/>
              </a:schemeClr>
            </a:gs>
            <a:gs pos="100000">
              <a:schemeClr val="accent2">
                <a:hueOff val="-4957518"/>
                <a:satOff val="8994"/>
                <a:lumOff val="26981"/>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IN" sz="900" kern="1200"/>
        </a:p>
      </dsp:txBody>
      <dsp:txXfrm rot="10800000">
        <a:off x="3032811" y="2602229"/>
        <a:ext cx="190030" cy="213217"/>
      </dsp:txXfrm>
    </dsp:sp>
    <dsp:sp modelId="{7CB3FE51-47E2-4FBF-B07D-E900FF7DB920}">
      <dsp:nvSpPr>
        <dsp:cNvPr id="0" name=""/>
        <dsp:cNvSpPr/>
      </dsp:nvSpPr>
      <dsp:spPr>
        <a:xfrm>
          <a:off x="1645150" y="2534472"/>
          <a:ext cx="1306481" cy="1306481"/>
        </a:xfrm>
        <a:prstGeom prst="ellipse">
          <a:avLst/>
        </a:prstGeom>
        <a:gradFill rotWithShape="0">
          <a:gsLst>
            <a:gs pos="0">
              <a:schemeClr val="accent2">
                <a:hueOff val="-4957518"/>
                <a:satOff val="8994"/>
                <a:lumOff val="26981"/>
                <a:alphaOff val="0"/>
                <a:lumMod val="110000"/>
                <a:satMod val="105000"/>
                <a:tint val="67000"/>
              </a:schemeClr>
            </a:gs>
            <a:gs pos="50000">
              <a:schemeClr val="accent2">
                <a:hueOff val="-4957518"/>
                <a:satOff val="8994"/>
                <a:lumOff val="26981"/>
                <a:alphaOff val="0"/>
                <a:lumMod val="105000"/>
                <a:satMod val="103000"/>
                <a:tint val="73000"/>
              </a:schemeClr>
            </a:gs>
            <a:gs pos="100000">
              <a:schemeClr val="accent2">
                <a:hueOff val="-4957518"/>
                <a:satOff val="8994"/>
                <a:lumOff val="2698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IN" sz="1100" kern="1200" dirty="0"/>
            <a:t>The transfer of liquidity</a:t>
          </a:r>
        </a:p>
      </dsp:txBody>
      <dsp:txXfrm>
        <a:off x="1836480" y="2725802"/>
        <a:ext cx="923821" cy="923821"/>
      </dsp:txXfrm>
    </dsp:sp>
    <dsp:sp modelId="{2BD36688-B55A-44D1-8BA7-E50B9902EEA2}">
      <dsp:nvSpPr>
        <dsp:cNvPr id="0" name=""/>
        <dsp:cNvSpPr/>
      </dsp:nvSpPr>
      <dsp:spPr>
        <a:xfrm rot="12600000">
          <a:off x="2956826" y="1780501"/>
          <a:ext cx="271471" cy="355363"/>
        </a:xfrm>
        <a:prstGeom prst="rightArrow">
          <a:avLst>
            <a:gd name="adj1" fmla="val 60000"/>
            <a:gd name="adj2" fmla="val 50000"/>
          </a:avLst>
        </a:prstGeom>
        <a:gradFill rotWithShape="0">
          <a:gsLst>
            <a:gs pos="0">
              <a:schemeClr val="accent2">
                <a:hueOff val="-6196897"/>
                <a:satOff val="11243"/>
                <a:lumOff val="33726"/>
                <a:alphaOff val="0"/>
                <a:lumMod val="110000"/>
                <a:satMod val="105000"/>
                <a:tint val="67000"/>
              </a:schemeClr>
            </a:gs>
            <a:gs pos="50000">
              <a:schemeClr val="accent2">
                <a:hueOff val="-6196897"/>
                <a:satOff val="11243"/>
                <a:lumOff val="33726"/>
                <a:alphaOff val="0"/>
                <a:lumMod val="105000"/>
                <a:satMod val="103000"/>
                <a:tint val="73000"/>
              </a:schemeClr>
            </a:gs>
            <a:gs pos="100000">
              <a:schemeClr val="accent2">
                <a:hueOff val="-6196897"/>
                <a:satOff val="11243"/>
                <a:lumOff val="33726"/>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IN" sz="900" kern="1200"/>
        </a:p>
      </dsp:txBody>
      <dsp:txXfrm rot="10800000">
        <a:off x="3032811" y="1871934"/>
        <a:ext cx="190030" cy="213217"/>
      </dsp:txXfrm>
    </dsp:sp>
    <dsp:sp modelId="{AF395524-E68F-44CE-9DDC-DEB705E58577}">
      <dsp:nvSpPr>
        <dsp:cNvPr id="0" name=""/>
        <dsp:cNvSpPr/>
      </dsp:nvSpPr>
      <dsp:spPr>
        <a:xfrm>
          <a:off x="1645150" y="846427"/>
          <a:ext cx="1306481" cy="1306481"/>
        </a:xfrm>
        <a:prstGeom prst="ellipse">
          <a:avLst/>
        </a:prstGeom>
        <a:gradFill rotWithShape="0">
          <a:gsLst>
            <a:gs pos="0">
              <a:schemeClr val="accent2">
                <a:hueOff val="-6196897"/>
                <a:satOff val="11243"/>
                <a:lumOff val="33726"/>
                <a:alphaOff val="0"/>
                <a:lumMod val="110000"/>
                <a:satMod val="105000"/>
                <a:tint val="67000"/>
              </a:schemeClr>
            </a:gs>
            <a:gs pos="50000">
              <a:schemeClr val="accent2">
                <a:hueOff val="-6196897"/>
                <a:satOff val="11243"/>
                <a:lumOff val="33726"/>
                <a:alphaOff val="0"/>
                <a:lumMod val="105000"/>
                <a:satMod val="103000"/>
                <a:tint val="73000"/>
              </a:schemeClr>
            </a:gs>
            <a:gs pos="100000">
              <a:schemeClr val="accent2">
                <a:hueOff val="-6196897"/>
                <a:satOff val="11243"/>
                <a:lumOff val="3372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IN" sz="1100" kern="1200" dirty="0"/>
            <a:t>International trade</a:t>
          </a:r>
        </a:p>
      </dsp:txBody>
      <dsp:txXfrm>
        <a:off x="1836480" y="1037757"/>
        <a:ext cx="923821" cy="9238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9BD7D3-3318-4ACC-8ED9-C2700AFD502D}">
      <dsp:nvSpPr>
        <dsp:cNvPr id="0" name=""/>
        <dsp:cNvSpPr/>
      </dsp:nvSpPr>
      <dsp:spPr>
        <a:xfrm>
          <a:off x="0" y="1505599"/>
          <a:ext cx="10616752" cy="428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77BCB1D-DB46-4F61-8465-820AA4FFA7C3}">
      <dsp:nvSpPr>
        <dsp:cNvPr id="0" name=""/>
        <dsp:cNvSpPr/>
      </dsp:nvSpPr>
      <dsp:spPr>
        <a:xfrm>
          <a:off x="530837" y="1254679"/>
          <a:ext cx="7431726" cy="5018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902" tIns="0" rIns="280902" bIns="0" numCol="1" spcCol="1270" anchor="ctr" anchorCtr="0">
          <a:noAutofit/>
        </a:bodyPr>
        <a:lstStyle/>
        <a:p>
          <a:pPr marL="0" lvl="0" indent="0" algn="l" defTabSz="755650">
            <a:lnSpc>
              <a:spcPct val="90000"/>
            </a:lnSpc>
            <a:spcBef>
              <a:spcPct val="0"/>
            </a:spcBef>
            <a:spcAft>
              <a:spcPct val="35000"/>
            </a:spcAft>
            <a:buNone/>
          </a:pPr>
          <a:r>
            <a:rPr lang="en-US" sz="1700" kern="1200" dirty="0">
              <a:solidFill>
                <a:schemeClr val="tx1"/>
              </a:solidFill>
            </a:rPr>
            <a:t>Define Financial Market</a:t>
          </a:r>
          <a:endParaRPr lang="en-IN" sz="1700" kern="1200" dirty="0">
            <a:solidFill>
              <a:schemeClr val="tx1"/>
            </a:solidFill>
          </a:endParaRPr>
        </a:p>
      </dsp:txBody>
      <dsp:txXfrm>
        <a:off x="555335" y="1279177"/>
        <a:ext cx="7382730" cy="452844"/>
      </dsp:txXfrm>
    </dsp:sp>
    <dsp:sp modelId="{E82C93F7-3207-46A8-A269-3CE403D049A1}">
      <dsp:nvSpPr>
        <dsp:cNvPr id="0" name=""/>
        <dsp:cNvSpPr/>
      </dsp:nvSpPr>
      <dsp:spPr>
        <a:xfrm>
          <a:off x="0" y="2276719"/>
          <a:ext cx="10616752" cy="428400"/>
        </a:xfrm>
        <a:prstGeom prst="rect">
          <a:avLst/>
        </a:prstGeom>
        <a:solidFill>
          <a:schemeClr val="lt1">
            <a:alpha val="90000"/>
            <a:hueOff val="0"/>
            <a:satOff val="0"/>
            <a:lumOff val="0"/>
            <a:alphaOff val="0"/>
          </a:schemeClr>
        </a:solidFill>
        <a:ln w="12700" cap="flat" cmpd="sng" algn="ctr">
          <a:solidFill>
            <a:schemeClr val="accent3">
              <a:hueOff val="-593926"/>
              <a:satOff val="7731"/>
              <a:lumOff val="3137"/>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624DC3-E085-4D16-B6F5-7CDE9257FBD0}">
      <dsp:nvSpPr>
        <dsp:cNvPr id="0" name=""/>
        <dsp:cNvSpPr/>
      </dsp:nvSpPr>
      <dsp:spPr>
        <a:xfrm>
          <a:off x="530837" y="2025799"/>
          <a:ext cx="7431726" cy="501840"/>
        </a:xfrm>
        <a:prstGeom prst="roundRect">
          <a:avLst/>
        </a:prstGeom>
        <a:solidFill>
          <a:schemeClr val="accent3">
            <a:hueOff val="-593926"/>
            <a:satOff val="7731"/>
            <a:lumOff val="31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902" tIns="0" rIns="280902" bIns="0" numCol="1" spcCol="1270" anchor="ctr" anchorCtr="0">
          <a:noAutofit/>
        </a:bodyPr>
        <a:lstStyle/>
        <a:p>
          <a:pPr marL="0" lvl="0" indent="0" algn="l" defTabSz="755650">
            <a:lnSpc>
              <a:spcPct val="90000"/>
            </a:lnSpc>
            <a:spcBef>
              <a:spcPct val="0"/>
            </a:spcBef>
            <a:spcAft>
              <a:spcPct val="35000"/>
            </a:spcAft>
            <a:buNone/>
          </a:pPr>
          <a:r>
            <a:rPr lang="en-US" sz="1700" kern="1200" dirty="0">
              <a:solidFill>
                <a:schemeClr val="tx1"/>
              </a:solidFill>
            </a:rPr>
            <a:t>Describe how financial markets work</a:t>
          </a:r>
          <a:endParaRPr lang="en-IN" sz="1700" kern="1200" dirty="0">
            <a:solidFill>
              <a:schemeClr val="tx1"/>
            </a:solidFill>
          </a:endParaRPr>
        </a:p>
      </dsp:txBody>
      <dsp:txXfrm>
        <a:off x="555335" y="2050297"/>
        <a:ext cx="7382730" cy="452844"/>
      </dsp:txXfrm>
    </dsp:sp>
    <dsp:sp modelId="{7D83D460-EA2C-4600-95F2-CA57492D6391}">
      <dsp:nvSpPr>
        <dsp:cNvPr id="0" name=""/>
        <dsp:cNvSpPr/>
      </dsp:nvSpPr>
      <dsp:spPr>
        <a:xfrm>
          <a:off x="0" y="3047839"/>
          <a:ext cx="10616752" cy="428400"/>
        </a:xfrm>
        <a:prstGeom prst="rect">
          <a:avLst/>
        </a:prstGeom>
        <a:solidFill>
          <a:schemeClr val="lt1">
            <a:alpha val="90000"/>
            <a:hueOff val="0"/>
            <a:satOff val="0"/>
            <a:lumOff val="0"/>
            <a:alphaOff val="0"/>
          </a:schemeClr>
        </a:solidFill>
        <a:ln w="12700" cap="flat" cmpd="sng" algn="ctr">
          <a:solidFill>
            <a:schemeClr val="accent3">
              <a:hueOff val="-1187853"/>
              <a:satOff val="15463"/>
              <a:lumOff val="6274"/>
              <a:alphaOff val="0"/>
            </a:schemeClr>
          </a:solidFill>
          <a:prstDash val="solid"/>
          <a:miter lim="800000"/>
        </a:ln>
        <a:effectLst/>
      </dsp:spPr>
      <dsp:style>
        <a:lnRef idx="2">
          <a:scrgbClr r="0" g="0" b="0"/>
        </a:lnRef>
        <a:fillRef idx="1">
          <a:scrgbClr r="0" g="0" b="0"/>
        </a:fillRef>
        <a:effectRef idx="0">
          <a:scrgbClr r="0" g="0" b="0"/>
        </a:effectRef>
        <a:fontRef idx="minor"/>
      </dsp:style>
    </dsp:sp>
    <dsp:sp modelId="{0B457DB3-CD55-4128-8719-C640A1EF735F}">
      <dsp:nvSpPr>
        <dsp:cNvPr id="0" name=""/>
        <dsp:cNvSpPr/>
      </dsp:nvSpPr>
      <dsp:spPr>
        <a:xfrm>
          <a:off x="530837" y="2796919"/>
          <a:ext cx="7431726" cy="501840"/>
        </a:xfrm>
        <a:prstGeom prst="roundRect">
          <a:avLst/>
        </a:prstGeom>
        <a:solidFill>
          <a:schemeClr val="accent3">
            <a:hueOff val="-1187853"/>
            <a:satOff val="15463"/>
            <a:lumOff val="627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902" tIns="0" rIns="280902" bIns="0" numCol="1" spcCol="1270" anchor="ctr" anchorCtr="0">
          <a:noAutofit/>
        </a:bodyPr>
        <a:lstStyle/>
        <a:p>
          <a:pPr marL="0" lvl="0" indent="0" algn="l" defTabSz="755650">
            <a:lnSpc>
              <a:spcPct val="90000"/>
            </a:lnSpc>
            <a:spcBef>
              <a:spcPct val="0"/>
            </a:spcBef>
            <a:spcAft>
              <a:spcPct val="35000"/>
            </a:spcAft>
            <a:buNone/>
          </a:pPr>
          <a:r>
            <a:rPr lang="en-US" sz="1700" kern="1200" dirty="0">
              <a:solidFill>
                <a:schemeClr val="tx1"/>
              </a:solidFill>
            </a:rPr>
            <a:t>Understand the role of Stock Exchange within financial markets</a:t>
          </a:r>
          <a:endParaRPr lang="en-IN" sz="1700" kern="1200" dirty="0">
            <a:solidFill>
              <a:schemeClr val="tx1"/>
            </a:solidFill>
          </a:endParaRPr>
        </a:p>
      </dsp:txBody>
      <dsp:txXfrm>
        <a:off x="555335" y="2821417"/>
        <a:ext cx="7382730" cy="452844"/>
      </dsp:txXfrm>
    </dsp:sp>
    <dsp:sp modelId="{525A19FF-4BC5-4C14-9E06-C434A9CD6E4F}">
      <dsp:nvSpPr>
        <dsp:cNvPr id="0" name=""/>
        <dsp:cNvSpPr/>
      </dsp:nvSpPr>
      <dsp:spPr>
        <a:xfrm>
          <a:off x="0" y="3818960"/>
          <a:ext cx="10616752" cy="428400"/>
        </a:xfrm>
        <a:prstGeom prst="rect">
          <a:avLst/>
        </a:prstGeom>
        <a:solidFill>
          <a:schemeClr val="lt1">
            <a:alpha val="90000"/>
            <a:hueOff val="0"/>
            <a:satOff val="0"/>
            <a:lumOff val="0"/>
            <a:alphaOff val="0"/>
          </a:schemeClr>
        </a:solidFill>
        <a:ln w="12700" cap="flat" cmpd="sng" algn="ctr">
          <a:solidFill>
            <a:schemeClr val="accent3">
              <a:hueOff val="-1781779"/>
              <a:satOff val="23194"/>
              <a:lumOff val="9412"/>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47C111-F37D-4CB6-B2BB-DD8625838497}">
      <dsp:nvSpPr>
        <dsp:cNvPr id="0" name=""/>
        <dsp:cNvSpPr/>
      </dsp:nvSpPr>
      <dsp:spPr>
        <a:xfrm>
          <a:off x="530837" y="3568040"/>
          <a:ext cx="7431726" cy="501840"/>
        </a:xfrm>
        <a:prstGeom prst="roundRect">
          <a:avLst/>
        </a:prstGeom>
        <a:solidFill>
          <a:schemeClr val="accent3">
            <a:hueOff val="-1781779"/>
            <a:satOff val="23194"/>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902" tIns="0" rIns="280902" bIns="0" numCol="1" spcCol="1270" anchor="ctr" anchorCtr="0">
          <a:noAutofit/>
        </a:bodyPr>
        <a:lstStyle/>
        <a:p>
          <a:pPr marL="0" lvl="0" indent="0" algn="l" defTabSz="755650">
            <a:lnSpc>
              <a:spcPct val="90000"/>
            </a:lnSpc>
            <a:spcBef>
              <a:spcPct val="0"/>
            </a:spcBef>
            <a:spcAft>
              <a:spcPct val="35000"/>
            </a:spcAft>
            <a:buNone/>
          </a:pPr>
          <a:r>
            <a:rPr lang="en-US" sz="1700" kern="1200" dirty="0">
              <a:solidFill>
                <a:schemeClr val="tx1"/>
              </a:solidFill>
            </a:rPr>
            <a:t>List the types of risks involved in the financial market</a:t>
          </a:r>
          <a:endParaRPr lang="en-IN" sz="1700" kern="1200" dirty="0">
            <a:solidFill>
              <a:schemeClr val="tx1"/>
            </a:solidFill>
          </a:endParaRPr>
        </a:p>
      </dsp:txBody>
      <dsp:txXfrm>
        <a:off x="555335" y="3592538"/>
        <a:ext cx="7382730" cy="452844"/>
      </dsp:txXfrm>
    </dsp:sp>
    <dsp:sp modelId="{3DAEDA70-3D35-4703-840D-E88478E5E935}">
      <dsp:nvSpPr>
        <dsp:cNvPr id="0" name=""/>
        <dsp:cNvSpPr/>
      </dsp:nvSpPr>
      <dsp:spPr>
        <a:xfrm>
          <a:off x="0" y="4590080"/>
          <a:ext cx="10616752" cy="428400"/>
        </a:xfrm>
        <a:prstGeom prst="rect">
          <a:avLst/>
        </a:prstGeom>
        <a:solidFill>
          <a:schemeClr val="lt1">
            <a:alpha val="90000"/>
            <a:hueOff val="0"/>
            <a:satOff val="0"/>
            <a:lumOff val="0"/>
            <a:alphaOff val="0"/>
          </a:schemeClr>
        </a:solidFill>
        <a:ln w="12700" cap="flat" cmpd="sng" algn="ctr">
          <a:solidFill>
            <a:schemeClr val="accent3">
              <a:hueOff val="-2375705"/>
              <a:satOff val="30926"/>
              <a:lumOff val="12549"/>
              <a:alphaOff val="0"/>
            </a:schemeClr>
          </a:solidFill>
          <a:prstDash val="solid"/>
          <a:miter lim="800000"/>
        </a:ln>
        <a:effectLst/>
      </dsp:spPr>
      <dsp:style>
        <a:lnRef idx="2">
          <a:scrgbClr r="0" g="0" b="0"/>
        </a:lnRef>
        <a:fillRef idx="1">
          <a:scrgbClr r="0" g="0" b="0"/>
        </a:fillRef>
        <a:effectRef idx="0">
          <a:scrgbClr r="0" g="0" b="0"/>
        </a:effectRef>
        <a:fontRef idx="minor"/>
      </dsp:style>
    </dsp:sp>
    <dsp:sp modelId="{6AEF440C-4BFC-4079-90F8-D9CD1F026C30}">
      <dsp:nvSpPr>
        <dsp:cNvPr id="0" name=""/>
        <dsp:cNvSpPr/>
      </dsp:nvSpPr>
      <dsp:spPr>
        <a:xfrm>
          <a:off x="530837" y="4339160"/>
          <a:ext cx="7431726" cy="501840"/>
        </a:xfrm>
        <a:prstGeom prst="roundRect">
          <a:avLst/>
        </a:prstGeom>
        <a:solidFill>
          <a:schemeClr val="accent3">
            <a:hueOff val="-2375705"/>
            <a:satOff val="30926"/>
            <a:lumOff val="1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902" tIns="0" rIns="280902" bIns="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Understand the ways to control financial market risks</a:t>
          </a:r>
          <a:endParaRPr lang="en-IN" sz="1700" kern="1200" dirty="0">
            <a:solidFill>
              <a:schemeClr val="tx1"/>
            </a:solidFill>
          </a:endParaRPr>
        </a:p>
      </dsp:txBody>
      <dsp:txXfrm>
        <a:off x="555335" y="4363658"/>
        <a:ext cx="7382730" cy="452844"/>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D5A2E05-2C6E-484E-9BB1-366C90717B9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2043844-B7FE-EC43-89AA-8831B859F94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FB138B2-18CD-1D41-89B0-ADB5F3BA92A3}" type="datetimeFigureOut">
              <a:rPr lang="en-US" smtClean="0"/>
              <a:t>9/13/2023</a:t>
            </a:fld>
            <a:endParaRPr lang="en-US" dirty="0"/>
          </a:p>
        </p:txBody>
      </p:sp>
      <p:sp>
        <p:nvSpPr>
          <p:cNvPr id="4" name="Footer Placeholder 3">
            <a:extLst>
              <a:ext uri="{FF2B5EF4-FFF2-40B4-BE49-F238E27FC236}">
                <a16:creationId xmlns:a16="http://schemas.microsoft.com/office/drawing/2014/main" id="{BFAC2EDC-03FB-D147-9BAA-37FCFF988C7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98E195D-E935-D746-A5D1-61E2EBF7EF6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F57D167-9BB5-2048-9DDA-7DF8E5D94DC9}" type="slidenum">
              <a:rPr lang="en-US" smtClean="0"/>
              <a:t>‹#›</a:t>
            </a:fld>
            <a:endParaRPr lang="en-US" dirty="0"/>
          </a:p>
        </p:txBody>
      </p:sp>
    </p:spTree>
    <p:extLst>
      <p:ext uri="{BB962C8B-B14F-4D97-AF65-F5344CB8AC3E}">
        <p14:creationId xmlns:p14="http://schemas.microsoft.com/office/powerpoint/2010/main" val="29775121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E7A355-8776-CB43-838E-ED9EE2F8390B}" type="datetimeFigureOut">
              <a:rPr lang="en-US" smtClean="0"/>
              <a:t>9/13/2023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303FA8-A3F3-7640-B13D-36C73B3E5587}" type="slidenum">
              <a:rPr lang="en-US" smtClean="0"/>
              <a:t>‹#›</a:t>
            </a:fld>
            <a:endParaRPr lang="en-US" dirty="0"/>
          </a:p>
        </p:txBody>
      </p:sp>
    </p:spTree>
    <p:extLst>
      <p:ext uri="{BB962C8B-B14F-4D97-AF65-F5344CB8AC3E}">
        <p14:creationId xmlns:p14="http://schemas.microsoft.com/office/powerpoint/2010/main" val="3220178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Audio</a:t>
            </a:r>
            <a:r>
              <a:rPr lang="en-US" dirty="0"/>
              <a:t>:</a:t>
            </a:r>
          </a:p>
          <a:p>
            <a:endParaRPr lang="en-US" dirty="0"/>
          </a:p>
          <a:p>
            <a:pPr marL="0" indent="0">
              <a:buNone/>
            </a:pPr>
            <a:r>
              <a:rPr lang="en-US" dirty="0"/>
              <a:t>Welcome to the course on financial investments. This course is the entry point into the world of investment. Along the way, you will know simple investment concepts to be prepared for your role into the market.</a:t>
            </a:r>
          </a:p>
          <a:p>
            <a:pPr marL="0" indent="0">
              <a:buNone/>
            </a:pPr>
            <a:endParaRPr lang="en-US" dirty="0"/>
          </a:p>
          <a:p>
            <a:pPr marL="0" indent="0">
              <a:buNone/>
            </a:pPr>
            <a:r>
              <a:rPr lang="en-US" dirty="0"/>
              <a:t>The course is divided into smaller modules for easy understanding.</a:t>
            </a:r>
          </a:p>
          <a:p>
            <a:endParaRPr lang="en-US" dirty="0"/>
          </a:p>
          <a:p>
            <a:r>
              <a:rPr lang="en-US" dirty="0"/>
              <a:t>Select START to begin.</a:t>
            </a:r>
          </a:p>
          <a:p>
            <a:endParaRPr lang="en-US" dirty="0"/>
          </a:p>
          <a:p>
            <a:r>
              <a:rPr lang="en-GB" sz="1200" b="1" dirty="0">
                <a:effectLst/>
                <a:latin typeface="Calibri" panose="020F0502020204030204" pitchFamily="34" charset="0"/>
              </a:rPr>
              <a:t>Media notes</a:t>
            </a:r>
            <a:r>
              <a:rPr lang="en-GB" sz="1200" dirty="0">
                <a:effectLst/>
                <a:latin typeface="Calibri" panose="020F0502020204030204" pitchFamily="34" charset="0"/>
              </a:rPr>
              <a:t>:</a:t>
            </a:r>
          </a:p>
          <a:p>
            <a:r>
              <a:rPr lang="en-GB" sz="1200" dirty="0">
                <a:effectLst/>
                <a:latin typeface="Calibri" panose="020F0502020204030204" pitchFamily="34" charset="0"/>
              </a:rPr>
              <a:t>Show animation with background effects and subtle background music. The text should appear in sync with audio. Selecting START button will launch the course.</a:t>
            </a:r>
            <a:endParaRPr lang="en-IN" dirty="0"/>
          </a:p>
        </p:txBody>
      </p:sp>
      <p:sp>
        <p:nvSpPr>
          <p:cNvPr id="4" name="Slide Number Placeholder 3"/>
          <p:cNvSpPr>
            <a:spLocks noGrp="1"/>
          </p:cNvSpPr>
          <p:nvPr>
            <p:ph type="sldNum" sz="quarter" idx="5"/>
          </p:nvPr>
        </p:nvSpPr>
        <p:spPr/>
        <p:txBody>
          <a:bodyPr/>
          <a:lstStyle/>
          <a:p>
            <a:fld id="{DB303FA8-A3F3-7640-B13D-36C73B3E5587}" type="slidenum">
              <a:rPr lang="en-US" smtClean="0"/>
              <a:t>2</a:t>
            </a:fld>
            <a:endParaRPr lang="en-US" dirty="0"/>
          </a:p>
        </p:txBody>
      </p:sp>
    </p:spTree>
    <p:extLst>
      <p:ext uri="{BB962C8B-B14F-4D97-AF65-F5344CB8AC3E}">
        <p14:creationId xmlns:p14="http://schemas.microsoft.com/office/powerpoint/2010/main" val="3976685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Audio</a:t>
            </a:r>
            <a:r>
              <a:rPr lang="en-US" dirty="0"/>
              <a:t>:</a:t>
            </a:r>
          </a:p>
          <a:p>
            <a:endParaRPr lang="en-US" dirty="0"/>
          </a:p>
          <a:p>
            <a:r>
              <a:rPr lang="en-US" dirty="0"/>
              <a:t>The first module gives you an idea about financial markets. Let’s dive in to learn in detail!</a:t>
            </a:r>
          </a:p>
          <a:p>
            <a:endParaRPr lang="en-US" dirty="0"/>
          </a:p>
          <a:p>
            <a:r>
              <a:rPr lang="en-US" b="1" dirty="0"/>
              <a:t>Media notes</a:t>
            </a:r>
            <a:r>
              <a:rPr lang="en-US" dirty="0"/>
              <a:t>:</a:t>
            </a:r>
          </a:p>
          <a:p>
            <a:r>
              <a:rPr lang="en-US" dirty="0"/>
              <a:t>Simple animation showing module title.</a:t>
            </a:r>
          </a:p>
        </p:txBody>
      </p:sp>
      <p:sp>
        <p:nvSpPr>
          <p:cNvPr id="4" name="Slide Number Placeholder 3"/>
          <p:cNvSpPr>
            <a:spLocks noGrp="1"/>
          </p:cNvSpPr>
          <p:nvPr>
            <p:ph type="sldNum" sz="quarter" idx="5"/>
          </p:nvPr>
        </p:nvSpPr>
        <p:spPr/>
        <p:txBody>
          <a:bodyPr/>
          <a:lstStyle/>
          <a:p>
            <a:fld id="{DB303FA8-A3F3-7640-B13D-36C73B3E5587}" type="slidenum">
              <a:rPr lang="en-US" smtClean="0"/>
              <a:t>3</a:t>
            </a:fld>
            <a:endParaRPr lang="en-US" dirty="0"/>
          </a:p>
        </p:txBody>
      </p:sp>
    </p:spTree>
    <p:extLst>
      <p:ext uri="{BB962C8B-B14F-4D97-AF65-F5344CB8AC3E}">
        <p14:creationId xmlns:p14="http://schemas.microsoft.com/office/powerpoint/2010/main" val="1465011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r>
              <a:rPr lang="en-IN" dirty="0"/>
              <a:t>As you progress, you will gain understanding about the financial markets, how they function, and the risks involved. Before you proceed, take a look at the learning objectives listed on screen.</a:t>
            </a:r>
          </a:p>
          <a:p>
            <a:endParaRPr lang="en-US" dirty="0"/>
          </a:p>
          <a:p>
            <a:r>
              <a:rPr lang="en-GB" sz="1200" b="1" dirty="0">
                <a:effectLst/>
                <a:latin typeface="Calibri" panose="020F0502020204030204" pitchFamily="34" charset="0"/>
              </a:rPr>
              <a:t>Media notes</a:t>
            </a:r>
            <a:r>
              <a:rPr lang="en-GB" sz="1200" dirty="0">
                <a:effectLst/>
                <a:latin typeface="Calibri" panose="020F0502020204030204" pitchFamily="34" charset="0"/>
              </a:rPr>
              <a:t>:</a:t>
            </a:r>
          </a:p>
          <a:p>
            <a:r>
              <a:rPr lang="en-GB" sz="1200" dirty="0">
                <a:effectLst/>
                <a:latin typeface="Calibri" panose="020F0502020204030204" pitchFamily="34" charset="0"/>
              </a:rPr>
              <a:t>Show simple text and image animation. The bullet points should appear in sync with audio.</a:t>
            </a:r>
            <a:endParaRPr lang="en-IN" dirty="0"/>
          </a:p>
          <a:p>
            <a:endParaRPr lang="en-US" dirty="0"/>
          </a:p>
        </p:txBody>
      </p:sp>
      <p:sp>
        <p:nvSpPr>
          <p:cNvPr id="4" name="Slide Number Placeholder 3"/>
          <p:cNvSpPr>
            <a:spLocks noGrp="1"/>
          </p:cNvSpPr>
          <p:nvPr>
            <p:ph type="sldNum" sz="quarter" idx="5"/>
          </p:nvPr>
        </p:nvSpPr>
        <p:spPr/>
        <p:txBody>
          <a:bodyPr/>
          <a:lstStyle/>
          <a:p>
            <a:fld id="{DB303FA8-A3F3-7640-B13D-36C73B3E5587}" type="slidenum">
              <a:rPr lang="en-US" smtClean="0"/>
              <a:t>4</a:t>
            </a:fld>
            <a:endParaRPr lang="en-US" dirty="0"/>
          </a:p>
        </p:txBody>
      </p:sp>
    </p:spTree>
    <p:extLst>
      <p:ext uri="{BB962C8B-B14F-4D97-AF65-F5344CB8AC3E}">
        <p14:creationId xmlns:p14="http://schemas.microsoft.com/office/powerpoint/2010/main" val="2297063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r>
              <a:rPr lang="en-GB" sz="1800" dirty="0">
                <a:effectLst/>
                <a:latin typeface="Calibri" panose="020F0502020204030204" pitchFamily="34" charset="0"/>
                <a:ea typeface="Times New Roman" panose="02020603050405020304" pitchFamily="18" charset="0"/>
              </a:rPr>
              <a:t>First, let’s understand what a Financial Market is. A </a:t>
            </a:r>
            <a:r>
              <a:rPr lang="en-GB" sz="1800" b="0" dirty="0">
                <a:effectLst/>
                <a:latin typeface="Calibri" panose="020F0502020204030204" pitchFamily="34" charset="0"/>
                <a:ea typeface="Times New Roman" panose="02020603050405020304" pitchFamily="18" charset="0"/>
              </a:rPr>
              <a:t>Financial Market </a:t>
            </a:r>
            <a:r>
              <a:rPr lang="en-GB" sz="1800" dirty="0">
                <a:effectLst/>
                <a:latin typeface="Calibri" panose="020F0502020204030204" pitchFamily="34" charset="0"/>
                <a:ea typeface="Times New Roman" panose="02020603050405020304" pitchFamily="18" charset="0"/>
              </a:rPr>
              <a:t>is a market in which people and entities can trade financial securities, commodities and other fungible items of value at low transaction costs and at prices that reflect supply and demand.</a:t>
            </a:r>
          </a:p>
          <a:p>
            <a:endParaRPr lang="en-GB" sz="1800" dirty="0">
              <a:effectLst/>
              <a:latin typeface="Calibri" panose="020F0502020204030204" pitchFamily="34" charset="0"/>
            </a:endParaRPr>
          </a:p>
          <a:p>
            <a:r>
              <a:rPr lang="en-GB" sz="1800" b="1" dirty="0">
                <a:effectLst/>
                <a:latin typeface="Calibri" panose="020F0502020204030204" pitchFamily="34" charset="0"/>
              </a:rPr>
              <a:t>Media notes</a:t>
            </a:r>
            <a:r>
              <a:rPr lang="en-GB" sz="1800" dirty="0">
                <a:effectLst/>
                <a:latin typeface="Calibri" panose="020F0502020204030204" pitchFamily="34" charset="0"/>
              </a:rPr>
              <a:t>:</a:t>
            </a:r>
          </a:p>
          <a:p>
            <a:r>
              <a:rPr lang="en-GB" sz="1800" dirty="0">
                <a:effectLst/>
                <a:latin typeface="Calibri" panose="020F0502020204030204" pitchFamily="34" charset="0"/>
              </a:rPr>
              <a:t>Show simple text and image animation. The bullet points should appear in sync with audio. Slides 5 and 6 are a part of single screen.</a:t>
            </a:r>
            <a:endParaRPr lang="en-IN" dirty="0"/>
          </a:p>
        </p:txBody>
      </p:sp>
      <p:sp>
        <p:nvSpPr>
          <p:cNvPr id="4" name="Slide Number Placeholder 3"/>
          <p:cNvSpPr>
            <a:spLocks noGrp="1"/>
          </p:cNvSpPr>
          <p:nvPr>
            <p:ph type="sldNum" sz="quarter" idx="5"/>
          </p:nvPr>
        </p:nvSpPr>
        <p:spPr/>
        <p:txBody>
          <a:bodyPr/>
          <a:lstStyle/>
          <a:p>
            <a:fld id="{DB303FA8-A3F3-7640-B13D-36C73B3E5587}" type="slidenum">
              <a:rPr lang="en-US" smtClean="0"/>
              <a:t>5</a:t>
            </a:fld>
            <a:endParaRPr lang="en-US" dirty="0"/>
          </a:p>
        </p:txBody>
      </p:sp>
    </p:spTree>
    <p:extLst>
      <p:ext uri="{BB962C8B-B14F-4D97-AF65-F5344CB8AC3E}">
        <p14:creationId xmlns:p14="http://schemas.microsoft.com/office/powerpoint/2010/main" val="397855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r>
              <a:rPr lang="en-GB" sz="1800" dirty="0">
                <a:effectLst/>
                <a:latin typeface="Calibri" panose="020F0502020204030204" pitchFamily="34" charset="0"/>
                <a:ea typeface="Times New Roman" panose="02020603050405020304" pitchFamily="18" charset="0"/>
              </a:rPr>
              <a:t>Financial securities include stocks and bonds, and commodities include precious metals or agricultural goods.</a:t>
            </a:r>
          </a:p>
          <a:p>
            <a:endParaRPr lang="en-GB" sz="1800" dirty="0">
              <a:effectLst/>
              <a:latin typeface="Calibri" panose="020F0502020204030204" pitchFamily="34" charset="0"/>
            </a:endParaRPr>
          </a:p>
          <a:p>
            <a:r>
              <a:rPr lang="en-GB" sz="1800" b="1" dirty="0">
                <a:effectLst/>
                <a:latin typeface="Calibri" panose="020F0502020204030204" pitchFamily="34" charset="0"/>
              </a:rPr>
              <a:t>Media notes</a:t>
            </a:r>
            <a:r>
              <a:rPr lang="en-GB" sz="1800" dirty="0">
                <a:effectLst/>
                <a:latin typeface="Calibri" panose="020F0502020204030204" pitchFamily="34" charset="0"/>
              </a:rPr>
              <a:t>:</a:t>
            </a:r>
          </a:p>
          <a:p>
            <a:r>
              <a:rPr lang="en-GB" sz="1800" dirty="0">
                <a:effectLst/>
                <a:latin typeface="Calibri" panose="020F0502020204030204" pitchFamily="34" charset="0"/>
              </a:rPr>
              <a:t>Fade out the animation on slide 5 and show text/image animation as on this slide.</a:t>
            </a:r>
            <a:endParaRPr lang="en-IN" dirty="0"/>
          </a:p>
        </p:txBody>
      </p:sp>
      <p:sp>
        <p:nvSpPr>
          <p:cNvPr id="4" name="Slide Number Placeholder 3"/>
          <p:cNvSpPr>
            <a:spLocks noGrp="1"/>
          </p:cNvSpPr>
          <p:nvPr>
            <p:ph type="sldNum" sz="quarter" idx="5"/>
          </p:nvPr>
        </p:nvSpPr>
        <p:spPr/>
        <p:txBody>
          <a:bodyPr/>
          <a:lstStyle/>
          <a:p>
            <a:fld id="{DB303FA8-A3F3-7640-B13D-36C73B3E5587}" type="slidenum">
              <a:rPr lang="en-US" smtClean="0"/>
              <a:t>6</a:t>
            </a:fld>
            <a:endParaRPr lang="en-US" dirty="0"/>
          </a:p>
        </p:txBody>
      </p:sp>
    </p:spTree>
    <p:extLst>
      <p:ext uri="{BB962C8B-B14F-4D97-AF65-F5344CB8AC3E}">
        <p14:creationId xmlns:p14="http://schemas.microsoft.com/office/powerpoint/2010/main" val="3048788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Times New Roman" panose="02020603050405020304" pitchFamily="18" charset="0"/>
              </a:rPr>
              <a:t>The two main types of financial markets are general markets and specialized markets. </a:t>
            </a:r>
            <a:r>
              <a:rPr lang="en-US" sz="2400" i="0" dirty="0">
                <a:solidFill>
                  <a:schemeClr val="accent1">
                    <a:lumMod val="75000"/>
                  </a:schemeClr>
                </a:solidFill>
              </a:rPr>
              <a:t>Select the tabs to learn more.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i="0" dirty="0">
              <a:solidFill>
                <a:schemeClr val="accent1">
                  <a:lumMod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N" sz="2400" b="1" i="0" dirty="0">
                <a:solidFill>
                  <a:schemeClr val="accent1">
                    <a:lumMod val="75000"/>
                  </a:schemeClr>
                </a:solidFill>
                <a:effectLst/>
                <a:latin typeface="Calibri" panose="020F0502020204030204" pitchFamily="34" charset="0"/>
              </a:rPr>
              <a:t>Media notes</a:t>
            </a:r>
            <a:r>
              <a:rPr lang="en-IN" sz="2400" i="0" dirty="0">
                <a:solidFill>
                  <a:schemeClr val="accent1">
                    <a:lumMod val="75000"/>
                  </a:schemeClr>
                </a:solidFill>
                <a:effectLst/>
                <a:latin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2400" i="0" dirty="0">
                <a:solidFill>
                  <a:schemeClr val="accent1">
                    <a:lumMod val="75000"/>
                  </a:schemeClr>
                </a:solidFill>
                <a:effectLst/>
                <a:latin typeface="Calibri" panose="020F0502020204030204" pitchFamily="34" charset="0"/>
                <a:ea typeface="Times New Roman" panose="02020603050405020304" pitchFamily="18" charset="0"/>
              </a:rPr>
              <a:t>This is a tab interaction with horizontal layout. Each tab is clicked to reveal the related content. The popup content is given on the next slides. There is no audio for popups.</a:t>
            </a:r>
            <a:endParaRPr lang="en-GB" sz="24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B303FA8-A3F3-7640-B13D-36C73B3E5587}" type="slidenum">
              <a:rPr lang="en-US" smtClean="0"/>
              <a:t>7</a:t>
            </a:fld>
            <a:endParaRPr lang="en-US" dirty="0"/>
          </a:p>
        </p:txBody>
      </p:sp>
    </p:spTree>
    <p:extLst>
      <p:ext uri="{BB962C8B-B14F-4D97-AF65-F5344CB8AC3E}">
        <p14:creationId xmlns:p14="http://schemas.microsoft.com/office/powerpoint/2010/main" val="3954146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r>
              <a:rPr lang="en-GB" sz="1800" dirty="0">
                <a:effectLst/>
                <a:latin typeface="Calibri" panose="020F0502020204030204" pitchFamily="34" charset="0"/>
                <a:ea typeface="Times New Roman" panose="02020603050405020304" pitchFamily="18" charset="0"/>
              </a:rPr>
              <a:t>&lt;none&gt;</a:t>
            </a:r>
          </a:p>
        </p:txBody>
      </p:sp>
      <p:sp>
        <p:nvSpPr>
          <p:cNvPr id="4" name="Slide Number Placeholder 3"/>
          <p:cNvSpPr>
            <a:spLocks noGrp="1"/>
          </p:cNvSpPr>
          <p:nvPr>
            <p:ph type="sldNum" sz="quarter" idx="5"/>
          </p:nvPr>
        </p:nvSpPr>
        <p:spPr/>
        <p:txBody>
          <a:bodyPr/>
          <a:lstStyle/>
          <a:p>
            <a:fld id="{DB303FA8-A3F3-7640-B13D-36C73B3E5587}" type="slidenum">
              <a:rPr lang="en-US" smtClean="0"/>
              <a:t>8</a:t>
            </a:fld>
            <a:endParaRPr lang="en-US" dirty="0"/>
          </a:p>
        </p:txBody>
      </p:sp>
    </p:spTree>
    <p:extLst>
      <p:ext uri="{BB962C8B-B14F-4D97-AF65-F5344CB8AC3E}">
        <p14:creationId xmlns:p14="http://schemas.microsoft.com/office/powerpoint/2010/main" val="3007588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r>
              <a:rPr lang="en-GB" sz="1800" dirty="0">
                <a:effectLst/>
                <a:latin typeface="Calibri" panose="020F0502020204030204" pitchFamily="34" charset="0"/>
                <a:ea typeface="Times New Roman" panose="02020603050405020304" pitchFamily="18" charset="0"/>
              </a:rPr>
              <a:t>&lt;none&gt;</a:t>
            </a:r>
          </a:p>
        </p:txBody>
      </p:sp>
      <p:sp>
        <p:nvSpPr>
          <p:cNvPr id="4" name="Slide Number Placeholder 3"/>
          <p:cNvSpPr>
            <a:spLocks noGrp="1"/>
          </p:cNvSpPr>
          <p:nvPr>
            <p:ph type="sldNum" sz="quarter" idx="5"/>
          </p:nvPr>
        </p:nvSpPr>
        <p:spPr/>
        <p:txBody>
          <a:bodyPr/>
          <a:lstStyle/>
          <a:p>
            <a:fld id="{DB303FA8-A3F3-7640-B13D-36C73B3E5587}" type="slidenum">
              <a:rPr lang="en-US" smtClean="0"/>
              <a:t>9</a:t>
            </a:fld>
            <a:endParaRPr lang="en-US" dirty="0"/>
          </a:p>
        </p:txBody>
      </p:sp>
    </p:spTree>
    <p:extLst>
      <p:ext uri="{BB962C8B-B14F-4D97-AF65-F5344CB8AC3E}">
        <p14:creationId xmlns:p14="http://schemas.microsoft.com/office/powerpoint/2010/main" val="3379633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r>
              <a:rPr lang="en-GB" sz="1800" dirty="0">
                <a:effectLst/>
                <a:latin typeface="Calibri" panose="020F0502020204030204" pitchFamily="34" charset="0"/>
                <a:ea typeface="Times New Roman" panose="02020603050405020304" pitchFamily="18" charset="0"/>
              </a:rPr>
              <a:t>Markets work by placing many interested buyers and sellers in one place, which include households, firms, and government agencies. Being connected at one place makes it easier to find each other.</a:t>
            </a:r>
          </a:p>
          <a:p>
            <a:endParaRPr lang="en-GB" sz="1800" dirty="0">
              <a:effectLst/>
              <a:latin typeface="Calibri" panose="020F0502020204030204" pitchFamily="34" charset="0"/>
              <a:ea typeface="Times New Roman" panose="02020603050405020304" pitchFamily="18" charset="0"/>
            </a:endParaRPr>
          </a:p>
          <a:p>
            <a:r>
              <a:rPr lang="en-GB" sz="1800" b="1" dirty="0">
                <a:effectLst/>
                <a:latin typeface="Calibri" panose="020F0502020204030204" pitchFamily="34" charset="0"/>
                <a:ea typeface="Times New Roman" panose="02020603050405020304" pitchFamily="18" charset="0"/>
              </a:rPr>
              <a:t>Media notes</a:t>
            </a:r>
            <a:r>
              <a:rPr lang="en-GB" sz="1800" dirty="0">
                <a:effectLst/>
                <a:latin typeface="Calibri" panose="020F0502020204030204" pitchFamily="34" charset="0"/>
                <a:ea typeface="Times New Roman" panose="02020603050405020304" pitchFamily="18" charset="0"/>
              </a:rPr>
              <a:t>:</a:t>
            </a:r>
          </a:p>
          <a:p>
            <a:r>
              <a:rPr lang="en-GB" sz="1800" dirty="0">
                <a:effectLst/>
                <a:latin typeface="Calibri" panose="020F0502020204030204" pitchFamily="34" charset="0"/>
                <a:ea typeface="Times New Roman" panose="02020603050405020304" pitchFamily="18" charset="0"/>
              </a:rPr>
              <a:t>The text and images are to be animated in sync with audio. Slides 10-11 are part of single screen.</a:t>
            </a:r>
          </a:p>
        </p:txBody>
      </p:sp>
      <p:sp>
        <p:nvSpPr>
          <p:cNvPr id="4" name="Slide Number Placeholder 3"/>
          <p:cNvSpPr>
            <a:spLocks noGrp="1"/>
          </p:cNvSpPr>
          <p:nvPr>
            <p:ph type="sldNum" sz="quarter" idx="5"/>
          </p:nvPr>
        </p:nvSpPr>
        <p:spPr/>
        <p:txBody>
          <a:bodyPr/>
          <a:lstStyle/>
          <a:p>
            <a:fld id="{DB303FA8-A3F3-7640-B13D-36C73B3E5587}" type="slidenum">
              <a:rPr lang="en-US" smtClean="0"/>
              <a:t>10</a:t>
            </a:fld>
            <a:endParaRPr lang="en-US" dirty="0"/>
          </a:p>
        </p:txBody>
      </p:sp>
    </p:spTree>
    <p:extLst>
      <p:ext uri="{BB962C8B-B14F-4D97-AF65-F5344CB8AC3E}">
        <p14:creationId xmlns:p14="http://schemas.microsoft.com/office/powerpoint/2010/main" val="17927320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GB" sz="1800" dirty="0">
              <a:effectLst/>
              <a:latin typeface="Calibri" panose="020F0502020204030204" pitchFamily="34" charset="0"/>
              <a:ea typeface="Times New Roman" panose="02020603050405020304" pitchFamily="18" charset="0"/>
            </a:endParaRPr>
          </a:p>
          <a:p>
            <a:r>
              <a:rPr lang="en-GB" sz="1800" dirty="0">
                <a:effectLst/>
                <a:latin typeface="Calibri" panose="020F0502020204030204" pitchFamily="34" charset="0"/>
                <a:ea typeface="Times New Roman" panose="02020603050405020304" pitchFamily="18" charset="0"/>
              </a:rPr>
              <a:t>Financial markets facilitate multiple things for buyers and sellers such as:</a:t>
            </a:r>
            <a:endParaRPr lang="en-IN" sz="1800" dirty="0">
              <a:effectLst/>
              <a:latin typeface="Times New Roman" panose="02020603050405020304" pitchFamily="18" charset="0"/>
              <a:ea typeface="Times New Roman" panose="02020603050405020304" pitchFamily="18" charset="0"/>
            </a:endParaRPr>
          </a:p>
          <a:p>
            <a:pPr marL="144000" indent="-144000">
              <a:buFont typeface="Arial" panose="020B0604020202020204" pitchFamily="34" charset="0"/>
              <a:buChar char="•"/>
            </a:pPr>
            <a:r>
              <a:rPr lang="en-GB" sz="1800" dirty="0">
                <a:effectLst/>
                <a:latin typeface="Calibri" panose="020F0502020204030204" pitchFamily="34" charset="0"/>
                <a:ea typeface="Times New Roman" panose="02020603050405020304" pitchFamily="18" charset="0"/>
              </a:rPr>
              <a:t>The raising of capital (in capital markets)</a:t>
            </a:r>
            <a:endParaRPr lang="en-IN" sz="1800" dirty="0">
              <a:effectLst/>
              <a:latin typeface="Times New Roman" panose="02020603050405020304" pitchFamily="18" charset="0"/>
              <a:ea typeface="Times New Roman" panose="02020603050405020304" pitchFamily="18" charset="0"/>
            </a:endParaRPr>
          </a:p>
          <a:p>
            <a:pPr marL="144000" lvl="0" indent="-144000">
              <a:buFont typeface="Arial" panose="020B0604020202020204" pitchFamily="34" charset="0"/>
              <a:buChar char="•"/>
            </a:pPr>
            <a:r>
              <a:rPr lang="en-GB" sz="1800" dirty="0">
                <a:effectLst/>
                <a:latin typeface="Calibri" panose="020F0502020204030204" pitchFamily="34" charset="0"/>
                <a:ea typeface="Times New Roman" panose="02020603050405020304" pitchFamily="18" charset="0"/>
              </a:rPr>
              <a:t>The transfer of risk (in derivatives markets)</a:t>
            </a:r>
            <a:endParaRPr lang="en-IN" sz="1800" dirty="0">
              <a:effectLst/>
              <a:latin typeface="Times New Roman" panose="02020603050405020304" pitchFamily="18" charset="0"/>
              <a:ea typeface="Times New Roman" panose="02020603050405020304" pitchFamily="18" charset="0"/>
            </a:endParaRPr>
          </a:p>
          <a:p>
            <a:pPr marL="144000" lvl="0" indent="-144000">
              <a:buFont typeface="Arial" panose="020B0604020202020204" pitchFamily="34" charset="0"/>
              <a:buChar char="•"/>
            </a:pPr>
            <a:r>
              <a:rPr lang="en-GB" sz="1800" dirty="0">
                <a:effectLst/>
                <a:latin typeface="Calibri" panose="020F0502020204030204" pitchFamily="34" charset="0"/>
                <a:ea typeface="Times New Roman" panose="02020603050405020304" pitchFamily="18" charset="0"/>
              </a:rPr>
              <a:t>Price discovery</a:t>
            </a:r>
            <a:endParaRPr lang="en-IN" sz="1800" dirty="0">
              <a:effectLst/>
              <a:latin typeface="Times New Roman" panose="02020603050405020304" pitchFamily="18" charset="0"/>
              <a:ea typeface="Times New Roman" panose="02020603050405020304" pitchFamily="18" charset="0"/>
            </a:endParaRPr>
          </a:p>
          <a:p>
            <a:pPr marL="144000" lvl="0" indent="-144000">
              <a:buFont typeface="Arial" panose="020B0604020202020204" pitchFamily="34" charset="0"/>
              <a:buChar char="•"/>
            </a:pPr>
            <a:r>
              <a:rPr lang="en-GB" sz="1800" dirty="0">
                <a:effectLst/>
                <a:latin typeface="Calibri" panose="020F0502020204030204" pitchFamily="34" charset="0"/>
                <a:ea typeface="Times New Roman" panose="02020603050405020304" pitchFamily="18" charset="0"/>
              </a:rPr>
              <a:t>Global transactions with integration of financial markets</a:t>
            </a:r>
            <a:endParaRPr lang="en-IN" sz="1800" dirty="0">
              <a:effectLst/>
              <a:latin typeface="Times New Roman" panose="02020603050405020304" pitchFamily="18" charset="0"/>
              <a:ea typeface="Times New Roman" panose="02020603050405020304" pitchFamily="18" charset="0"/>
            </a:endParaRPr>
          </a:p>
          <a:p>
            <a:pPr marL="144000" lvl="0" indent="-144000">
              <a:buFont typeface="Arial" panose="020B0604020202020204" pitchFamily="34" charset="0"/>
              <a:buChar char="•"/>
            </a:pPr>
            <a:r>
              <a:rPr lang="en-GB" sz="1800" dirty="0">
                <a:effectLst/>
                <a:latin typeface="Calibri" panose="020F0502020204030204" pitchFamily="34" charset="0"/>
                <a:ea typeface="Times New Roman" panose="02020603050405020304" pitchFamily="18" charset="0"/>
              </a:rPr>
              <a:t>The transfer of liquidity (in money markets)</a:t>
            </a:r>
            <a:endParaRPr lang="en-IN" sz="1800" dirty="0">
              <a:effectLst/>
              <a:latin typeface="Times New Roman" panose="02020603050405020304" pitchFamily="18" charset="0"/>
              <a:ea typeface="Times New Roman" panose="02020603050405020304" pitchFamily="18" charset="0"/>
            </a:endParaRPr>
          </a:p>
          <a:p>
            <a:pPr marL="144000" lvl="0" indent="-144000">
              <a:buFont typeface="Arial" panose="020B0604020202020204" pitchFamily="34" charset="0"/>
              <a:buChar char="•"/>
            </a:pPr>
            <a:r>
              <a:rPr lang="en-GB" sz="1800" dirty="0">
                <a:effectLst/>
                <a:latin typeface="Calibri" panose="020F0502020204030204" pitchFamily="34" charset="0"/>
                <a:ea typeface="Times New Roman" panose="02020603050405020304" pitchFamily="18" charset="0"/>
              </a:rPr>
              <a:t>International trade (in currency markets)</a:t>
            </a:r>
          </a:p>
          <a:p>
            <a:pPr marL="144000" lvl="0" indent="-144000">
              <a:buFont typeface="Arial" panose="020B0604020202020204" pitchFamily="34" charset="0"/>
              <a:buChar char="•"/>
            </a:pPr>
            <a:endParaRPr lang="en-GB" sz="1800" dirty="0">
              <a:effectLst/>
              <a:latin typeface="Calibri" panose="020F0502020204030204" pitchFamily="34" charset="0"/>
              <a:ea typeface="Times New Roman" panose="02020603050405020304" pitchFamily="18" charset="0"/>
            </a:endParaRPr>
          </a:p>
          <a:p>
            <a:pPr marL="0" lvl="0" indent="0">
              <a:buFont typeface="Arial" panose="020B0604020202020204" pitchFamily="34" charset="0"/>
              <a:buNone/>
            </a:pPr>
            <a:r>
              <a:rPr lang="en-GB" sz="1800" b="1" dirty="0">
                <a:effectLst/>
                <a:latin typeface="Calibri" panose="020F0502020204030204" pitchFamily="34" charset="0"/>
                <a:ea typeface="Times New Roman" panose="02020603050405020304" pitchFamily="18" charset="0"/>
              </a:rPr>
              <a:t>Media notes</a:t>
            </a:r>
            <a:r>
              <a:rPr lang="en-GB" sz="1800" dirty="0">
                <a:effectLst/>
                <a:latin typeface="Calibri" panose="020F0502020204030204" pitchFamily="34" charset="0"/>
                <a:ea typeface="Times New Roman" panose="02020603050405020304" pitchFamily="18" charset="0"/>
              </a:rPr>
              <a:t>:</a:t>
            </a:r>
          </a:p>
          <a:p>
            <a:pPr marL="0" lvl="0" indent="0">
              <a:buFont typeface="Arial" panose="020B0604020202020204" pitchFamily="34" charset="0"/>
              <a:buNone/>
            </a:pPr>
            <a:r>
              <a:rPr lang="en-GB" sz="1800" dirty="0">
                <a:effectLst/>
                <a:latin typeface="Calibri" panose="020F0502020204030204" pitchFamily="34" charset="0"/>
                <a:ea typeface="Times New Roman" panose="02020603050405020304" pitchFamily="18" charset="0"/>
              </a:rPr>
              <a:t>Fade out the animation from slide 10. The infographic shown should be built in sync with audio.</a:t>
            </a:r>
          </a:p>
          <a:p>
            <a:pPr marL="0" lvl="0" indent="0">
              <a:buFont typeface="Arial" panose="020B0604020202020204" pitchFamily="34" charset="0"/>
              <a:buNone/>
            </a:pPr>
            <a:endParaRPr lang="en-IN"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B303FA8-A3F3-7640-B13D-36C73B3E5587}" type="slidenum">
              <a:rPr lang="en-US" smtClean="0"/>
              <a:t>11</a:t>
            </a:fld>
            <a:endParaRPr lang="en-US" dirty="0"/>
          </a:p>
        </p:txBody>
      </p:sp>
    </p:spTree>
    <p:extLst>
      <p:ext uri="{BB962C8B-B14F-4D97-AF65-F5344CB8AC3E}">
        <p14:creationId xmlns:p14="http://schemas.microsoft.com/office/powerpoint/2010/main" val="2911271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r>
              <a:rPr lang="en-US" sz="1800" dirty="0">
                <a:effectLst/>
                <a:latin typeface="Calibri" panose="020F0502020204030204" pitchFamily="34" charset="0"/>
                <a:ea typeface="Times New Roman" panose="02020603050405020304" pitchFamily="18" charset="0"/>
              </a:rPr>
              <a:t>Financial Markets attract funds from investors and channel them to Corporations—they thus allow Corporations to finance their Operations and achieve growth.</a:t>
            </a:r>
          </a:p>
          <a:p>
            <a:endParaRPr lang="en-US" sz="1800"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b="1" i="0" dirty="0">
                <a:solidFill>
                  <a:schemeClr val="accent1">
                    <a:lumMod val="75000"/>
                  </a:schemeClr>
                </a:solidFill>
                <a:effectLst/>
                <a:latin typeface="Calibri" panose="020F0502020204030204" pitchFamily="34" charset="0"/>
              </a:rPr>
              <a:t>Media notes</a:t>
            </a:r>
            <a:r>
              <a:rPr lang="en-IN" sz="1800" i="0" dirty="0">
                <a:solidFill>
                  <a:schemeClr val="accent1">
                    <a:lumMod val="75000"/>
                  </a:schemeClr>
                </a:solidFill>
                <a:effectLst/>
                <a:latin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i="0" dirty="0">
                <a:solidFill>
                  <a:schemeClr val="accent1">
                    <a:lumMod val="75000"/>
                  </a:schemeClr>
                </a:solidFill>
                <a:effectLst/>
                <a:latin typeface="Calibri" panose="020F0502020204030204" pitchFamily="34" charset="0"/>
                <a:ea typeface="Times New Roman" panose="02020603050405020304" pitchFamily="18" charset="0"/>
              </a:rPr>
              <a:t>This is a video animation, to be built frame by frame in sync with audio. Slides 12-17 form a single video.</a:t>
            </a:r>
            <a:endParaRPr lang="en-GB" sz="1800" dirty="0">
              <a:effectLst/>
              <a:latin typeface="Calibri" panose="020F0502020204030204" pitchFamily="34" charset="0"/>
              <a:ea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B303FA8-A3F3-7640-B13D-36C73B3E5587}" type="slidenum">
              <a:rPr lang="en-US" smtClean="0"/>
              <a:t>12</a:t>
            </a:fld>
            <a:endParaRPr lang="en-US" dirty="0"/>
          </a:p>
        </p:txBody>
      </p:sp>
    </p:spTree>
    <p:extLst>
      <p:ext uri="{BB962C8B-B14F-4D97-AF65-F5344CB8AC3E}">
        <p14:creationId xmlns:p14="http://schemas.microsoft.com/office/powerpoint/2010/main" val="4101894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r>
              <a:rPr lang="en-US" sz="1800" dirty="0">
                <a:effectLst/>
                <a:latin typeface="Calibri" panose="020F0502020204030204" pitchFamily="34" charset="0"/>
                <a:ea typeface="Times New Roman" panose="02020603050405020304" pitchFamily="18" charset="0"/>
              </a:rPr>
              <a:t>Money Markets allow firms to borrow funds on a short-term basis, while Capital Markets allow corporations to gain long-term funding to support expansion.</a:t>
            </a:r>
          </a:p>
          <a:p>
            <a:endParaRPr lang="en-US" sz="1800"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b="1" i="0" dirty="0">
                <a:solidFill>
                  <a:schemeClr val="accent1">
                    <a:lumMod val="75000"/>
                  </a:schemeClr>
                </a:solidFill>
                <a:effectLst/>
                <a:latin typeface="Calibri" panose="020F0502020204030204" pitchFamily="34" charset="0"/>
              </a:rPr>
              <a:t>Media notes</a:t>
            </a:r>
            <a:r>
              <a:rPr lang="en-IN" sz="1800" i="0" dirty="0">
                <a:solidFill>
                  <a:schemeClr val="accent1">
                    <a:lumMod val="75000"/>
                  </a:schemeClr>
                </a:solidFill>
                <a:effectLst/>
                <a:latin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i="0" dirty="0">
                <a:solidFill>
                  <a:schemeClr val="accent1">
                    <a:lumMod val="75000"/>
                  </a:schemeClr>
                </a:solidFill>
                <a:effectLst/>
                <a:latin typeface="Calibri" panose="020F0502020204030204" pitchFamily="34" charset="0"/>
                <a:ea typeface="Times New Roman" panose="02020603050405020304" pitchFamily="18" charset="0"/>
              </a:rPr>
              <a:t>This is a video animation, to be built frame by frame in sync with audio. Slides 12-17 form a single video.</a:t>
            </a:r>
            <a:endParaRPr lang="en-GB" sz="1800" dirty="0">
              <a:effectLst/>
              <a:latin typeface="Calibri" panose="020F0502020204030204" pitchFamily="34" charset="0"/>
              <a:ea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B303FA8-A3F3-7640-B13D-36C73B3E5587}" type="slidenum">
              <a:rPr lang="en-US" smtClean="0"/>
              <a:t>13</a:t>
            </a:fld>
            <a:endParaRPr lang="en-US" dirty="0"/>
          </a:p>
        </p:txBody>
      </p:sp>
    </p:spTree>
    <p:extLst>
      <p:ext uri="{BB962C8B-B14F-4D97-AF65-F5344CB8AC3E}">
        <p14:creationId xmlns:p14="http://schemas.microsoft.com/office/powerpoint/2010/main" val="2131912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r>
              <a:rPr lang="en-US" sz="1800" dirty="0">
                <a:effectLst/>
                <a:latin typeface="Calibri" panose="020F0502020204030204" pitchFamily="34" charset="0"/>
                <a:ea typeface="Times New Roman" panose="02020603050405020304" pitchFamily="18" charset="0"/>
              </a:rPr>
              <a:t>Without financial markets, borrowers would have difficulty finding lenders themselves. Intermediaries such as Banks, Investment Banks, and Boutique Investment Banks help in this process. Banks take deposits from those who have money to save.</a:t>
            </a:r>
          </a:p>
          <a:p>
            <a:endParaRPr lang="en-US" sz="1800"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b="1" i="0" dirty="0">
                <a:solidFill>
                  <a:schemeClr val="accent1">
                    <a:lumMod val="75000"/>
                  </a:schemeClr>
                </a:solidFill>
                <a:effectLst/>
                <a:latin typeface="Calibri" panose="020F0502020204030204" pitchFamily="34" charset="0"/>
              </a:rPr>
              <a:t>Media notes</a:t>
            </a:r>
            <a:r>
              <a:rPr lang="en-IN" sz="1800" i="0" dirty="0">
                <a:solidFill>
                  <a:schemeClr val="accent1">
                    <a:lumMod val="75000"/>
                  </a:schemeClr>
                </a:solidFill>
                <a:effectLst/>
                <a:latin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i="0" dirty="0">
                <a:solidFill>
                  <a:schemeClr val="accent1">
                    <a:lumMod val="75000"/>
                  </a:schemeClr>
                </a:solidFill>
                <a:effectLst/>
                <a:latin typeface="Calibri" panose="020F0502020204030204" pitchFamily="34" charset="0"/>
                <a:ea typeface="Times New Roman" panose="02020603050405020304" pitchFamily="18" charset="0"/>
              </a:rPr>
              <a:t>This is a video animation, to be built frame by frame in sync with audio. Slides 12-17 form a single video.</a:t>
            </a:r>
            <a:endParaRPr lang="en-GB" sz="1800" dirty="0">
              <a:effectLst/>
              <a:latin typeface="Calibri" panose="020F0502020204030204" pitchFamily="34" charset="0"/>
              <a:ea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B303FA8-A3F3-7640-B13D-36C73B3E5587}" type="slidenum">
              <a:rPr lang="en-US" smtClean="0"/>
              <a:t>14</a:t>
            </a:fld>
            <a:endParaRPr lang="en-US" dirty="0"/>
          </a:p>
        </p:txBody>
      </p:sp>
    </p:spTree>
    <p:extLst>
      <p:ext uri="{BB962C8B-B14F-4D97-AF65-F5344CB8AC3E}">
        <p14:creationId xmlns:p14="http://schemas.microsoft.com/office/powerpoint/2010/main" val="6476076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r>
              <a:rPr lang="en-US" sz="1800" dirty="0">
                <a:effectLst/>
                <a:latin typeface="Calibri" panose="020F0502020204030204" pitchFamily="34" charset="0"/>
                <a:ea typeface="Times New Roman" panose="02020603050405020304" pitchFamily="18" charset="0"/>
              </a:rPr>
              <a:t>They lend money from this pool of deposited money to those who seek to borrow.</a:t>
            </a:r>
          </a:p>
          <a:p>
            <a:endParaRPr lang="en-US" sz="1800"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b="1" i="0" dirty="0">
                <a:solidFill>
                  <a:schemeClr val="accent1">
                    <a:lumMod val="75000"/>
                  </a:schemeClr>
                </a:solidFill>
                <a:effectLst/>
                <a:latin typeface="Calibri" panose="020F0502020204030204" pitchFamily="34" charset="0"/>
              </a:rPr>
              <a:t>Media notes</a:t>
            </a:r>
            <a:r>
              <a:rPr lang="en-IN" sz="1800" i="0" dirty="0">
                <a:solidFill>
                  <a:schemeClr val="accent1">
                    <a:lumMod val="75000"/>
                  </a:schemeClr>
                </a:solidFill>
                <a:effectLst/>
                <a:latin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i="0" dirty="0">
                <a:solidFill>
                  <a:schemeClr val="accent1">
                    <a:lumMod val="75000"/>
                  </a:schemeClr>
                </a:solidFill>
                <a:effectLst/>
                <a:latin typeface="Calibri" panose="020F0502020204030204" pitchFamily="34" charset="0"/>
                <a:ea typeface="Times New Roman" panose="02020603050405020304" pitchFamily="18" charset="0"/>
              </a:rPr>
              <a:t>This is a video animation, to be built frame by frame in sync with audio. Slides 12-17 form a single video.</a:t>
            </a:r>
            <a:endParaRPr lang="en-GB" sz="1800" dirty="0">
              <a:effectLst/>
              <a:latin typeface="Calibri" panose="020F0502020204030204" pitchFamily="34" charset="0"/>
              <a:ea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B303FA8-A3F3-7640-B13D-36C73B3E5587}" type="slidenum">
              <a:rPr lang="en-US" smtClean="0"/>
              <a:t>15</a:t>
            </a:fld>
            <a:endParaRPr lang="en-US" dirty="0"/>
          </a:p>
        </p:txBody>
      </p:sp>
    </p:spTree>
    <p:extLst>
      <p:ext uri="{BB962C8B-B14F-4D97-AF65-F5344CB8AC3E}">
        <p14:creationId xmlns:p14="http://schemas.microsoft.com/office/powerpoint/2010/main" val="20018644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r>
              <a:rPr lang="en-US" sz="1800" dirty="0">
                <a:effectLst/>
                <a:latin typeface="Calibri" panose="020F0502020204030204" pitchFamily="34" charset="0"/>
                <a:ea typeface="Times New Roman" panose="02020603050405020304" pitchFamily="18" charset="0"/>
              </a:rPr>
              <a:t>Banks popularly lend money in the form of loans and mortgages.</a:t>
            </a:r>
          </a:p>
          <a:p>
            <a:endParaRPr lang="en-US" sz="1800"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b="1" i="0" dirty="0">
                <a:solidFill>
                  <a:schemeClr val="accent1">
                    <a:lumMod val="75000"/>
                  </a:schemeClr>
                </a:solidFill>
                <a:effectLst/>
                <a:latin typeface="Calibri" panose="020F0502020204030204" pitchFamily="34" charset="0"/>
              </a:rPr>
              <a:t>Media notes</a:t>
            </a:r>
            <a:r>
              <a:rPr lang="en-IN" sz="1800" i="0" dirty="0">
                <a:solidFill>
                  <a:schemeClr val="accent1">
                    <a:lumMod val="75000"/>
                  </a:schemeClr>
                </a:solidFill>
                <a:effectLst/>
                <a:latin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i="0" dirty="0">
                <a:solidFill>
                  <a:schemeClr val="accent1">
                    <a:lumMod val="75000"/>
                  </a:schemeClr>
                </a:solidFill>
                <a:effectLst/>
                <a:latin typeface="Calibri" panose="020F0502020204030204" pitchFamily="34" charset="0"/>
                <a:ea typeface="Times New Roman" panose="02020603050405020304" pitchFamily="18" charset="0"/>
              </a:rPr>
              <a:t>This is a video animation, to be built frame by frame in sync with audio. Slides 12-17 form a single video.</a:t>
            </a:r>
            <a:endParaRPr lang="en-GB" sz="1800" dirty="0">
              <a:effectLst/>
              <a:latin typeface="Calibri" panose="020F0502020204030204" pitchFamily="34" charset="0"/>
              <a:ea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B303FA8-A3F3-7640-B13D-36C73B3E5587}" type="slidenum">
              <a:rPr lang="en-US" smtClean="0"/>
              <a:t>16</a:t>
            </a:fld>
            <a:endParaRPr lang="en-US" dirty="0"/>
          </a:p>
        </p:txBody>
      </p:sp>
    </p:spTree>
    <p:extLst>
      <p:ext uri="{BB962C8B-B14F-4D97-AF65-F5344CB8AC3E}">
        <p14:creationId xmlns:p14="http://schemas.microsoft.com/office/powerpoint/2010/main" val="135440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r>
              <a:rPr lang="en-US" sz="1800" dirty="0">
                <a:effectLst/>
                <a:latin typeface="Calibri" panose="020F0502020204030204" pitchFamily="34" charset="0"/>
                <a:ea typeface="Times New Roman" panose="02020603050405020304" pitchFamily="18" charset="0"/>
              </a:rPr>
              <a:t>More complex transactions than a simple bank deposit require markets where lenders and their agents can meet borrowers and their agents, and where existing borrowing or lending commitments are sold on to other parties.</a:t>
            </a:r>
          </a:p>
          <a:p>
            <a:endParaRPr lang="en-US" sz="1800"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b="1" i="0" dirty="0">
                <a:solidFill>
                  <a:schemeClr val="accent1">
                    <a:lumMod val="75000"/>
                  </a:schemeClr>
                </a:solidFill>
                <a:effectLst/>
                <a:latin typeface="Calibri" panose="020F0502020204030204" pitchFamily="34" charset="0"/>
              </a:rPr>
              <a:t>Media notes</a:t>
            </a:r>
            <a:r>
              <a:rPr lang="en-IN" sz="1800" i="0" dirty="0">
                <a:solidFill>
                  <a:schemeClr val="accent1">
                    <a:lumMod val="75000"/>
                  </a:schemeClr>
                </a:solidFill>
                <a:effectLst/>
                <a:latin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i="0" dirty="0">
                <a:solidFill>
                  <a:schemeClr val="accent1">
                    <a:lumMod val="75000"/>
                  </a:schemeClr>
                </a:solidFill>
                <a:effectLst/>
                <a:latin typeface="Calibri" panose="020F0502020204030204" pitchFamily="34" charset="0"/>
                <a:ea typeface="Times New Roman" panose="02020603050405020304" pitchFamily="18" charset="0"/>
              </a:rPr>
              <a:t>This is a video animation, to be built frame by frame in sync with audio. Slides 12-17 form a single video.</a:t>
            </a:r>
            <a:endParaRPr lang="en-GB" sz="1800" dirty="0">
              <a:effectLst/>
              <a:latin typeface="Calibri" panose="020F0502020204030204" pitchFamily="34" charset="0"/>
              <a:ea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B303FA8-A3F3-7640-B13D-36C73B3E5587}" type="slidenum">
              <a:rPr lang="en-US" smtClean="0"/>
              <a:t>17</a:t>
            </a:fld>
            <a:endParaRPr lang="en-US" dirty="0"/>
          </a:p>
        </p:txBody>
      </p:sp>
    </p:spTree>
    <p:extLst>
      <p:ext uri="{BB962C8B-B14F-4D97-AF65-F5344CB8AC3E}">
        <p14:creationId xmlns:p14="http://schemas.microsoft.com/office/powerpoint/2010/main" val="2025169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r>
              <a:rPr lang="en-GB" sz="1800" dirty="0">
                <a:effectLst/>
                <a:latin typeface="Calibri" panose="020F0502020204030204" pitchFamily="34" charset="0"/>
                <a:ea typeface="Times New Roman" panose="02020603050405020304" pitchFamily="18" charset="0"/>
              </a:rPr>
              <a:t>A good example of a Financial market is a Stock Exchange. A company can raise money by selling shares to investors and its existing shares can be bought or sold.</a:t>
            </a:r>
          </a:p>
          <a:p>
            <a:endParaRPr lang="en-IN" sz="1800" dirty="0">
              <a:effectLst/>
              <a:latin typeface="Times New Roman" panose="02020603050405020304" pitchFamily="18" charset="0"/>
              <a:ea typeface="Times New Roman" panose="02020603050405020304" pitchFamily="18" charset="0"/>
            </a:endParaRPr>
          </a:p>
          <a:p>
            <a:r>
              <a:rPr lang="en-GB" sz="1800" dirty="0">
                <a:effectLst/>
                <a:latin typeface="Calibri" panose="020F0502020204030204" pitchFamily="34" charset="0"/>
                <a:ea typeface="Times New Roman" panose="02020603050405020304" pitchFamily="18" charset="0"/>
              </a:rPr>
              <a:t>It is, of course, possible for an investor to experience losses due to factors that affect the overall performance of the financial markets in which he is involved.</a:t>
            </a:r>
          </a:p>
          <a:p>
            <a:endParaRPr lang="en-GB" sz="1800" dirty="0">
              <a:effectLst/>
              <a:latin typeface="Calibri" panose="020F0502020204030204" pitchFamily="34" charset="0"/>
              <a:ea typeface="Times New Roman" panose="02020603050405020304" pitchFamily="18" charset="0"/>
            </a:endParaRPr>
          </a:p>
          <a:p>
            <a:r>
              <a:rPr lang="en-GB" sz="1800" dirty="0">
                <a:effectLst/>
                <a:latin typeface="Calibri" panose="020F0502020204030204" pitchFamily="34" charset="0"/>
                <a:ea typeface="Times New Roman" panose="02020603050405020304" pitchFamily="18" charset="0"/>
              </a:rPr>
              <a:t>In the long term, an investor may face several types of risks. Let’s proceed to the next screen to discuss these risks.</a:t>
            </a:r>
          </a:p>
          <a:p>
            <a:endParaRPr lang="en-GB" sz="1800"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b="1" i="0" dirty="0">
                <a:solidFill>
                  <a:schemeClr val="accent1">
                    <a:lumMod val="75000"/>
                  </a:schemeClr>
                </a:solidFill>
                <a:effectLst/>
                <a:latin typeface="Calibri" panose="020F0502020204030204" pitchFamily="34" charset="0"/>
              </a:rPr>
              <a:t>Media notes</a:t>
            </a:r>
            <a:r>
              <a:rPr lang="en-IN" sz="1800" i="0" dirty="0">
                <a:solidFill>
                  <a:schemeClr val="accent1">
                    <a:lumMod val="75000"/>
                  </a:schemeClr>
                </a:solidFill>
                <a:effectLst/>
                <a:latin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i="0" dirty="0">
                <a:solidFill>
                  <a:schemeClr val="accent1">
                    <a:lumMod val="75000"/>
                  </a:schemeClr>
                </a:solidFill>
                <a:effectLst/>
                <a:latin typeface="Calibri" panose="020F0502020204030204" pitchFamily="34" charset="0"/>
                <a:ea typeface="Times New Roman" panose="02020603050405020304" pitchFamily="18" charset="0"/>
              </a:rPr>
              <a:t>This is text/image animation, to be built in sync with audio.</a:t>
            </a:r>
            <a:endParaRPr lang="en-GB" sz="1800" dirty="0">
              <a:effectLst/>
              <a:latin typeface="Calibri" panose="020F0502020204030204" pitchFamily="34" charset="0"/>
              <a:ea typeface="Times New Roman" panose="02020603050405020304" pitchFamily="18" charset="0"/>
            </a:endParaRPr>
          </a:p>
          <a:p>
            <a:endParaRPr lang="en-GB" sz="18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B303FA8-A3F3-7640-B13D-36C73B3E5587}" type="slidenum">
              <a:rPr lang="en-US" smtClean="0"/>
              <a:t>18</a:t>
            </a:fld>
            <a:endParaRPr lang="en-US" dirty="0"/>
          </a:p>
        </p:txBody>
      </p:sp>
    </p:spTree>
    <p:extLst>
      <p:ext uri="{BB962C8B-B14F-4D97-AF65-F5344CB8AC3E}">
        <p14:creationId xmlns:p14="http://schemas.microsoft.com/office/powerpoint/2010/main" val="2415004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dirty="0">
                <a:effectLst/>
                <a:latin typeface="Calibri" panose="020F0502020204030204" pitchFamily="34" charset="0"/>
                <a:ea typeface="Times New Roman" panose="02020603050405020304" pitchFamily="18" charset="0"/>
              </a:rPr>
              <a:t>The financial market involves different types of risks such as inflation risk, volatility risk, liquidity risk, interest rate risk, and currency risk. Select each tab to know more.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N" sz="1800" i="0" dirty="0">
              <a:solidFill>
                <a:schemeClr val="accent1">
                  <a:lumMod val="75000"/>
                </a:schemeClr>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b="1" i="0" dirty="0">
                <a:solidFill>
                  <a:schemeClr val="accent1">
                    <a:lumMod val="75000"/>
                  </a:schemeClr>
                </a:solidFill>
                <a:effectLst/>
                <a:latin typeface="Calibri" panose="020F0502020204030204" pitchFamily="34" charset="0"/>
              </a:rPr>
              <a:t>Media notes</a:t>
            </a:r>
            <a:r>
              <a:rPr lang="en-IN" sz="1800" i="0" dirty="0">
                <a:solidFill>
                  <a:schemeClr val="accent1">
                    <a:lumMod val="75000"/>
                  </a:schemeClr>
                </a:solidFill>
                <a:effectLst/>
                <a:latin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i="0" dirty="0">
                <a:solidFill>
                  <a:schemeClr val="accent1">
                    <a:lumMod val="75000"/>
                  </a:schemeClr>
                </a:solidFill>
                <a:effectLst/>
                <a:latin typeface="Calibri" panose="020F0502020204030204" pitchFamily="34" charset="0"/>
              </a:rPr>
              <a:t>These are clickable tabs in vertical layout. The popup content will display after clicking each tab. The popup content is given on the next slides. There is no audio for popups. Alternatively, you can also use accordion interactivity.</a:t>
            </a:r>
            <a:endParaRPr lang="en-US" sz="2400" i="0" dirty="0">
              <a:solidFill>
                <a:schemeClr val="accent1">
                  <a:lumMod val="75000"/>
                </a:schemeClr>
              </a:solidFill>
            </a:endParaRPr>
          </a:p>
          <a:p>
            <a:endParaRPr lang="en-GB" sz="18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B303FA8-A3F3-7640-B13D-36C73B3E5587}" type="slidenum">
              <a:rPr lang="en-US" smtClean="0"/>
              <a:t>19</a:t>
            </a:fld>
            <a:endParaRPr lang="en-US" dirty="0"/>
          </a:p>
        </p:txBody>
      </p:sp>
    </p:spTree>
    <p:extLst>
      <p:ext uri="{BB962C8B-B14F-4D97-AF65-F5344CB8AC3E}">
        <p14:creationId xmlns:p14="http://schemas.microsoft.com/office/powerpoint/2010/main" val="23381881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dirty="0">
                <a:effectLst/>
                <a:latin typeface="Calibri" panose="020F0502020204030204" pitchFamily="34" charset="0"/>
                <a:ea typeface="Times New Roman" panose="02020603050405020304" pitchFamily="18" charset="0"/>
              </a:rPr>
              <a:t>&lt;none&gt;</a:t>
            </a:r>
            <a:endParaRPr lang="en-US" sz="2400" i="0" dirty="0">
              <a:solidFill>
                <a:schemeClr val="accent1">
                  <a:lumMod val="75000"/>
                </a:schemeClr>
              </a:solidFill>
            </a:endParaRPr>
          </a:p>
          <a:p>
            <a:endParaRPr lang="en-GB" sz="18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B303FA8-A3F3-7640-B13D-36C73B3E5587}" type="slidenum">
              <a:rPr lang="en-US" smtClean="0"/>
              <a:t>20</a:t>
            </a:fld>
            <a:endParaRPr lang="en-US" dirty="0"/>
          </a:p>
        </p:txBody>
      </p:sp>
    </p:spTree>
    <p:extLst>
      <p:ext uri="{BB962C8B-B14F-4D97-AF65-F5344CB8AC3E}">
        <p14:creationId xmlns:p14="http://schemas.microsoft.com/office/powerpoint/2010/main" val="11808559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N" sz="1800"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dirty="0">
                <a:effectLst/>
                <a:latin typeface="Calibri" panose="020F0502020204030204" pitchFamily="34" charset="0"/>
                <a:ea typeface="Times New Roman" panose="02020603050405020304" pitchFamily="18" charset="0"/>
              </a:rPr>
              <a:t>&lt;none&gt;</a:t>
            </a:r>
            <a:endParaRPr lang="en-US" sz="2400" i="0" dirty="0">
              <a:solidFill>
                <a:schemeClr val="accent1">
                  <a:lumMod val="75000"/>
                </a:schemeClr>
              </a:solidFill>
            </a:endParaRPr>
          </a:p>
          <a:p>
            <a:endParaRPr lang="en-GB" sz="18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B303FA8-A3F3-7640-B13D-36C73B3E5587}" type="slidenum">
              <a:rPr lang="en-US" smtClean="0"/>
              <a:t>21</a:t>
            </a:fld>
            <a:endParaRPr lang="en-US" dirty="0"/>
          </a:p>
        </p:txBody>
      </p:sp>
    </p:spTree>
    <p:extLst>
      <p:ext uri="{BB962C8B-B14F-4D97-AF65-F5344CB8AC3E}">
        <p14:creationId xmlns:p14="http://schemas.microsoft.com/office/powerpoint/2010/main" val="28448368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dirty="0">
                <a:effectLst/>
                <a:latin typeface="Calibri" panose="020F0502020204030204" pitchFamily="34" charset="0"/>
                <a:ea typeface="Times New Roman" panose="02020603050405020304" pitchFamily="18" charset="0"/>
              </a:rPr>
              <a:t>&lt;none&gt;</a:t>
            </a:r>
            <a:endParaRPr lang="en-US" sz="2400" i="0" dirty="0">
              <a:solidFill>
                <a:schemeClr val="accent1">
                  <a:lumMod val="75000"/>
                </a:schemeClr>
              </a:solidFill>
            </a:endParaRPr>
          </a:p>
          <a:p>
            <a:endParaRPr lang="en-GB" sz="18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B303FA8-A3F3-7640-B13D-36C73B3E5587}" type="slidenum">
              <a:rPr lang="en-US" smtClean="0"/>
              <a:t>22</a:t>
            </a:fld>
            <a:endParaRPr lang="en-US" dirty="0"/>
          </a:p>
        </p:txBody>
      </p:sp>
    </p:spTree>
    <p:extLst>
      <p:ext uri="{BB962C8B-B14F-4D97-AF65-F5344CB8AC3E}">
        <p14:creationId xmlns:p14="http://schemas.microsoft.com/office/powerpoint/2010/main" val="22449981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dirty="0">
                <a:effectLst/>
                <a:latin typeface="Calibri" panose="020F0502020204030204" pitchFamily="34" charset="0"/>
                <a:ea typeface="Times New Roman" panose="02020603050405020304" pitchFamily="18" charset="0"/>
              </a:rPr>
              <a:t>&lt;none&gt;</a:t>
            </a:r>
            <a:endParaRPr lang="en-US" sz="2400" i="0" dirty="0">
              <a:solidFill>
                <a:schemeClr val="accent1">
                  <a:lumMod val="75000"/>
                </a:schemeClr>
              </a:solidFill>
            </a:endParaRPr>
          </a:p>
          <a:p>
            <a:endParaRPr lang="en-GB" sz="18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B303FA8-A3F3-7640-B13D-36C73B3E5587}" type="slidenum">
              <a:rPr lang="en-US" smtClean="0"/>
              <a:t>23</a:t>
            </a:fld>
            <a:endParaRPr lang="en-US" dirty="0"/>
          </a:p>
        </p:txBody>
      </p:sp>
    </p:spTree>
    <p:extLst>
      <p:ext uri="{BB962C8B-B14F-4D97-AF65-F5344CB8AC3E}">
        <p14:creationId xmlns:p14="http://schemas.microsoft.com/office/powerpoint/2010/main" val="9632510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dirty="0">
                <a:effectLst/>
                <a:latin typeface="Calibri" panose="020F0502020204030204" pitchFamily="34" charset="0"/>
                <a:ea typeface="Times New Roman" panose="02020603050405020304" pitchFamily="18" charset="0"/>
              </a:rPr>
              <a:t>&lt;none&gt;</a:t>
            </a:r>
            <a:endParaRPr lang="en-US" sz="2400" i="0" dirty="0">
              <a:solidFill>
                <a:schemeClr val="accent1">
                  <a:lumMod val="75000"/>
                </a:schemeClr>
              </a:solidFill>
            </a:endParaRPr>
          </a:p>
          <a:p>
            <a:endParaRPr lang="en-GB" sz="18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B303FA8-A3F3-7640-B13D-36C73B3E5587}" type="slidenum">
              <a:rPr lang="en-US" smtClean="0"/>
              <a:t>24</a:t>
            </a:fld>
            <a:endParaRPr lang="en-US" dirty="0"/>
          </a:p>
        </p:txBody>
      </p:sp>
    </p:spTree>
    <p:extLst>
      <p:ext uri="{BB962C8B-B14F-4D97-AF65-F5344CB8AC3E}">
        <p14:creationId xmlns:p14="http://schemas.microsoft.com/office/powerpoint/2010/main" val="31999653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rPr>
              <a:t>The best way to reduce risk is to determine how to make good decisions consistently. Risk can be managed by allocation and diversification of holdings in a portfolio.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rPr>
              <a:t>While choosing new investments, consider what is already owned and how the new investments will help achieve greater balance. You might need to include some volatile investments as they can increase dramatically in value, while other price-stable investments in the portfolio are unlikely to do so.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rPr>
              <a:t>Portfolio theory is the concept of minimizing risk by combining price-stable and volatile investments in a single portfolio. Calculating projected returns of various portfolio combinations help identify the investments that are likely to provide the best returns at different levels of risk.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Times New Roman" panose="02020603050405020304" pitchFamily="18" charset="0"/>
              </a:rPr>
              <a:t>Media notes</a:t>
            </a:r>
            <a:r>
              <a:rPr lang="en-US" sz="1800" dirty="0">
                <a:effectLst/>
                <a:latin typeface="Calibri" panose="020F0502020204030204" pitchFamily="34" charset="0"/>
                <a:ea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rPr>
              <a:t>This is text/image animation, to be built in sync with audio.</a:t>
            </a:r>
            <a:endParaRPr lang="en-GB" sz="18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B303FA8-A3F3-7640-B13D-36C73B3E5587}" type="slidenum">
              <a:rPr lang="en-US" smtClean="0"/>
              <a:t>25</a:t>
            </a:fld>
            <a:endParaRPr lang="en-US" dirty="0"/>
          </a:p>
        </p:txBody>
      </p:sp>
    </p:spTree>
    <p:extLst>
      <p:ext uri="{BB962C8B-B14F-4D97-AF65-F5344CB8AC3E}">
        <p14:creationId xmlns:p14="http://schemas.microsoft.com/office/powerpoint/2010/main" val="27464033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effectLst/>
                <a:latin typeface="Calibri" panose="020F0502020204030204" pitchFamily="34" charset="0"/>
              </a:rPr>
              <a:t>Audio</a:t>
            </a:r>
            <a:r>
              <a:rPr lang="en-GB" sz="1200" dirty="0">
                <a:effectLst/>
                <a:latin typeface="Calibri" panose="020F0502020204030204" pitchFamily="34" charset="0"/>
              </a:rPr>
              <a:t>:</a:t>
            </a:r>
          </a:p>
          <a:p>
            <a:endParaRPr lang="en-GB" sz="1200" dirty="0">
              <a:effectLst/>
              <a:latin typeface="Calibri" panose="020F0502020204030204" pitchFamily="34" charset="0"/>
            </a:endParaRPr>
          </a:p>
          <a:p>
            <a:r>
              <a:rPr lang="en-GB" sz="1200" dirty="0">
                <a:effectLst/>
                <a:latin typeface="Calibri" panose="020F0502020204030204" pitchFamily="34" charset="0"/>
              </a:rPr>
              <a:t>Time to test what you’ve learned so far!</a:t>
            </a:r>
          </a:p>
          <a:p>
            <a:r>
              <a:rPr lang="en-GB" sz="1200" dirty="0">
                <a:effectLst/>
                <a:latin typeface="Calibri" panose="020F0502020204030204" pitchFamily="34" charset="0"/>
              </a:rPr>
              <a:t>Answer the assessment questions and compare your responses against the detailed feedback. Before you begin, read the instructions carefully.</a:t>
            </a:r>
          </a:p>
          <a:p>
            <a:r>
              <a:rPr lang="en-GB" sz="1200" dirty="0">
                <a:effectLst/>
                <a:latin typeface="Calibri" panose="020F0502020204030204" pitchFamily="34" charset="0"/>
              </a:rPr>
              <a:t>Good luck!</a:t>
            </a:r>
          </a:p>
          <a:p>
            <a:endParaRPr lang="en-GB" sz="1200" dirty="0">
              <a:effectLst/>
              <a:latin typeface="Calibri" panose="020F0502020204030204" pitchFamily="34" charset="0"/>
            </a:endParaRPr>
          </a:p>
          <a:p>
            <a:r>
              <a:rPr lang="en-GB" sz="1200" b="1" dirty="0">
                <a:effectLst/>
                <a:latin typeface="Calibri" panose="020F0502020204030204" pitchFamily="34" charset="0"/>
              </a:rPr>
              <a:t>Media notes</a:t>
            </a:r>
            <a:r>
              <a:rPr lang="en-GB" sz="1200" dirty="0">
                <a:effectLst/>
                <a:latin typeface="Calibri" panose="020F0502020204030204" pitchFamily="34" charset="0"/>
              </a:rPr>
              <a:t>:</a:t>
            </a:r>
          </a:p>
          <a:p>
            <a:r>
              <a:rPr lang="en-GB" sz="1200" dirty="0">
                <a:effectLst/>
                <a:latin typeface="Calibri" panose="020F0502020204030204" pitchFamily="34" charset="0"/>
              </a:rPr>
              <a:t>This is assessment introduction screen. After selecting BEGIN, the assessment questions will be launched.</a:t>
            </a:r>
            <a:endParaRPr lang="en-IN" dirty="0"/>
          </a:p>
        </p:txBody>
      </p:sp>
      <p:sp>
        <p:nvSpPr>
          <p:cNvPr id="4" name="Slide Number Placeholder 3"/>
          <p:cNvSpPr>
            <a:spLocks noGrp="1"/>
          </p:cNvSpPr>
          <p:nvPr>
            <p:ph type="sldNum" sz="quarter" idx="5"/>
          </p:nvPr>
        </p:nvSpPr>
        <p:spPr/>
        <p:txBody>
          <a:bodyPr/>
          <a:lstStyle/>
          <a:p>
            <a:fld id="{DB303FA8-A3F3-7640-B13D-36C73B3E5587}" type="slidenum">
              <a:rPr lang="en-US" smtClean="0"/>
              <a:t>26</a:t>
            </a:fld>
            <a:endParaRPr lang="en-US" dirty="0"/>
          </a:p>
        </p:txBody>
      </p:sp>
    </p:spTree>
    <p:extLst>
      <p:ext uri="{BB962C8B-B14F-4D97-AF65-F5344CB8AC3E}">
        <p14:creationId xmlns:p14="http://schemas.microsoft.com/office/powerpoint/2010/main" val="25258139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GB" sz="1800" dirty="0">
              <a:effectLst/>
              <a:latin typeface="Calibri" panose="020F0502020204030204" pitchFamily="34" charset="0"/>
            </a:endParaRPr>
          </a:p>
          <a:p>
            <a:r>
              <a:rPr lang="en-GB" sz="1800" dirty="0">
                <a:effectLst/>
                <a:latin typeface="Calibri" panose="020F0502020204030204" pitchFamily="34" charset="0"/>
              </a:rPr>
              <a:t>&lt;none&gt;</a:t>
            </a:r>
          </a:p>
        </p:txBody>
      </p:sp>
      <p:sp>
        <p:nvSpPr>
          <p:cNvPr id="4" name="Slide Number Placeholder 3"/>
          <p:cNvSpPr>
            <a:spLocks noGrp="1"/>
          </p:cNvSpPr>
          <p:nvPr>
            <p:ph type="sldNum" sz="quarter" idx="5"/>
          </p:nvPr>
        </p:nvSpPr>
        <p:spPr/>
        <p:txBody>
          <a:bodyPr/>
          <a:lstStyle/>
          <a:p>
            <a:fld id="{DB303FA8-A3F3-7640-B13D-36C73B3E5587}" type="slidenum">
              <a:rPr lang="en-US" smtClean="0"/>
              <a:t>27</a:t>
            </a:fld>
            <a:endParaRPr lang="en-US" dirty="0"/>
          </a:p>
        </p:txBody>
      </p:sp>
    </p:spTree>
    <p:extLst>
      <p:ext uri="{BB962C8B-B14F-4D97-AF65-F5344CB8AC3E}">
        <p14:creationId xmlns:p14="http://schemas.microsoft.com/office/powerpoint/2010/main" val="20351341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GB" sz="1800" dirty="0">
              <a:effectLst/>
              <a:latin typeface="Calibri" panose="020F0502020204030204" pitchFamily="34" charset="0"/>
            </a:endParaRPr>
          </a:p>
          <a:p>
            <a:r>
              <a:rPr lang="en-GB" sz="1800" dirty="0">
                <a:effectLst/>
                <a:latin typeface="Calibri" panose="020F0502020204030204" pitchFamily="34" charset="0"/>
              </a:rPr>
              <a:t>&lt;none&gt;</a:t>
            </a:r>
          </a:p>
        </p:txBody>
      </p:sp>
      <p:sp>
        <p:nvSpPr>
          <p:cNvPr id="4" name="Slide Number Placeholder 3"/>
          <p:cNvSpPr>
            <a:spLocks noGrp="1"/>
          </p:cNvSpPr>
          <p:nvPr>
            <p:ph type="sldNum" sz="quarter" idx="5"/>
          </p:nvPr>
        </p:nvSpPr>
        <p:spPr/>
        <p:txBody>
          <a:bodyPr/>
          <a:lstStyle/>
          <a:p>
            <a:fld id="{DB303FA8-A3F3-7640-B13D-36C73B3E5587}" type="slidenum">
              <a:rPr lang="en-US" smtClean="0"/>
              <a:t>28</a:t>
            </a:fld>
            <a:endParaRPr lang="en-US" dirty="0"/>
          </a:p>
        </p:txBody>
      </p:sp>
    </p:spTree>
    <p:extLst>
      <p:ext uri="{BB962C8B-B14F-4D97-AF65-F5344CB8AC3E}">
        <p14:creationId xmlns:p14="http://schemas.microsoft.com/office/powerpoint/2010/main" val="504316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GB" sz="1800" dirty="0">
              <a:effectLst/>
              <a:latin typeface="Calibri" panose="020F0502020204030204" pitchFamily="34" charset="0"/>
            </a:endParaRPr>
          </a:p>
          <a:p>
            <a:r>
              <a:rPr lang="en-GB" sz="1800" dirty="0">
                <a:effectLst/>
                <a:latin typeface="Calibri" panose="020F0502020204030204" pitchFamily="34" charset="0"/>
              </a:rPr>
              <a:t>&lt;none&gt;</a:t>
            </a:r>
            <a:endParaRPr lang="en-IN" dirty="0"/>
          </a:p>
        </p:txBody>
      </p:sp>
      <p:sp>
        <p:nvSpPr>
          <p:cNvPr id="4" name="Slide Number Placeholder 3"/>
          <p:cNvSpPr>
            <a:spLocks noGrp="1"/>
          </p:cNvSpPr>
          <p:nvPr>
            <p:ph type="sldNum" sz="quarter" idx="5"/>
          </p:nvPr>
        </p:nvSpPr>
        <p:spPr/>
        <p:txBody>
          <a:bodyPr/>
          <a:lstStyle/>
          <a:p>
            <a:fld id="{DB303FA8-A3F3-7640-B13D-36C73B3E5587}" type="slidenum">
              <a:rPr lang="en-US" smtClean="0"/>
              <a:t>29</a:t>
            </a:fld>
            <a:endParaRPr lang="en-US" dirty="0"/>
          </a:p>
        </p:txBody>
      </p:sp>
    </p:spTree>
    <p:extLst>
      <p:ext uri="{BB962C8B-B14F-4D97-AF65-F5344CB8AC3E}">
        <p14:creationId xmlns:p14="http://schemas.microsoft.com/office/powerpoint/2010/main" val="5802508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GB" sz="1800" dirty="0">
              <a:effectLst/>
              <a:latin typeface="Calibri" panose="020F0502020204030204" pitchFamily="34" charset="0"/>
            </a:endParaRPr>
          </a:p>
          <a:p>
            <a:r>
              <a:rPr lang="en-GB" sz="1800" dirty="0">
                <a:effectLst/>
                <a:latin typeface="Calibri" panose="020F0502020204030204" pitchFamily="34" charset="0"/>
              </a:rPr>
              <a:t>&lt;none&gt;</a:t>
            </a:r>
            <a:endParaRPr lang="en-IN" dirty="0"/>
          </a:p>
        </p:txBody>
      </p:sp>
      <p:sp>
        <p:nvSpPr>
          <p:cNvPr id="4" name="Slide Number Placeholder 3"/>
          <p:cNvSpPr>
            <a:spLocks noGrp="1"/>
          </p:cNvSpPr>
          <p:nvPr>
            <p:ph type="sldNum" sz="quarter" idx="5"/>
          </p:nvPr>
        </p:nvSpPr>
        <p:spPr/>
        <p:txBody>
          <a:bodyPr/>
          <a:lstStyle/>
          <a:p>
            <a:fld id="{DB303FA8-A3F3-7640-B13D-36C73B3E5587}" type="slidenum">
              <a:rPr lang="en-US" smtClean="0"/>
              <a:t>30</a:t>
            </a:fld>
            <a:endParaRPr lang="en-US" dirty="0"/>
          </a:p>
        </p:txBody>
      </p:sp>
    </p:spTree>
    <p:extLst>
      <p:ext uri="{BB962C8B-B14F-4D97-AF65-F5344CB8AC3E}">
        <p14:creationId xmlns:p14="http://schemas.microsoft.com/office/powerpoint/2010/main" val="15822063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a:t>
            </a:r>
            <a:r>
              <a:rPr lang="en-IN" dirty="0"/>
              <a:t>:</a:t>
            </a:r>
          </a:p>
          <a:p>
            <a:endParaRPr lang="en-IN" dirty="0"/>
          </a:p>
          <a:p>
            <a:r>
              <a:rPr lang="en-GB" sz="1800" dirty="0">
                <a:effectLst/>
                <a:latin typeface="Calibri" panose="020F0502020204030204" pitchFamily="34" charset="0"/>
                <a:ea typeface="Times New Roman" panose="02020603050405020304" pitchFamily="18" charset="0"/>
              </a:rPr>
              <a:t>You have come to the end of this module. Take a look at the key points covered along the way.</a:t>
            </a:r>
          </a:p>
          <a:p>
            <a:endParaRPr lang="en-GB" sz="1800" dirty="0">
              <a:effectLst/>
              <a:latin typeface="Calibri" panose="020F0502020204030204" pitchFamily="34" charset="0"/>
            </a:endParaRPr>
          </a:p>
          <a:p>
            <a:r>
              <a:rPr lang="en-GB" sz="1800" b="1" dirty="0">
                <a:effectLst/>
                <a:latin typeface="Calibri" panose="020F0502020204030204" pitchFamily="34" charset="0"/>
              </a:rPr>
              <a:t>Media notes</a:t>
            </a:r>
            <a:r>
              <a:rPr lang="en-GB" sz="1800" dirty="0">
                <a:effectLst/>
                <a:latin typeface="Calibri" panose="020F0502020204030204" pitchFamily="34" charset="0"/>
              </a:rPr>
              <a:t>:</a:t>
            </a:r>
          </a:p>
          <a:p>
            <a:r>
              <a:rPr lang="en-GB" sz="1800" dirty="0">
                <a:effectLst/>
                <a:latin typeface="Calibri" panose="020F0502020204030204" pitchFamily="34" charset="0"/>
              </a:rPr>
              <a:t>Show simple text and image animation. The OST and images should appear in sync with audio.</a:t>
            </a:r>
            <a:endParaRPr lang="en-IN" dirty="0"/>
          </a:p>
        </p:txBody>
      </p:sp>
      <p:sp>
        <p:nvSpPr>
          <p:cNvPr id="4" name="Slide Number Placeholder 3"/>
          <p:cNvSpPr>
            <a:spLocks noGrp="1"/>
          </p:cNvSpPr>
          <p:nvPr>
            <p:ph type="sldNum" sz="quarter" idx="5"/>
          </p:nvPr>
        </p:nvSpPr>
        <p:spPr/>
        <p:txBody>
          <a:bodyPr/>
          <a:lstStyle/>
          <a:p>
            <a:fld id="{DB303FA8-A3F3-7640-B13D-36C73B3E5587}" type="slidenum">
              <a:rPr lang="en-US" smtClean="0"/>
              <a:t>31</a:t>
            </a:fld>
            <a:endParaRPr lang="en-US" dirty="0"/>
          </a:p>
        </p:txBody>
      </p:sp>
    </p:spTree>
    <p:extLst>
      <p:ext uri="{BB962C8B-B14F-4D97-AF65-F5344CB8AC3E}">
        <p14:creationId xmlns:p14="http://schemas.microsoft.com/office/powerpoint/2010/main" val="19347964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alpha val="3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CC33A90-B87E-634E-AF2A-F4C3C8923FED}"/>
              </a:ext>
            </a:extLst>
          </p:cNvPr>
          <p:cNvSpPr/>
          <p:nvPr userDrawn="1"/>
        </p:nvSpPr>
        <p:spPr>
          <a:xfrm>
            <a:off x="0" y="914400"/>
            <a:ext cx="12192000" cy="5029200"/>
          </a:xfrm>
          <a:prstGeom prst="rect">
            <a:avLst/>
          </a:prstGeom>
          <a:pattFill prst="lgGrid">
            <a:fgClr>
              <a:schemeClr val="tx2">
                <a:lumMod val="10000"/>
                <a:lumOff val="9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41147E0E-4AE4-D149-A315-F2528623D5EA}"/>
              </a:ext>
            </a:extLst>
          </p:cNvPr>
          <p:cNvSpPr/>
          <p:nvPr userDrawn="1"/>
        </p:nvSpPr>
        <p:spPr>
          <a:xfrm>
            <a:off x="763425" y="2818150"/>
            <a:ext cx="6207001" cy="257181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2">
            <a:extLst>
              <a:ext uri="{FF2B5EF4-FFF2-40B4-BE49-F238E27FC236}">
                <a16:creationId xmlns:a16="http://schemas.microsoft.com/office/drawing/2014/main" id="{AA222472-5BC8-7B4F-AB2F-B6A10019B606}"/>
              </a:ext>
            </a:extLst>
          </p:cNvPr>
          <p:cNvSpPr>
            <a:spLocks noChangeArrowheads="1"/>
          </p:cNvSpPr>
          <p:nvPr userDrawn="1"/>
        </p:nvSpPr>
        <p:spPr bwMode="auto">
          <a:xfrm>
            <a:off x="3105150" y="35607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8" name="Title 1">
            <a:extLst>
              <a:ext uri="{FF2B5EF4-FFF2-40B4-BE49-F238E27FC236}">
                <a16:creationId xmlns:a16="http://schemas.microsoft.com/office/drawing/2014/main" id="{E3ED0903-C4AC-F843-878E-D66CB7BFB0E9}"/>
              </a:ext>
            </a:extLst>
          </p:cNvPr>
          <p:cNvSpPr>
            <a:spLocks noGrp="1"/>
          </p:cNvSpPr>
          <p:nvPr>
            <p:ph type="title" hasCustomPrompt="1"/>
          </p:nvPr>
        </p:nvSpPr>
        <p:spPr>
          <a:xfrm>
            <a:off x="1108430" y="3267744"/>
            <a:ext cx="5651293" cy="1086304"/>
          </a:xfrm>
          <a:prstGeom prst="rect">
            <a:avLst/>
          </a:prstGeom>
        </p:spPr>
        <p:txBody>
          <a:bodyPr lIns="91440" rIns="91440" anchor="ctr" anchorCtr="0">
            <a:noAutofit/>
          </a:bodyPr>
          <a:lstStyle>
            <a:lvl1pPr algn="l">
              <a:defRPr sz="8800" b="1" i="0" spc="150" baseline="0">
                <a:solidFill>
                  <a:schemeClr val="tx1"/>
                </a:solidFill>
                <a:latin typeface="+mj-lt"/>
                <a:ea typeface="Meiryo UI" panose="020B0604030504040204" pitchFamily="34" charset="-128"/>
              </a:defRPr>
            </a:lvl1pPr>
          </a:lstStyle>
          <a:p>
            <a:r>
              <a:rPr lang="en-US" noProof="0" dirty="0"/>
              <a:t>Title</a:t>
            </a:r>
          </a:p>
        </p:txBody>
      </p:sp>
      <p:sp>
        <p:nvSpPr>
          <p:cNvPr id="11" name="Picture Placeholder 10">
            <a:extLst>
              <a:ext uri="{FF2B5EF4-FFF2-40B4-BE49-F238E27FC236}">
                <a16:creationId xmlns:a16="http://schemas.microsoft.com/office/drawing/2014/main" id="{C8F278E7-697F-D34E-BB55-5D254AF87F94}"/>
              </a:ext>
            </a:extLst>
          </p:cNvPr>
          <p:cNvSpPr>
            <a:spLocks noGrp="1"/>
          </p:cNvSpPr>
          <p:nvPr>
            <p:ph type="pic" sz="quarter" idx="14"/>
          </p:nvPr>
        </p:nvSpPr>
        <p:spPr>
          <a:xfrm>
            <a:off x="5923125" y="0"/>
            <a:ext cx="6268875" cy="6858000"/>
          </a:xfrm>
          <a:custGeom>
            <a:avLst/>
            <a:gdLst>
              <a:gd name="connsiteX0" fmla="*/ 0 w 6268875"/>
              <a:gd name="connsiteY0" fmla="*/ 0 h 6858000"/>
              <a:gd name="connsiteX1" fmla="*/ 6268875 w 6268875"/>
              <a:gd name="connsiteY1" fmla="*/ 0 h 6858000"/>
              <a:gd name="connsiteX2" fmla="*/ 6268875 w 6268875"/>
              <a:gd name="connsiteY2" fmla="*/ 6858000 h 6858000"/>
              <a:gd name="connsiteX3" fmla="*/ 0 w 6268875"/>
              <a:gd name="connsiteY3" fmla="*/ 6858000 h 6858000"/>
              <a:gd name="connsiteX4" fmla="*/ 0 w 6268875"/>
              <a:gd name="connsiteY4" fmla="*/ 5389964 h 6858000"/>
              <a:gd name="connsiteX5" fmla="*/ 1047301 w 6268875"/>
              <a:gd name="connsiteY5" fmla="*/ 5389964 h 6858000"/>
              <a:gd name="connsiteX6" fmla="*/ 1047301 w 6268875"/>
              <a:gd name="connsiteY6" fmla="*/ 2814404 h 6858000"/>
              <a:gd name="connsiteX7" fmla="*/ 0 w 6268875"/>
              <a:gd name="connsiteY7" fmla="*/ 28144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68875" h="6858000">
                <a:moveTo>
                  <a:pt x="0" y="0"/>
                </a:moveTo>
                <a:lnTo>
                  <a:pt x="6268875" y="0"/>
                </a:lnTo>
                <a:lnTo>
                  <a:pt x="6268875" y="6858000"/>
                </a:lnTo>
                <a:lnTo>
                  <a:pt x="0" y="6858000"/>
                </a:lnTo>
                <a:lnTo>
                  <a:pt x="0" y="5389964"/>
                </a:lnTo>
                <a:lnTo>
                  <a:pt x="1047301" y="5389964"/>
                </a:lnTo>
                <a:lnTo>
                  <a:pt x="1047301" y="2814404"/>
                </a:lnTo>
                <a:lnTo>
                  <a:pt x="0" y="2814404"/>
                </a:lnTo>
                <a:close/>
              </a:path>
            </a:pathLst>
          </a:custGeom>
          <a:solidFill>
            <a:schemeClr val="tx1"/>
          </a:solidFill>
        </p:spPr>
        <p:txBody>
          <a:bodyPr wrap="square">
            <a:noAutofit/>
          </a:bodyPr>
          <a:lstStyle>
            <a:lvl1pPr marL="0" indent="0">
              <a:buNone/>
              <a:defRPr>
                <a:solidFill>
                  <a:schemeClr val="bg1"/>
                </a:solidFill>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762719C4-9998-4B9C-8E34-87A64F6BCDAE}"/>
              </a:ext>
            </a:extLst>
          </p:cNvPr>
          <p:cNvSpPr>
            <a:spLocks noGrp="1"/>
          </p:cNvSpPr>
          <p:nvPr>
            <p:ph type="body" sz="quarter" idx="15" hasCustomPrompt="1"/>
          </p:nvPr>
        </p:nvSpPr>
        <p:spPr>
          <a:xfrm>
            <a:off x="1124261" y="4354048"/>
            <a:ext cx="5651500" cy="704088"/>
          </a:xfrm>
        </p:spPr>
        <p:txBody>
          <a:bodyPr anchor="ctr">
            <a:normAutofit/>
          </a:bodyPr>
          <a:lstStyle>
            <a:lvl1pPr marL="0" indent="0">
              <a:buNone/>
              <a:defRPr sz="2400" b="1" i="0" cap="all" spc="600" baseline="0"/>
            </a:lvl1pPr>
          </a:lstStyle>
          <a:p>
            <a:pPr lvl="0"/>
            <a:r>
              <a:rPr lang="en-US" dirty="0"/>
              <a:t>Subtitle</a:t>
            </a:r>
          </a:p>
        </p:txBody>
      </p:sp>
    </p:spTree>
    <p:extLst>
      <p:ext uri="{BB962C8B-B14F-4D97-AF65-F5344CB8AC3E}">
        <p14:creationId xmlns:p14="http://schemas.microsoft.com/office/powerpoint/2010/main" val="147982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bg2">
            <a:alpha val="40000"/>
          </a:schemeClr>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FBA462-7E60-BA4E-9A1E-3B5E69DACB3A}"/>
              </a:ext>
            </a:extLst>
          </p:cNvPr>
          <p:cNvSpPr>
            <a:spLocks noGrp="1"/>
          </p:cNvSpPr>
          <p:nvPr>
            <p:ph type="dt" sz="half" idx="10"/>
          </p:nvPr>
        </p:nvSpPr>
        <p:spPr/>
        <p:txBody>
          <a:bodyPr/>
          <a:lstStyle/>
          <a:p>
            <a:fld id="{CACCE73A-EC7C-C74F-BDE1-B9AFE6B3713A}" type="datetimeFigureOut">
              <a:rPr lang="en-US" smtClean="0"/>
              <a:t>9/13/2023</a:t>
            </a:fld>
            <a:endParaRPr lang="en-US" dirty="0"/>
          </a:p>
        </p:txBody>
      </p:sp>
      <p:sp>
        <p:nvSpPr>
          <p:cNvPr id="3" name="Footer Placeholder 2">
            <a:extLst>
              <a:ext uri="{FF2B5EF4-FFF2-40B4-BE49-F238E27FC236}">
                <a16:creationId xmlns:a16="http://schemas.microsoft.com/office/drawing/2014/main" id="{218A28A8-5C75-FC4B-9A28-8F343DF4B1F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1FD5A6F-AE17-4E4C-9567-DB3B02853306}"/>
              </a:ext>
            </a:extLst>
          </p:cNvPr>
          <p:cNvSpPr>
            <a:spLocks noGrp="1"/>
          </p:cNvSpPr>
          <p:nvPr>
            <p:ph type="sldNum" sz="quarter" idx="12"/>
          </p:nvPr>
        </p:nvSpPr>
        <p:spPr/>
        <p:txBody>
          <a:bodyPr/>
          <a:lstStyle/>
          <a:p>
            <a:fld id="{6F705D35-D126-3B47-A82C-2A13EA9E0A67}" type="slidenum">
              <a:rPr lang="en-US" smtClean="0"/>
              <a:t>‹#›</a:t>
            </a:fld>
            <a:endParaRPr lang="en-US" dirty="0"/>
          </a:p>
        </p:txBody>
      </p:sp>
      <p:sp>
        <p:nvSpPr>
          <p:cNvPr id="5" name="Rectangle 4">
            <a:extLst>
              <a:ext uri="{FF2B5EF4-FFF2-40B4-BE49-F238E27FC236}">
                <a16:creationId xmlns:a16="http://schemas.microsoft.com/office/drawing/2014/main" id="{F9B59AC0-ACCA-0548-A037-BC61068B8FE2}"/>
              </a:ext>
            </a:extLst>
          </p:cNvPr>
          <p:cNvSpPr/>
          <p:nvPr userDrawn="1"/>
        </p:nvSpPr>
        <p:spPr>
          <a:xfrm>
            <a:off x="0" y="0"/>
            <a:ext cx="12192000" cy="986306"/>
          </a:xfrm>
          <a:prstGeom prst="rect">
            <a:avLst/>
          </a:prstGeom>
          <a:pattFill prst="lgGrid">
            <a:fgClr>
              <a:schemeClr val="tx2">
                <a:lumMod val="10000"/>
                <a:lumOff val="9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2A57C152-0331-B74F-81FE-04A927A72C7B}"/>
              </a:ext>
            </a:extLst>
          </p:cNvPr>
          <p:cNvSpPr/>
          <p:nvPr userDrawn="1"/>
        </p:nvSpPr>
        <p:spPr>
          <a:xfrm>
            <a:off x="350520" y="279792"/>
            <a:ext cx="11475720" cy="98630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rtlCol="0" anchor="ctr"/>
          <a:lstStyle/>
          <a:p>
            <a:endParaRPr lang="en-US" sz="2400" b="1" dirty="0">
              <a:latin typeface="Meiryo" panose="020B0604030504040204" pitchFamily="34" charset="-128"/>
              <a:ea typeface="Meiryo" panose="020B0604030504040204" pitchFamily="34" charset="-128"/>
            </a:endParaRPr>
          </a:p>
        </p:txBody>
      </p:sp>
      <p:sp>
        <p:nvSpPr>
          <p:cNvPr id="8" name="Title 1">
            <a:extLst>
              <a:ext uri="{FF2B5EF4-FFF2-40B4-BE49-F238E27FC236}">
                <a16:creationId xmlns:a16="http://schemas.microsoft.com/office/drawing/2014/main" id="{5FDDD9A4-1691-5D47-9605-21650E2212D3}"/>
              </a:ext>
            </a:extLst>
          </p:cNvPr>
          <p:cNvSpPr>
            <a:spLocks noGrp="1"/>
          </p:cNvSpPr>
          <p:nvPr>
            <p:ph type="title"/>
          </p:nvPr>
        </p:nvSpPr>
        <p:spPr>
          <a:xfrm>
            <a:off x="639413" y="483440"/>
            <a:ext cx="10904438" cy="583800"/>
          </a:xfrm>
          <a:prstGeom prst="rect">
            <a:avLst/>
          </a:prstGeom>
        </p:spPr>
        <p:txBody>
          <a:bodyPr lIns="91440" rIns="91440">
            <a:noAutofit/>
          </a:bodyPr>
          <a:lstStyle>
            <a:lvl1pPr>
              <a:defRPr sz="2400" b="1" i="0" spc="150" baseline="0">
                <a:solidFill>
                  <a:schemeClr val="tx1"/>
                </a:solidFill>
                <a:latin typeface="+mj-lt"/>
                <a:ea typeface="Meiryo UI" panose="020B0604030504040204" pitchFamily="34" charset="-128"/>
              </a:defRPr>
            </a:lvl1pPr>
          </a:lstStyle>
          <a:p>
            <a:r>
              <a:rPr lang="en-US"/>
              <a:t>Click to edit Master title style</a:t>
            </a:r>
            <a:endParaRPr lang="en-US" dirty="0"/>
          </a:p>
        </p:txBody>
      </p:sp>
      <p:sp>
        <p:nvSpPr>
          <p:cNvPr id="10" name="Content Placeholder 9">
            <a:extLst>
              <a:ext uri="{FF2B5EF4-FFF2-40B4-BE49-F238E27FC236}">
                <a16:creationId xmlns:a16="http://schemas.microsoft.com/office/drawing/2014/main" id="{A6B69B4E-3A48-4F14-8C09-ECC8E58C7321}"/>
              </a:ext>
            </a:extLst>
          </p:cNvPr>
          <p:cNvSpPr>
            <a:spLocks noGrp="1"/>
          </p:cNvSpPr>
          <p:nvPr>
            <p:ph sz="quarter" idx="13"/>
          </p:nvPr>
        </p:nvSpPr>
        <p:spPr>
          <a:xfrm>
            <a:off x="639763" y="1470025"/>
            <a:ext cx="10904088" cy="4706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49630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ntent ">
    <p:bg>
      <p:bgPr>
        <a:solidFill>
          <a:schemeClr val="bg2">
            <a:alpha val="4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7C56A2-F952-8343-A875-78793BA51A34}"/>
              </a:ext>
            </a:extLst>
          </p:cNvPr>
          <p:cNvSpPr/>
          <p:nvPr userDrawn="1"/>
        </p:nvSpPr>
        <p:spPr>
          <a:xfrm>
            <a:off x="0" y="5871694"/>
            <a:ext cx="12192000" cy="986306"/>
          </a:xfrm>
          <a:prstGeom prst="rect">
            <a:avLst/>
          </a:prstGeom>
          <a:pattFill prst="lgGrid">
            <a:fgClr>
              <a:schemeClr val="tx1">
                <a:lumMod val="10000"/>
                <a:lumOff val="9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81BB3689-72F8-2345-BF30-38C81BDD487E}"/>
              </a:ext>
            </a:extLst>
          </p:cNvPr>
          <p:cNvSpPr/>
          <p:nvPr userDrawn="1"/>
        </p:nvSpPr>
        <p:spPr>
          <a:xfrm>
            <a:off x="5002306" y="0"/>
            <a:ext cx="7189694" cy="685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a:extLst>
              <a:ext uri="{FF2B5EF4-FFF2-40B4-BE49-F238E27FC236}">
                <a16:creationId xmlns:a16="http://schemas.microsoft.com/office/drawing/2014/main" id="{09FBA462-7E60-BA4E-9A1E-3B5E69DACB3A}"/>
              </a:ext>
            </a:extLst>
          </p:cNvPr>
          <p:cNvSpPr>
            <a:spLocks noGrp="1"/>
          </p:cNvSpPr>
          <p:nvPr>
            <p:ph type="dt" sz="half" idx="10"/>
          </p:nvPr>
        </p:nvSpPr>
        <p:spPr/>
        <p:txBody>
          <a:bodyPr/>
          <a:lstStyle/>
          <a:p>
            <a:fld id="{CACCE73A-EC7C-C74F-BDE1-B9AFE6B3713A}" type="datetimeFigureOut">
              <a:rPr lang="en-US" smtClean="0"/>
              <a:t>9/13/2023</a:t>
            </a:fld>
            <a:endParaRPr lang="en-US" dirty="0"/>
          </a:p>
        </p:txBody>
      </p:sp>
      <p:sp>
        <p:nvSpPr>
          <p:cNvPr id="3" name="Footer Placeholder 2">
            <a:extLst>
              <a:ext uri="{FF2B5EF4-FFF2-40B4-BE49-F238E27FC236}">
                <a16:creationId xmlns:a16="http://schemas.microsoft.com/office/drawing/2014/main" id="{218A28A8-5C75-FC4B-9A28-8F343DF4B1F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1FD5A6F-AE17-4E4C-9567-DB3B02853306}"/>
              </a:ext>
            </a:extLst>
          </p:cNvPr>
          <p:cNvSpPr>
            <a:spLocks noGrp="1"/>
          </p:cNvSpPr>
          <p:nvPr>
            <p:ph type="sldNum" sz="quarter" idx="12"/>
          </p:nvPr>
        </p:nvSpPr>
        <p:spPr/>
        <p:txBody>
          <a:bodyPr/>
          <a:lstStyle/>
          <a:p>
            <a:fld id="{6F705D35-D126-3B47-A82C-2A13EA9E0A67}" type="slidenum">
              <a:rPr lang="en-US" smtClean="0"/>
              <a:t>‹#›</a:t>
            </a:fld>
            <a:endParaRPr lang="en-US" dirty="0"/>
          </a:p>
        </p:txBody>
      </p:sp>
      <p:sp>
        <p:nvSpPr>
          <p:cNvPr id="9" name="Title 1">
            <a:extLst>
              <a:ext uri="{FF2B5EF4-FFF2-40B4-BE49-F238E27FC236}">
                <a16:creationId xmlns:a16="http://schemas.microsoft.com/office/drawing/2014/main" id="{656FB1BA-653F-254C-9C39-2A5BDD763EE8}"/>
              </a:ext>
            </a:extLst>
          </p:cNvPr>
          <p:cNvSpPr>
            <a:spLocks noGrp="1"/>
          </p:cNvSpPr>
          <p:nvPr>
            <p:ph type="title"/>
          </p:nvPr>
        </p:nvSpPr>
        <p:spPr>
          <a:xfrm>
            <a:off x="6761117" y="681037"/>
            <a:ext cx="4791637" cy="583800"/>
          </a:xfrm>
          <a:prstGeom prst="rect">
            <a:avLst/>
          </a:prstGeom>
        </p:spPr>
        <p:txBody>
          <a:bodyPr lIns="91440" rIns="91440">
            <a:noAutofit/>
          </a:bodyPr>
          <a:lstStyle>
            <a:lvl1pPr>
              <a:defRPr sz="2400" b="1" i="0" spc="150" baseline="0">
                <a:solidFill>
                  <a:schemeClr val="tx1"/>
                </a:solidFill>
                <a:latin typeface="+mj-lt"/>
                <a:ea typeface="Meiryo UI" panose="020B0604030504040204" pitchFamily="34" charset="-128"/>
              </a:defRPr>
            </a:lvl1pPr>
          </a:lstStyle>
          <a:p>
            <a:r>
              <a:rPr lang="en-US"/>
              <a:t>Click to edit Master title style</a:t>
            </a:r>
            <a:endParaRPr lang="en-US" dirty="0"/>
          </a:p>
        </p:txBody>
      </p:sp>
      <p:sp>
        <p:nvSpPr>
          <p:cNvPr id="12" name="Picture Placeholder 10">
            <a:extLst>
              <a:ext uri="{FF2B5EF4-FFF2-40B4-BE49-F238E27FC236}">
                <a16:creationId xmlns:a16="http://schemas.microsoft.com/office/drawing/2014/main" id="{CB2BF900-EE78-604F-A9A8-83394228A684}"/>
              </a:ext>
            </a:extLst>
          </p:cNvPr>
          <p:cNvSpPr>
            <a:spLocks noGrp="1"/>
          </p:cNvSpPr>
          <p:nvPr>
            <p:ph type="pic" sz="quarter" idx="14"/>
          </p:nvPr>
        </p:nvSpPr>
        <p:spPr>
          <a:xfrm>
            <a:off x="542925" y="571500"/>
            <a:ext cx="5553075" cy="5715000"/>
          </a:xfrm>
          <a:prstGeom prst="rect">
            <a:avLst/>
          </a:prstGeom>
          <a:solidFill>
            <a:schemeClr val="tx1"/>
          </a:solidFill>
        </p:spPr>
        <p:txBody>
          <a:bodyPr/>
          <a:lstStyle>
            <a:lvl1pPr marL="0" indent="0">
              <a:buNone/>
              <a:defRPr>
                <a:solidFill>
                  <a:schemeClr val="bg1"/>
                </a:solidFill>
              </a:defRPr>
            </a:lvl1pPr>
          </a:lstStyle>
          <a:p>
            <a:r>
              <a:rPr lang="en-US"/>
              <a:t>Click icon to add picture</a:t>
            </a:r>
            <a:endParaRPr lang="en-US" dirty="0"/>
          </a:p>
        </p:txBody>
      </p:sp>
      <p:sp>
        <p:nvSpPr>
          <p:cNvPr id="10" name="Content Placeholder 9">
            <a:extLst>
              <a:ext uri="{FF2B5EF4-FFF2-40B4-BE49-F238E27FC236}">
                <a16:creationId xmlns:a16="http://schemas.microsoft.com/office/drawing/2014/main" id="{C4C04996-C3BC-4E03-A361-2BA33F3CA305}"/>
              </a:ext>
            </a:extLst>
          </p:cNvPr>
          <p:cNvSpPr>
            <a:spLocks noGrp="1"/>
          </p:cNvSpPr>
          <p:nvPr>
            <p:ph sz="quarter" idx="15"/>
          </p:nvPr>
        </p:nvSpPr>
        <p:spPr>
          <a:xfrm>
            <a:off x="6761163" y="1265238"/>
            <a:ext cx="4791591" cy="4911725"/>
          </a:xfrm>
        </p:spPr>
        <p:txBody>
          <a:bodyPr/>
          <a:lstStyle>
            <a:lvl1pPr>
              <a:lnSpc>
                <a:spcPct val="200000"/>
              </a:lnSpc>
              <a:spcBef>
                <a:spcPts val="1000"/>
              </a:spcBef>
              <a:buClrTx/>
              <a:defRPr/>
            </a:lvl1pPr>
            <a:lvl2pPr>
              <a:lnSpc>
                <a:spcPct val="200000"/>
              </a:lnSpc>
              <a:spcBef>
                <a:spcPts val="1000"/>
              </a:spcBef>
              <a:buClrTx/>
              <a:defRPr/>
            </a:lvl2pPr>
            <a:lvl3pPr>
              <a:lnSpc>
                <a:spcPct val="200000"/>
              </a:lnSpc>
              <a:spcBef>
                <a:spcPts val="1000"/>
              </a:spcBef>
              <a:buClrTx/>
              <a:defRPr/>
            </a:lvl3pPr>
            <a:lvl4pPr>
              <a:lnSpc>
                <a:spcPct val="200000"/>
              </a:lnSpc>
              <a:spcBef>
                <a:spcPts val="1000"/>
              </a:spcBef>
              <a:buClrTx/>
              <a:defRPr/>
            </a:lvl4pPr>
            <a:lvl5pPr>
              <a:lnSpc>
                <a:spcPct val="200000"/>
              </a:lnSpc>
              <a:spcBef>
                <a:spcPts val="1000"/>
              </a:spcBef>
              <a:buClrTx/>
              <a:defRPr/>
            </a:lvl5pPr>
          </a:lstStyle>
          <a:p>
            <a:pPr lvl="0"/>
            <a:r>
              <a:rPr lang="en-US"/>
              <a:t>Click to edit Master text styles</a:t>
            </a:r>
          </a:p>
        </p:txBody>
      </p:sp>
    </p:spTree>
    <p:extLst>
      <p:ext uri="{BB962C8B-B14F-4D97-AF65-F5344CB8AC3E}">
        <p14:creationId xmlns:p14="http://schemas.microsoft.com/office/powerpoint/2010/main" val="2859269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bg2">
            <a:alpha val="40000"/>
          </a:schemeClr>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2F96941-79C9-A34B-8AB5-C167A4D72D51}"/>
              </a:ext>
            </a:extLst>
          </p:cNvPr>
          <p:cNvSpPr/>
          <p:nvPr userDrawn="1"/>
        </p:nvSpPr>
        <p:spPr>
          <a:xfrm>
            <a:off x="0" y="0"/>
            <a:ext cx="12192000" cy="986306"/>
          </a:xfrm>
          <a:prstGeom prst="rect">
            <a:avLst/>
          </a:prstGeom>
          <a:pattFill prst="lgGrid">
            <a:fgClr>
              <a:schemeClr val="tx1">
                <a:lumMod val="10000"/>
                <a:lumOff val="9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Date Placeholder 1">
            <a:extLst>
              <a:ext uri="{FF2B5EF4-FFF2-40B4-BE49-F238E27FC236}">
                <a16:creationId xmlns:a16="http://schemas.microsoft.com/office/drawing/2014/main" id="{09FBA462-7E60-BA4E-9A1E-3B5E69DACB3A}"/>
              </a:ext>
            </a:extLst>
          </p:cNvPr>
          <p:cNvSpPr>
            <a:spLocks noGrp="1"/>
          </p:cNvSpPr>
          <p:nvPr>
            <p:ph type="dt" sz="half" idx="10"/>
          </p:nvPr>
        </p:nvSpPr>
        <p:spPr/>
        <p:txBody>
          <a:bodyPr/>
          <a:lstStyle/>
          <a:p>
            <a:fld id="{CACCE73A-EC7C-C74F-BDE1-B9AFE6B3713A}" type="datetimeFigureOut">
              <a:rPr lang="en-US" noProof="0" smtClean="0"/>
              <a:t>9/13/2023</a:t>
            </a:fld>
            <a:endParaRPr lang="en-US" noProof="0" dirty="0"/>
          </a:p>
        </p:txBody>
      </p:sp>
      <p:sp>
        <p:nvSpPr>
          <p:cNvPr id="3" name="Footer Placeholder 2">
            <a:extLst>
              <a:ext uri="{FF2B5EF4-FFF2-40B4-BE49-F238E27FC236}">
                <a16:creationId xmlns:a16="http://schemas.microsoft.com/office/drawing/2014/main" id="{218A28A8-5C75-FC4B-9A28-8F343DF4B1F9}"/>
              </a:ext>
            </a:extLst>
          </p:cNvPr>
          <p:cNvSpPr>
            <a:spLocks noGrp="1"/>
          </p:cNvSpPr>
          <p:nvPr>
            <p:ph type="ftr" sz="quarter" idx="11"/>
          </p:nvPr>
        </p:nvSpPr>
        <p:spPr/>
        <p:txBody>
          <a:bodyPr/>
          <a:lstStyle/>
          <a:p>
            <a:endParaRPr lang="en-US" noProof="0" dirty="0"/>
          </a:p>
        </p:txBody>
      </p:sp>
      <p:sp>
        <p:nvSpPr>
          <p:cNvPr id="4" name="Slide Number Placeholder 3">
            <a:extLst>
              <a:ext uri="{FF2B5EF4-FFF2-40B4-BE49-F238E27FC236}">
                <a16:creationId xmlns:a16="http://schemas.microsoft.com/office/drawing/2014/main" id="{71FD5A6F-AE17-4E4C-9567-DB3B02853306}"/>
              </a:ext>
            </a:extLst>
          </p:cNvPr>
          <p:cNvSpPr>
            <a:spLocks noGrp="1"/>
          </p:cNvSpPr>
          <p:nvPr>
            <p:ph type="sldNum" sz="quarter" idx="12"/>
          </p:nvPr>
        </p:nvSpPr>
        <p:spPr/>
        <p:txBody>
          <a:bodyPr/>
          <a:lstStyle/>
          <a:p>
            <a:fld id="{6F705D35-D126-3B47-A82C-2A13EA9E0A67}" type="slidenum">
              <a:rPr lang="en-US" noProof="0" smtClean="0"/>
              <a:t>‹#›</a:t>
            </a:fld>
            <a:endParaRPr lang="en-US" noProof="0" dirty="0"/>
          </a:p>
        </p:txBody>
      </p:sp>
      <p:sp>
        <p:nvSpPr>
          <p:cNvPr id="6" name="Rectangle 5">
            <a:extLst>
              <a:ext uri="{FF2B5EF4-FFF2-40B4-BE49-F238E27FC236}">
                <a16:creationId xmlns:a16="http://schemas.microsoft.com/office/drawing/2014/main" id="{2A57C152-0331-B74F-81FE-04A927A72C7B}"/>
              </a:ext>
            </a:extLst>
          </p:cNvPr>
          <p:cNvSpPr/>
          <p:nvPr userDrawn="1"/>
        </p:nvSpPr>
        <p:spPr>
          <a:xfrm>
            <a:off x="350520" y="279792"/>
            <a:ext cx="11475720" cy="98630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rtlCol="0" anchor="ctr"/>
          <a:lstStyle/>
          <a:p>
            <a:endParaRPr lang="en-US" sz="2400" b="1" noProof="0" dirty="0">
              <a:solidFill>
                <a:schemeClr val="bg1"/>
              </a:solidFill>
              <a:latin typeface="Meiryo" panose="020B0604030504040204" pitchFamily="34" charset="-128"/>
              <a:ea typeface="Meiryo" panose="020B0604030504040204" pitchFamily="34" charset="-128"/>
            </a:endParaRPr>
          </a:p>
        </p:txBody>
      </p:sp>
      <p:sp>
        <p:nvSpPr>
          <p:cNvPr id="8" name="Title 1">
            <a:extLst>
              <a:ext uri="{FF2B5EF4-FFF2-40B4-BE49-F238E27FC236}">
                <a16:creationId xmlns:a16="http://schemas.microsoft.com/office/drawing/2014/main" id="{5FDDD9A4-1691-5D47-9605-21650E2212D3}"/>
              </a:ext>
            </a:extLst>
          </p:cNvPr>
          <p:cNvSpPr>
            <a:spLocks noGrp="1"/>
          </p:cNvSpPr>
          <p:nvPr>
            <p:ph type="title"/>
          </p:nvPr>
        </p:nvSpPr>
        <p:spPr>
          <a:xfrm>
            <a:off x="639413" y="483440"/>
            <a:ext cx="10904438" cy="583800"/>
          </a:xfrm>
          <a:prstGeom prst="rect">
            <a:avLst/>
          </a:prstGeom>
        </p:spPr>
        <p:txBody>
          <a:bodyPr lIns="91440" rIns="91440">
            <a:noAutofit/>
          </a:bodyPr>
          <a:lstStyle>
            <a:lvl1pPr>
              <a:defRPr sz="2400" b="1" i="0" spc="150" baseline="0">
                <a:solidFill>
                  <a:schemeClr val="tx1"/>
                </a:solidFill>
                <a:latin typeface="+mj-lt"/>
                <a:ea typeface="Meiryo UI" panose="020B0604030504040204" pitchFamily="34" charset="-128"/>
              </a:defRPr>
            </a:lvl1pPr>
          </a:lstStyle>
          <a:p>
            <a:r>
              <a:rPr lang="en-US" noProof="0"/>
              <a:t>Click to edit Master title style</a:t>
            </a:r>
            <a:endParaRPr lang="en-US" noProof="0" dirty="0"/>
          </a:p>
        </p:txBody>
      </p:sp>
      <p:sp>
        <p:nvSpPr>
          <p:cNvPr id="10" name="Text Placeholder 2">
            <a:extLst>
              <a:ext uri="{FF2B5EF4-FFF2-40B4-BE49-F238E27FC236}">
                <a16:creationId xmlns:a16="http://schemas.microsoft.com/office/drawing/2014/main" id="{62F811A9-08B1-C746-B30D-69D7B4A6CD59}"/>
              </a:ext>
            </a:extLst>
          </p:cNvPr>
          <p:cNvSpPr>
            <a:spLocks noGrp="1"/>
          </p:cNvSpPr>
          <p:nvPr>
            <p:ph type="body" idx="1"/>
          </p:nvPr>
        </p:nvSpPr>
        <p:spPr>
          <a:xfrm>
            <a:off x="838201" y="2038570"/>
            <a:ext cx="5042646" cy="703135"/>
          </a:xfrm>
          <a:prstGeom prst="rect">
            <a:avLst/>
          </a:prstGeom>
        </p:spPr>
        <p:txBody>
          <a:bodyPr lIns="91440" rIns="91440" anchor="ctr">
            <a:normAutofit/>
          </a:bodyPr>
          <a:lstStyle>
            <a:lvl1pPr marL="0" indent="0" algn="l">
              <a:lnSpc>
                <a:spcPct val="150000"/>
              </a:lnSpc>
              <a:buNone/>
              <a:defRPr sz="1800" b="1" i="0" cap="all" spc="150" baseline="0">
                <a:solidFill>
                  <a:schemeClr val="tx2"/>
                </a:solidFill>
                <a:latin typeface="+mj-lt"/>
                <a:ea typeface="Meiryo UI" panose="020B0604030504040204" pitchFamily="34"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2" name="Text Placeholder 2">
            <a:extLst>
              <a:ext uri="{FF2B5EF4-FFF2-40B4-BE49-F238E27FC236}">
                <a16:creationId xmlns:a16="http://schemas.microsoft.com/office/drawing/2014/main" id="{54F0B191-C947-1640-8AD2-EEEAA1ED57C9}"/>
              </a:ext>
            </a:extLst>
          </p:cNvPr>
          <p:cNvSpPr>
            <a:spLocks noGrp="1"/>
          </p:cNvSpPr>
          <p:nvPr>
            <p:ph type="body" idx="14"/>
          </p:nvPr>
        </p:nvSpPr>
        <p:spPr>
          <a:xfrm>
            <a:off x="6501205" y="2038570"/>
            <a:ext cx="5042646" cy="703135"/>
          </a:xfrm>
          <a:prstGeom prst="rect">
            <a:avLst/>
          </a:prstGeom>
        </p:spPr>
        <p:txBody>
          <a:bodyPr lIns="91440" rIns="91440" anchor="ctr">
            <a:normAutofit/>
          </a:bodyPr>
          <a:lstStyle>
            <a:lvl1pPr marL="0" indent="0" algn="l">
              <a:lnSpc>
                <a:spcPct val="150000"/>
              </a:lnSpc>
              <a:buNone/>
              <a:defRPr sz="1800" b="1" i="0" cap="all" spc="150" baseline="0">
                <a:solidFill>
                  <a:schemeClr val="tx2"/>
                </a:solidFill>
                <a:latin typeface="+mj-lt"/>
                <a:ea typeface="Meiryo UI" panose="020B0604030504040204" pitchFamily="34"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cxnSp>
        <p:nvCxnSpPr>
          <p:cNvPr id="14" name="Straight Connector 13">
            <a:extLst>
              <a:ext uri="{FF2B5EF4-FFF2-40B4-BE49-F238E27FC236}">
                <a16:creationId xmlns:a16="http://schemas.microsoft.com/office/drawing/2014/main" id="{E8B92D52-6B55-2C4B-95E4-CE89611E590B}"/>
              </a:ext>
            </a:extLst>
          </p:cNvPr>
          <p:cNvCxnSpPr>
            <a:cxnSpLocks/>
          </p:cNvCxnSpPr>
          <p:nvPr userDrawn="1"/>
        </p:nvCxnSpPr>
        <p:spPr>
          <a:xfrm>
            <a:off x="6167716" y="1613647"/>
            <a:ext cx="0" cy="4904068"/>
          </a:xfrm>
          <a:prstGeom prst="line">
            <a:avLst/>
          </a:prstGeom>
          <a:ln>
            <a:solidFill>
              <a:schemeClr val="tx2">
                <a:lumMod val="10000"/>
                <a:lumOff val="90000"/>
              </a:schemeClr>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F0F9EB4B-EC9F-404E-A98B-1EA3F6FF116A}"/>
              </a:ext>
            </a:extLst>
          </p:cNvPr>
          <p:cNvSpPr>
            <a:spLocks noGrp="1"/>
          </p:cNvSpPr>
          <p:nvPr>
            <p:ph sz="quarter" idx="15"/>
          </p:nvPr>
        </p:nvSpPr>
        <p:spPr>
          <a:xfrm>
            <a:off x="838199" y="2894013"/>
            <a:ext cx="5042647" cy="30940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6">
            <a:extLst>
              <a:ext uri="{FF2B5EF4-FFF2-40B4-BE49-F238E27FC236}">
                <a16:creationId xmlns:a16="http://schemas.microsoft.com/office/drawing/2014/main" id="{7A648C0A-27FE-4582-8D3C-7FF280E14591}"/>
              </a:ext>
            </a:extLst>
          </p:cNvPr>
          <p:cNvSpPr>
            <a:spLocks noGrp="1"/>
          </p:cNvSpPr>
          <p:nvPr>
            <p:ph sz="quarter" idx="16"/>
          </p:nvPr>
        </p:nvSpPr>
        <p:spPr>
          <a:xfrm>
            <a:off x="6501205" y="2894013"/>
            <a:ext cx="5042647" cy="30940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5996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Image and Caption">
    <p:bg>
      <p:bgPr>
        <a:solidFill>
          <a:schemeClr val="bg2">
            <a:alpha val="4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4A22209-F6F4-814A-9719-87CDCD23C55F}"/>
              </a:ext>
            </a:extLst>
          </p:cNvPr>
          <p:cNvSpPr/>
          <p:nvPr userDrawn="1"/>
        </p:nvSpPr>
        <p:spPr>
          <a:xfrm>
            <a:off x="0" y="914400"/>
            <a:ext cx="12192000" cy="5029200"/>
          </a:xfrm>
          <a:prstGeom prst="rect">
            <a:avLst/>
          </a:prstGeom>
          <a:pattFill prst="lgGrid">
            <a:fgClr>
              <a:schemeClr val="tx2">
                <a:lumMod val="10000"/>
                <a:lumOff val="9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51817374-D7A2-2F4D-91C6-E24955F0018B}"/>
              </a:ext>
            </a:extLst>
          </p:cNvPr>
          <p:cNvSpPr/>
          <p:nvPr userDrawn="1"/>
        </p:nvSpPr>
        <p:spPr>
          <a:xfrm>
            <a:off x="5951621" y="1803214"/>
            <a:ext cx="6240379" cy="325288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Date Placeholder 1">
            <a:extLst>
              <a:ext uri="{FF2B5EF4-FFF2-40B4-BE49-F238E27FC236}">
                <a16:creationId xmlns:a16="http://schemas.microsoft.com/office/drawing/2014/main" id="{09FBA462-7E60-BA4E-9A1E-3B5E69DACB3A}"/>
              </a:ext>
            </a:extLst>
          </p:cNvPr>
          <p:cNvSpPr>
            <a:spLocks noGrp="1"/>
          </p:cNvSpPr>
          <p:nvPr>
            <p:ph type="dt" sz="half" idx="10"/>
          </p:nvPr>
        </p:nvSpPr>
        <p:spPr/>
        <p:txBody>
          <a:bodyPr/>
          <a:lstStyle/>
          <a:p>
            <a:fld id="{CACCE73A-EC7C-C74F-BDE1-B9AFE6B3713A}" type="datetimeFigureOut">
              <a:rPr lang="en-US" noProof="0" smtClean="0"/>
              <a:t>9/13/2023</a:t>
            </a:fld>
            <a:endParaRPr lang="en-US" noProof="0" dirty="0"/>
          </a:p>
        </p:txBody>
      </p:sp>
      <p:sp>
        <p:nvSpPr>
          <p:cNvPr id="3" name="Footer Placeholder 2">
            <a:extLst>
              <a:ext uri="{FF2B5EF4-FFF2-40B4-BE49-F238E27FC236}">
                <a16:creationId xmlns:a16="http://schemas.microsoft.com/office/drawing/2014/main" id="{218A28A8-5C75-FC4B-9A28-8F343DF4B1F9}"/>
              </a:ext>
            </a:extLst>
          </p:cNvPr>
          <p:cNvSpPr>
            <a:spLocks noGrp="1"/>
          </p:cNvSpPr>
          <p:nvPr>
            <p:ph type="ftr" sz="quarter" idx="11"/>
          </p:nvPr>
        </p:nvSpPr>
        <p:spPr/>
        <p:txBody>
          <a:bodyPr/>
          <a:lstStyle/>
          <a:p>
            <a:endParaRPr lang="en-US" noProof="0" dirty="0"/>
          </a:p>
        </p:txBody>
      </p:sp>
      <p:sp>
        <p:nvSpPr>
          <p:cNvPr id="4" name="Slide Number Placeholder 3">
            <a:extLst>
              <a:ext uri="{FF2B5EF4-FFF2-40B4-BE49-F238E27FC236}">
                <a16:creationId xmlns:a16="http://schemas.microsoft.com/office/drawing/2014/main" id="{71FD5A6F-AE17-4E4C-9567-DB3B02853306}"/>
              </a:ext>
            </a:extLst>
          </p:cNvPr>
          <p:cNvSpPr>
            <a:spLocks noGrp="1"/>
          </p:cNvSpPr>
          <p:nvPr>
            <p:ph type="sldNum" sz="quarter" idx="12"/>
          </p:nvPr>
        </p:nvSpPr>
        <p:spPr/>
        <p:txBody>
          <a:bodyPr/>
          <a:lstStyle/>
          <a:p>
            <a:fld id="{6F705D35-D126-3B47-A82C-2A13EA9E0A67}" type="slidenum">
              <a:rPr lang="en-US" noProof="0" smtClean="0"/>
              <a:t>‹#›</a:t>
            </a:fld>
            <a:endParaRPr lang="en-US" noProof="0" dirty="0"/>
          </a:p>
        </p:txBody>
      </p:sp>
      <p:sp>
        <p:nvSpPr>
          <p:cNvPr id="9" name="Title 1">
            <a:extLst>
              <a:ext uri="{FF2B5EF4-FFF2-40B4-BE49-F238E27FC236}">
                <a16:creationId xmlns:a16="http://schemas.microsoft.com/office/drawing/2014/main" id="{656FB1BA-653F-254C-9C39-2A5BDD763EE8}"/>
              </a:ext>
            </a:extLst>
          </p:cNvPr>
          <p:cNvSpPr>
            <a:spLocks noGrp="1"/>
          </p:cNvSpPr>
          <p:nvPr>
            <p:ph type="title"/>
          </p:nvPr>
        </p:nvSpPr>
        <p:spPr>
          <a:xfrm>
            <a:off x="6494545" y="2028031"/>
            <a:ext cx="5058209" cy="583800"/>
          </a:xfrm>
          <a:prstGeom prst="rect">
            <a:avLst/>
          </a:prstGeom>
        </p:spPr>
        <p:txBody>
          <a:bodyPr lIns="91440" rIns="91440">
            <a:noAutofit/>
          </a:bodyPr>
          <a:lstStyle>
            <a:lvl1pPr>
              <a:defRPr sz="2400" b="1" i="0" spc="150" baseline="0">
                <a:solidFill>
                  <a:schemeClr val="tx1"/>
                </a:solidFill>
                <a:latin typeface="+mj-lt"/>
                <a:ea typeface="Meiryo UI" panose="020B0604030504040204" pitchFamily="34" charset="-128"/>
              </a:defRPr>
            </a:lvl1pPr>
          </a:lstStyle>
          <a:p>
            <a:r>
              <a:rPr lang="en-US" noProof="0"/>
              <a:t>Click to edit Master title style</a:t>
            </a:r>
            <a:endParaRPr lang="en-US" noProof="0" dirty="0"/>
          </a:p>
        </p:txBody>
      </p:sp>
      <p:sp>
        <p:nvSpPr>
          <p:cNvPr id="13" name="Picture Placeholder 10">
            <a:extLst>
              <a:ext uri="{FF2B5EF4-FFF2-40B4-BE49-F238E27FC236}">
                <a16:creationId xmlns:a16="http://schemas.microsoft.com/office/drawing/2014/main" id="{AD5E91DA-7D30-8C45-9BE7-5F82AA824B11}"/>
              </a:ext>
            </a:extLst>
          </p:cNvPr>
          <p:cNvSpPr>
            <a:spLocks noGrp="1"/>
          </p:cNvSpPr>
          <p:nvPr>
            <p:ph type="pic" sz="quarter" idx="14"/>
          </p:nvPr>
        </p:nvSpPr>
        <p:spPr>
          <a:xfrm>
            <a:off x="542925" y="0"/>
            <a:ext cx="5408696" cy="6858000"/>
          </a:xfrm>
          <a:prstGeom prst="rect">
            <a:avLst/>
          </a:prstGeom>
          <a:solidFill>
            <a:schemeClr val="tx1"/>
          </a:solidFill>
        </p:spPr>
        <p:txBody>
          <a:bodyPr/>
          <a:lstStyle>
            <a:lvl1pPr marL="0" indent="0">
              <a:buNone/>
              <a:defRPr>
                <a:solidFill>
                  <a:schemeClr val="bg1"/>
                </a:solidFill>
              </a:defRPr>
            </a:lvl1pPr>
          </a:lstStyle>
          <a:p>
            <a:r>
              <a:rPr lang="en-US" noProof="0"/>
              <a:t>Click icon to add picture</a:t>
            </a:r>
            <a:endParaRPr lang="en-US" noProof="0" dirty="0"/>
          </a:p>
        </p:txBody>
      </p:sp>
      <p:sp>
        <p:nvSpPr>
          <p:cNvPr id="6" name="Content Placeholder 5">
            <a:extLst>
              <a:ext uri="{FF2B5EF4-FFF2-40B4-BE49-F238E27FC236}">
                <a16:creationId xmlns:a16="http://schemas.microsoft.com/office/drawing/2014/main" id="{A94B5840-E92F-4CFE-B3C0-0873B2740891}"/>
              </a:ext>
            </a:extLst>
          </p:cNvPr>
          <p:cNvSpPr>
            <a:spLocks noGrp="1"/>
          </p:cNvSpPr>
          <p:nvPr>
            <p:ph sz="quarter" idx="15"/>
          </p:nvPr>
        </p:nvSpPr>
        <p:spPr>
          <a:xfrm>
            <a:off x="6494463" y="2611438"/>
            <a:ext cx="5058291" cy="2165350"/>
          </a:xfrm>
        </p:spPr>
        <p:txBody>
          <a:bodyPr/>
          <a:lstStyle>
            <a:lvl1pPr marL="0" indent="0">
              <a:lnSpc>
                <a:spcPct val="200000"/>
              </a:lnSpc>
              <a:spcBef>
                <a:spcPts val="1900"/>
              </a:spcBef>
              <a:buNone/>
              <a:defRPr/>
            </a:lvl1pPr>
          </a:lstStyle>
          <a:p>
            <a:pPr lvl="0"/>
            <a:r>
              <a:rPr lang="en-US"/>
              <a:t>Click to edit Master text styles</a:t>
            </a:r>
          </a:p>
        </p:txBody>
      </p:sp>
    </p:spTree>
    <p:extLst>
      <p:ext uri="{BB962C8B-B14F-4D97-AF65-F5344CB8AC3E}">
        <p14:creationId xmlns:p14="http://schemas.microsoft.com/office/powerpoint/2010/main" val="2020848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4">
            <a:alpha val="40000"/>
          </a:schemeClr>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FBA462-7E60-BA4E-9A1E-3B5E69DACB3A}"/>
              </a:ext>
            </a:extLst>
          </p:cNvPr>
          <p:cNvSpPr>
            <a:spLocks noGrp="1"/>
          </p:cNvSpPr>
          <p:nvPr>
            <p:ph type="dt" sz="half" idx="10"/>
          </p:nvPr>
        </p:nvSpPr>
        <p:spPr/>
        <p:txBody>
          <a:bodyPr/>
          <a:lstStyle/>
          <a:p>
            <a:fld id="{CACCE73A-EC7C-C74F-BDE1-B9AFE6B3713A}" type="datetimeFigureOut">
              <a:rPr lang="en-US" smtClean="0"/>
              <a:t>9/13/2023</a:t>
            </a:fld>
            <a:endParaRPr lang="en-US" dirty="0"/>
          </a:p>
        </p:txBody>
      </p:sp>
      <p:sp>
        <p:nvSpPr>
          <p:cNvPr id="3" name="Footer Placeholder 2">
            <a:extLst>
              <a:ext uri="{FF2B5EF4-FFF2-40B4-BE49-F238E27FC236}">
                <a16:creationId xmlns:a16="http://schemas.microsoft.com/office/drawing/2014/main" id="{218A28A8-5C75-FC4B-9A28-8F343DF4B1F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1FD5A6F-AE17-4E4C-9567-DB3B02853306}"/>
              </a:ext>
            </a:extLst>
          </p:cNvPr>
          <p:cNvSpPr>
            <a:spLocks noGrp="1"/>
          </p:cNvSpPr>
          <p:nvPr>
            <p:ph type="sldNum" sz="quarter" idx="12"/>
          </p:nvPr>
        </p:nvSpPr>
        <p:spPr/>
        <p:txBody>
          <a:bodyPr/>
          <a:lstStyle/>
          <a:p>
            <a:fld id="{6F705D35-D126-3B47-A82C-2A13EA9E0A67}" type="slidenum">
              <a:rPr lang="en-US" smtClean="0"/>
              <a:t>‹#›</a:t>
            </a:fld>
            <a:endParaRPr lang="en-US" dirty="0"/>
          </a:p>
        </p:txBody>
      </p:sp>
    </p:spTree>
    <p:extLst>
      <p:ext uri="{BB962C8B-B14F-4D97-AF65-F5344CB8AC3E}">
        <p14:creationId xmlns:p14="http://schemas.microsoft.com/office/powerpoint/2010/main" val="21077179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9EAC25-66D1-1245-97FD-3B58401328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E2069B3-0468-584A-914E-91C8C91C7F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DBDB421-E3C9-A140-878A-F3A967799A02}"/>
              </a:ext>
            </a:extLst>
          </p:cNvPr>
          <p:cNvSpPr>
            <a:spLocks noGrp="1"/>
          </p:cNvSpPr>
          <p:nvPr>
            <p:ph type="dt" sz="half" idx="2"/>
          </p:nvPr>
        </p:nvSpPr>
        <p:spPr>
          <a:xfrm>
            <a:off x="838200" y="6492875"/>
            <a:ext cx="2743200" cy="228600"/>
          </a:xfrm>
          <a:prstGeom prst="rect">
            <a:avLst/>
          </a:prstGeom>
        </p:spPr>
        <p:txBody>
          <a:bodyPr vert="horz" lIns="91440" tIns="45720" rIns="91440" bIns="45720" rtlCol="0" anchor="ctr"/>
          <a:lstStyle>
            <a:lvl1pPr algn="l">
              <a:defRPr sz="700">
                <a:solidFill>
                  <a:schemeClr val="tx1">
                    <a:tint val="75000"/>
                  </a:schemeClr>
                </a:solidFill>
              </a:defRPr>
            </a:lvl1pPr>
          </a:lstStyle>
          <a:p>
            <a:fld id="{CACCE73A-EC7C-C74F-BDE1-B9AFE6B3713A}" type="datetimeFigureOut">
              <a:rPr lang="en-US" smtClean="0"/>
              <a:pPr/>
              <a:t>9/13/2023</a:t>
            </a:fld>
            <a:endParaRPr lang="en-US" dirty="0"/>
          </a:p>
        </p:txBody>
      </p:sp>
      <p:sp>
        <p:nvSpPr>
          <p:cNvPr id="5" name="Footer Placeholder 4">
            <a:extLst>
              <a:ext uri="{FF2B5EF4-FFF2-40B4-BE49-F238E27FC236}">
                <a16:creationId xmlns:a16="http://schemas.microsoft.com/office/drawing/2014/main" id="{147A988C-554B-E64F-A698-DE3EF9CA0774}"/>
              </a:ext>
            </a:extLst>
          </p:cNvPr>
          <p:cNvSpPr>
            <a:spLocks noGrp="1"/>
          </p:cNvSpPr>
          <p:nvPr>
            <p:ph type="ftr" sz="quarter" idx="3"/>
          </p:nvPr>
        </p:nvSpPr>
        <p:spPr>
          <a:xfrm>
            <a:off x="4038600" y="6492875"/>
            <a:ext cx="4114800" cy="228600"/>
          </a:xfrm>
          <a:prstGeom prst="rect">
            <a:avLst/>
          </a:prstGeom>
        </p:spPr>
        <p:txBody>
          <a:bodyPr vert="horz" lIns="91440" tIns="45720" rIns="91440" bIns="45720" rtlCol="0" anchor="ctr"/>
          <a:lstStyle>
            <a:lvl1pPr algn="ctr">
              <a:defRPr sz="7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98157E6-BBF7-AB4A-B5DD-B39A65C17B0B}"/>
              </a:ext>
            </a:extLst>
          </p:cNvPr>
          <p:cNvSpPr>
            <a:spLocks noGrp="1"/>
          </p:cNvSpPr>
          <p:nvPr>
            <p:ph type="sldNum" sz="quarter" idx="4"/>
          </p:nvPr>
        </p:nvSpPr>
        <p:spPr>
          <a:xfrm>
            <a:off x="8610600" y="6492875"/>
            <a:ext cx="2743200" cy="228600"/>
          </a:xfrm>
          <a:prstGeom prst="rect">
            <a:avLst/>
          </a:prstGeom>
        </p:spPr>
        <p:txBody>
          <a:bodyPr vert="horz" lIns="91440" tIns="45720" rIns="91440" bIns="45720" rtlCol="0" anchor="ctr"/>
          <a:lstStyle>
            <a:lvl1pPr algn="r">
              <a:defRPr sz="700">
                <a:solidFill>
                  <a:schemeClr val="tx1">
                    <a:tint val="75000"/>
                  </a:schemeClr>
                </a:solidFill>
              </a:defRPr>
            </a:lvl1pPr>
          </a:lstStyle>
          <a:p>
            <a:fld id="{6F705D35-D126-3B47-A82C-2A13EA9E0A67}" type="slidenum">
              <a:rPr lang="en-US" smtClean="0"/>
              <a:pPr/>
              <a:t>‹#›</a:t>
            </a:fld>
            <a:endParaRPr lang="en-US" dirty="0"/>
          </a:p>
        </p:txBody>
      </p:sp>
    </p:spTree>
    <p:extLst>
      <p:ext uri="{BB962C8B-B14F-4D97-AF65-F5344CB8AC3E}">
        <p14:creationId xmlns:p14="http://schemas.microsoft.com/office/powerpoint/2010/main" val="2796308779"/>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30" r:id="rId5"/>
    <p:sldLayoutId id="2147483729"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eiryo UI" panose="020B0604030504040204" pitchFamily="34" charset="-128"/>
          <a:cs typeface="+mj-cs"/>
        </a:defRPr>
      </a:lvl1pPr>
    </p:titleStyle>
    <p:bodyStyle>
      <a:lvl1pPr marL="228600" indent="-228600" algn="l" defTabSz="914400" rtl="0" eaLnBrk="1" latinLnBrk="0" hangingPunct="1">
        <a:lnSpc>
          <a:spcPct val="150000"/>
        </a:lnSpc>
        <a:spcBef>
          <a:spcPts val="1500"/>
        </a:spcBef>
        <a:buClr>
          <a:schemeClr val="accent2"/>
        </a:buClr>
        <a:buFont typeface="Wingdings" panose="05000000000000000000" pitchFamily="2" charset="2"/>
        <a:buChar char="§"/>
        <a:defRPr sz="1500" kern="1200" spc="150" baseline="0">
          <a:solidFill>
            <a:schemeClr val="tx1"/>
          </a:solidFill>
          <a:latin typeface="+mn-lt"/>
          <a:ea typeface="Meiryo UI" panose="020B0604030504040204" pitchFamily="34" charset="-128"/>
          <a:cs typeface="+mn-cs"/>
        </a:defRPr>
      </a:lvl1pPr>
      <a:lvl2pPr marL="685800" indent="-228600" algn="l" defTabSz="914400" rtl="0" eaLnBrk="1" latinLnBrk="0" hangingPunct="1">
        <a:lnSpc>
          <a:spcPct val="150000"/>
        </a:lnSpc>
        <a:spcBef>
          <a:spcPts val="500"/>
        </a:spcBef>
        <a:buClr>
          <a:schemeClr val="accent2"/>
        </a:buClr>
        <a:buFont typeface="Wingdings" panose="05000000000000000000" pitchFamily="2" charset="2"/>
        <a:buChar char="§"/>
        <a:defRPr sz="1500" kern="1200" spc="150" baseline="0">
          <a:solidFill>
            <a:schemeClr val="tx1"/>
          </a:solidFill>
          <a:latin typeface="+mn-lt"/>
          <a:ea typeface="Meiryo UI" panose="020B0604030504040204" pitchFamily="34" charset="-128"/>
          <a:cs typeface="+mn-cs"/>
        </a:defRPr>
      </a:lvl2pPr>
      <a:lvl3pPr marL="1143000" indent="-228600" algn="l" defTabSz="914400" rtl="0" eaLnBrk="1" latinLnBrk="0" hangingPunct="1">
        <a:lnSpc>
          <a:spcPct val="150000"/>
        </a:lnSpc>
        <a:spcBef>
          <a:spcPts val="500"/>
        </a:spcBef>
        <a:buClr>
          <a:schemeClr val="accent2"/>
        </a:buClr>
        <a:buFont typeface="Wingdings" panose="05000000000000000000" pitchFamily="2" charset="2"/>
        <a:buChar char="§"/>
        <a:defRPr sz="1400" kern="1200" spc="150" baseline="0">
          <a:solidFill>
            <a:schemeClr val="tx1"/>
          </a:solidFill>
          <a:latin typeface="+mn-lt"/>
          <a:ea typeface="Meiryo UI" panose="020B0604030504040204" pitchFamily="34" charset="-128"/>
          <a:cs typeface="+mn-cs"/>
        </a:defRPr>
      </a:lvl3pPr>
      <a:lvl4pPr marL="1600200" indent="-228600" algn="l" defTabSz="914400" rtl="0" eaLnBrk="1" latinLnBrk="0" hangingPunct="1">
        <a:lnSpc>
          <a:spcPct val="150000"/>
        </a:lnSpc>
        <a:spcBef>
          <a:spcPts val="500"/>
        </a:spcBef>
        <a:buClr>
          <a:schemeClr val="accent2"/>
        </a:buClr>
        <a:buFont typeface="Wingdings" panose="05000000000000000000" pitchFamily="2" charset="2"/>
        <a:buChar char="§"/>
        <a:defRPr sz="1400" kern="1200" spc="150" baseline="0">
          <a:solidFill>
            <a:schemeClr val="tx1"/>
          </a:solidFill>
          <a:latin typeface="+mn-lt"/>
          <a:ea typeface="Meiryo UI" panose="020B0604030504040204" pitchFamily="34" charset="-128"/>
          <a:cs typeface="+mn-cs"/>
        </a:defRPr>
      </a:lvl4pPr>
      <a:lvl5pPr marL="2057400" indent="-228600" algn="l" defTabSz="914400" rtl="0" eaLnBrk="1" latinLnBrk="0" hangingPunct="1">
        <a:lnSpc>
          <a:spcPct val="150000"/>
        </a:lnSpc>
        <a:spcBef>
          <a:spcPts val="500"/>
        </a:spcBef>
        <a:buClr>
          <a:schemeClr val="accent2"/>
        </a:buClr>
        <a:buFont typeface="Wingdings" panose="05000000000000000000" pitchFamily="2" charset="2"/>
        <a:buChar char="§"/>
        <a:defRPr sz="1400" kern="1200" spc="150" baseline="0">
          <a:solidFill>
            <a:schemeClr val="tx1"/>
          </a:solidFill>
          <a:latin typeface="+mn-lt"/>
          <a:ea typeface="Meiryo UI" panose="020B060403050404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6.jpe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4.jpeg"/><Relationship Id="rId5" Type="http://schemas.microsoft.com/office/2007/relationships/hdphoto" Target="../media/hdphoto2.wdp"/><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6196A5-0BE7-9DAB-9391-D0C6B7A866E4}"/>
              </a:ext>
            </a:extLst>
          </p:cNvPr>
          <p:cNvSpPr txBox="1"/>
          <p:nvPr/>
        </p:nvSpPr>
        <p:spPr>
          <a:xfrm>
            <a:off x="3911600" y="1034365"/>
            <a:ext cx="43688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IN" sz="3600" b="1" dirty="0"/>
              <a:t>Financial Market</a:t>
            </a:r>
          </a:p>
        </p:txBody>
      </p:sp>
      <p:sp>
        <p:nvSpPr>
          <p:cNvPr id="3" name="Content Placeholder 22">
            <a:extLst>
              <a:ext uri="{FF2B5EF4-FFF2-40B4-BE49-F238E27FC236}">
                <a16:creationId xmlns:a16="http://schemas.microsoft.com/office/drawing/2014/main" id="{421EFA1E-0E2A-C79F-1460-E64213D9D7DD}"/>
              </a:ext>
            </a:extLst>
          </p:cNvPr>
          <p:cNvSpPr txBox="1">
            <a:spLocks/>
          </p:cNvSpPr>
          <p:nvPr/>
        </p:nvSpPr>
        <p:spPr>
          <a:xfrm>
            <a:off x="1772861" y="2171194"/>
            <a:ext cx="8646278" cy="4115053"/>
          </a:xfrm>
          <a:prstGeom prst="rect">
            <a:avLst/>
          </a:prstGeom>
        </p:spPr>
        <p:txBody>
          <a:bodyPr vert="horz" lIns="91440" tIns="45720" rIns="91440" bIns="45720" rtlCol="0" anchor="ctr">
            <a:normAutofit/>
          </a:bodyPr>
          <a:lstStyle>
            <a:lvl1pPr marL="228600" indent="-228600" algn="l" defTabSz="914400" rtl="0" eaLnBrk="1" latinLnBrk="0" hangingPunct="1">
              <a:lnSpc>
                <a:spcPct val="150000"/>
              </a:lnSpc>
              <a:spcBef>
                <a:spcPts val="1500"/>
              </a:spcBef>
              <a:buClr>
                <a:schemeClr val="accent2"/>
              </a:buClr>
              <a:buFont typeface="Wingdings" panose="05000000000000000000" pitchFamily="2" charset="2"/>
              <a:buChar char="§"/>
              <a:defRPr sz="1500" kern="1200" spc="150" baseline="0">
                <a:solidFill>
                  <a:schemeClr val="tx1"/>
                </a:solidFill>
                <a:latin typeface="+mn-lt"/>
                <a:ea typeface="Meiryo UI" panose="020B0604030504040204" pitchFamily="34" charset="-128"/>
                <a:cs typeface="+mn-cs"/>
              </a:defRPr>
            </a:lvl1pPr>
            <a:lvl2pPr marL="685800" indent="-228600" algn="l" defTabSz="914400" rtl="0" eaLnBrk="1" latinLnBrk="0" hangingPunct="1">
              <a:lnSpc>
                <a:spcPct val="150000"/>
              </a:lnSpc>
              <a:spcBef>
                <a:spcPts val="500"/>
              </a:spcBef>
              <a:buClr>
                <a:schemeClr val="accent2"/>
              </a:buClr>
              <a:buFont typeface="Wingdings" panose="05000000000000000000" pitchFamily="2" charset="2"/>
              <a:buChar char="§"/>
              <a:defRPr sz="1500" kern="1200" spc="150" baseline="0">
                <a:solidFill>
                  <a:schemeClr val="tx1"/>
                </a:solidFill>
                <a:latin typeface="+mn-lt"/>
                <a:ea typeface="Meiryo UI" panose="020B0604030504040204" pitchFamily="34" charset="-128"/>
                <a:cs typeface="+mn-cs"/>
              </a:defRPr>
            </a:lvl2pPr>
            <a:lvl3pPr marL="1143000" indent="-228600" algn="l" defTabSz="914400" rtl="0" eaLnBrk="1" latinLnBrk="0" hangingPunct="1">
              <a:lnSpc>
                <a:spcPct val="150000"/>
              </a:lnSpc>
              <a:spcBef>
                <a:spcPts val="500"/>
              </a:spcBef>
              <a:buClr>
                <a:schemeClr val="accent2"/>
              </a:buClr>
              <a:buFont typeface="Wingdings" panose="05000000000000000000" pitchFamily="2" charset="2"/>
              <a:buChar char="§"/>
              <a:defRPr sz="1400" kern="1200" spc="150" baseline="0">
                <a:solidFill>
                  <a:schemeClr val="tx1"/>
                </a:solidFill>
                <a:latin typeface="+mn-lt"/>
                <a:ea typeface="Meiryo UI" panose="020B0604030504040204" pitchFamily="34" charset="-128"/>
                <a:cs typeface="+mn-cs"/>
              </a:defRPr>
            </a:lvl3pPr>
            <a:lvl4pPr marL="1600200" indent="-228600" algn="l" defTabSz="914400" rtl="0" eaLnBrk="1" latinLnBrk="0" hangingPunct="1">
              <a:lnSpc>
                <a:spcPct val="150000"/>
              </a:lnSpc>
              <a:spcBef>
                <a:spcPts val="500"/>
              </a:spcBef>
              <a:buClr>
                <a:schemeClr val="accent2"/>
              </a:buClr>
              <a:buFont typeface="Wingdings" panose="05000000000000000000" pitchFamily="2" charset="2"/>
              <a:buChar char="§"/>
              <a:defRPr sz="1400" kern="1200" spc="150" baseline="0">
                <a:solidFill>
                  <a:schemeClr val="tx1"/>
                </a:solidFill>
                <a:latin typeface="+mn-lt"/>
                <a:ea typeface="Meiryo UI" panose="020B0604030504040204" pitchFamily="34" charset="-128"/>
                <a:cs typeface="+mn-cs"/>
              </a:defRPr>
            </a:lvl4pPr>
            <a:lvl5pPr marL="2057400" indent="-228600" algn="l" defTabSz="914400" rtl="0" eaLnBrk="1" latinLnBrk="0" hangingPunct="1">
              <a:lnSpc>
                <a:spcPct val="150000"/>
              </a:lnSpc>
              <a:spcBef>
                <a:spcPts val="500"/>
              </a:spcBef>
              <a:buClr>
                <a:schemeClr val="accent2"/>
              </a:buClr>
              <a:buFont typeface="Wingdings" panose="05000000000000000000" pitchFamily="2" charset="2"/>
              <a:buChar char="§"/>
              <a:defRPr sz="1400" kern="1200" spc="150" baseline="0">
                <a:solidFill>
                  <a:schemeClr val="tx1"/>
                </a:solidFill>
                <a:latin typeface="+mn-lt"/>
                <a:ea typeface="Meiryo UI" panose="020B060403050404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en-US" sz="1800" dirty="0"/>
              <a:t>Instructional Designer: Renuka Borgaonkar</a:t>
            </a:r>
          </a:p>
          <a:p>
            <a:pPr marL="0" indent="0" algn="ctr">
              <a:buFont typeface="Wingdings" panose="05000000000000000000" pitchFamily="2" charset="2"/>
              <a:buNone/>
            </a:pPr>
            <a:endParaRPr lang="en-US" sz="1800" dirty="0"/>
          </a:p>
          <a:p>
            <a:pPr marL="0" indent="0" algn="ctr">
              <a:buFont typeface="Wingdings" panose="05000000000000000000" pitchFamily="2" charset="2"/>
              <a:buNone/>
            </a:pPr>
            <a:r>
              <a:rPr lang="en-US" sz="1800" dirty="0"/>
              <a:t>Content treatment: Level 2</a:t>
            </a:r>
          </a:p>
          <a:p>
            <a:pPr marL="0" indent="0" algn="ctr">
              <a:buFont typeface="Wingdings" panose="05000000000000000000" pitchFamily="2" charset="2"/>
              <a:buNone/>
            </a:pPr>
            <a:r>
              <a:rPr lang="en-US" sz="1800" dirty="0"/>
              <a:t>Number of screens: 14</a:t>
            </a:r>
          </a:p>
          <a:p>
            <a:pPr marL="0" indent="0" algn="ctr">
              <a:buFont typeface="Wingdings" panose="05000000000000000000" pitchFamily="2" charset="2"/>
              <a:buNone/>
            </a:pPr>
            <a:endParaRPr lang="en-US" sz="1800" dirty="0"/>
          </a:p>
          <a:p>
            <a:pPr marL="0" indent="0" algn="ctr">
              <a:buFont typeface="Wingdings" panose="05000000000000000000" pitchFamily="2" charset="2"/>
              <a:buNone/>
            </a:pPr>
            <a:r>
              <a:rPr lang="en-US" sz="1800" b="1" dirty="0"/>
              <a:t>Duration</a:t>
            </a:r>
            <a:r>
              <a:rPr lang="en-US" sz="1800" dirty="0"/>
              <a:t>: 10 minutes</a:t>
            </a:r>
          </a:p>
        </p:txBody>
      </p:sp>
    </p:spTree>
    <p:extLst>
      <p:ext uri="{BB962C8B-B14F-4D97-AF65-F5344CB8AC3E}">
        <p14:creationId xmlns:p14="http://schemas.microsoft.com/office/powerpoint/2010/main" val="2311563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ontent Placeholder 22">
            <a:extLst>
              <a:ext uri="{FF2B5EF4-FFF2-40B4-BE49-F238E27FC236}">
                <a16:creationId xmlns:a16="http://schemas.microsoft.com/office/drawing/2014/main" id="{3E408D6E-B51C-CD4F-AC1A-15EC32AAB741}"/>
              </a:ext>
            </a:extLst>
          </p:cNvPr>
          <p:cNvSpPr>
            <a:spLocks noGrp="1"/>
          </p:cNvSpPr>
          <p:nvPr>
            <p:ph idx="4294967295"/>
          </p:nvPr>
        </p:nvSpPr>
        <p:spPr>
          <a:xfrm>
            <a:off x="6494546" y="2463547"/>
            <a:ext cx="5517782" cy="2164163"/>
          </a:xfrm>
        </p:spPr>
        <p:txBody>
          <a:bodyPr>
            <a:normAutofit/>
          </a:bodyPr>
          <a:lstStyle/>
          <a:p>
            <a:pPr marL="0" indent="0">
              <a:buNone/>
            </a:pPr>
            <a:endParaRPr lang="en-US" dirty="0"/>
          </a:p>
          <a:p>
            <a:pPr marL="0" indent="0">
              <a:buNone/>
            </a:pPr>
            <a:r>
              <a:rPr lang="en-US" dirty="0"/>
              <a:t>Let’s enter the world of investment!</a:t>
            </a:r>
          </a:p>
          <a:p>
            <a:pPr marL="0" indent="0">
              <a:buNone/>
            </a:pPr>
            <a:r>
              <a:rPr lang="en-US" dirty="0"/>
              <a:t>Be ready to learn some simple investment concepts…</a:t>
            </a:r>
          </a:p>
        </p:txBody>
      </p:sp>
      <p:sp>
        <p:nvSpPr>
          <p:cNvPr id="21" name="Title 20">
            <a:extLst>
              <a:ext uri="{FF2B5EF4-FFF2-40B4-BE49-F238E27FC236}">
                <a16:creationId xmlns:a16="http://schemas.microsoft.com/office/drawing/2014/main" id="{4095A0CF-E335-0C44-AB23-48EE18153C8F}"/>
              </a:ext>
            </a:extLst>
          </p:cNvPr>
          <p:cNvSpPr>
            <a:spLocks noGrp="1"/>
          </p:cNvSpPr>
          <p:nvPr>
            <p:ph type="title"/>
          </p:nvPr>
        </p:nvSpPr>
        <p:spPr>
          <a:xfrm>
            <a:off x="6494545" y="2028031"/>
            <a:ext cx="5058209" cy="917300"/>
          </a:xfrm>
        </p:spPr>
        <p:txBody>
          <a:bodyPr/>
          <a:lstStyle/>
          <a:p>
            <a:r>
              <a:rPr lang="en-US" dirty="0"/>
              <a:t>What are financial investments?</a:t>
            </a:r>
          </a:p>
        </p:txBody>
      </p:sp>
      <p:pic>
        <p:nvPicPr>
          <p:cNvPr id="5" name="Picture Placeholder 4" descr="a man in a suit and tie&#10;">
            <a:extLst>
              <a:ext uri="{FF2B5EF4-FFF2-40B4-BE49-F238E27FC236}">
                <a16:creationId xmlns:a16="http://schemas.microsoft.com/office/drawing/2014/main" id="{7EF64C15-5C9B-41D1-B2BD-5BB3EC571A2E}"/>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a:ext>
            </a:extLst>
          </a:blip>
          <a:srcRect/>
          <a:stretch/>
        </p:blipFill>
        <p:spPr>
          <a:xfrm>
            <a:off x="542925" y="0"/>
            <a:ext cx="5408696" cy="6858000"/>
          </a:xfrm>
        </p:spPr>
      </p:pic>
      <p:sp>
        <p:nvSpPr>
          <p:cNvPr id="2" name="Rectangle 1">
            <a:extLst>
              <a:ext uri="{FF2B5EF4-FFF2-40B4-BE49-F238E27FC236}">
                <a16:creationId xmlns:a16="http://schemas.microsoft.com/office/drawing/2014/main" id="{CBF353DE-A6F1-4A51-AFF8-FDBEF24CD025}"/>
              </a:ext>
            </a:extLst>
          </p:cNvPr>
          <p:cNvSpPr/>
          <p:nvPr/>
        </p:nvSpPr>
        <p:spPr>
          <a:xfrm>
            <a:off x="6494546" y="4485717"/>
            <a:ext cx="1260390" cy="40755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IN" dirty="0"/>
              <a:t>START</a:t>
            </a:r>
          </a:p>
        </p:txBody>
      </p:sp>
      <p:sp>
        <p:nvSpPr>
          <p:cNvPr id="3" name="Speech Bubble: Rectangle 2">
            <a:extLst>
              <a:ext uri="{FF2B5EF4-FFF2-40B4-BE49-F238E27FC236}">
                <a16:creationId xmlns:a16="http://schemas.microsoft.com/office/drawing/2014/main" id="{DB4263DA-C63F-EBD1-6990-C0B20667328C}"/>
              </a:ext>
            </a:extLst>
          </p:cNvPr>
          <p:cNvSpPr/>
          <p:nvPr/>
        </p:nvSpPr>
        <p:spPr>
          <a:xfrm>
            <a:off x="11887200" y="1714500"/>
            <a:ext cx="4749800" cy="2047748"/>
          </a:xfrm>
          <a:prstGeom prst="wedgeRectCallout">
            <a:avLst>
              <a:gd name="adj1" fmla="val -60128"/>
              <a:gd name="adj2" fmla="val 1164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IN" b="1" dirty="0">
                <a:solidFill>
                  <a:schemeClr val="tx2"/>
                </a:solidFill>
              </a:rPr>
              <a:t>Note to the reviewer:</a:t>
            </a:r>
            <a:r>
              <a:rPr lang="en-IN" dirty="0">
                <a:solidFill>
                  <a:schemeClr val="tx2"/>
                </a:solidFill>
              </a:rPr>
              <a:t> The course introduction along with the list of modules will appear on the next slide after completing the storyboards of all modules.</a:t>
            </a:r>
          </a:p>
        </p:txBody>
      </p:sp>
    </p:spTree>
    <p:extLst>
      <p:ext uri="{BB962C8B-B14F-4D97-AF65-F5344CB8AC3E}">
        <p14:creationId xmlns:p14="http://schemas.microsoft.com/office/powerpoint/2010/main" val="2888430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3BB2B7-A83A-4015-92BD-4080BC4FD7E7}"/>
              </a:ext>
            </a:extLst>
          </p:cNvPr>
          <p:cNvSpPr>
            <a:spLocks noGrp="1"/>
          </p:cNvSpPr>
          <p:nvPr>
            <p:ph type="title"/>
          </p:nvPr>
        </p:nvSpPr>
        <p:spPr>
          <a:xfrm>
            <a:off x="906304" y="3518004"/>
            <a:ext cx="5937259" cy="1621888"/>
          </a:xfrm>
        </p:spPr>
        <p:txBody>
          <a:bodyPr/>
          <a:lstStyle/>
          <a:p>
            <a:r>
              <a:rPr lang="en-US" sz="4600" dirty="0"/>
              <a:t>Financial Markets</a:t>
            </a:r>
          </a:p>
        </p:txBody>
      </p:sp>
      <p:pic>
        <p:nvPicPr>
          <p:cNvPr id="9" name="Picture Placeholder 8" descr="A group of people standing in front of a window">
            <a:extLst>
              <a:ext uri="{FF2B5EF4-FFF2-40B4-BE49-F238E27FC236}">
                <a16:creationId xmlns:a16="http://schemas.microsoft.com/office/drawing/2014/main" id="{59E51D7A-DEF4-42CC-83DE-6D857B6DFBFA}"/>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A2A41CAF-9D90-4203-BE4A-53EA37304B99}"/>
              </a:ext>
            </a:extLst>
          </p:cNvPr>
          <p:cNvSpPr>
            <a:spLocks noGrp="1"/>
          </p:cNvSpPr>
          <p:nvPr>
            <p:ph type="body" sz="quarter" idx="15"/>
          </p:nvPr>
        </p:nvSpPr>
        <p:spPr>
          <a:xfrm>
            <a:off x="951010" y="3405179"/>
            <a:ext cx="5651500" cy="704088"/>
          </a:xfrm>
        </p:spPr>
        <p:txBody>
          <a:bodyPr>
            <a:normAutofit/>
          </a:bodyPr>
          <a:lstStyle/>
          <a:p>
            <a:r>
              <a:rPr lang="en-US" sz="2000" dirty="0"/>
              <a:t>An Introduction to</a:t>
            </a:r>
          </a:p>
        </p:txBody>
      </p:sp>
      <p:sp>
        <p:nvSpPr>
          <p:cNvPr id="2" name="Text Placeholder 3">
            <a:extLst>
              <a:ext uri="{FF2B5EF4-FFF2-40B4-BE49-F238E27FC236}">
                <a16:creationId xmlns:a16="http://schemas.microsoft.com/office/drawing/2014/main" id="{35EADBAC-8AA8-1F19-F88E-65F90B60FDD9}"/>
              </a:ext>
            </a:extLst>
          </p:cNvPr>
          <p:cNvSpPr txBox="1">
            <a:spLocks/>
          </p:cNvSpPr>
          <p:nvPr/>
        </p:nvSpPr>
        <p:spPr>
          <a:xfrm>
            <a:off x="951010" y="2873153"/>
            <a:ext cx="5651500" cy="704088"/>
          </a:xfrm>
          <a:prstGeom prst="rect">
            <a:avLst/>
          </a:prstGeom>
        </p:spPr>
        <p:txBody>
          <a:bodyPr vert="horz" lIns="91440" tIns="45720" rIns="91440" bIns="45720" rtlCol="0" anchor="ctr">
            <a:normAutofit/>
          </a:bodyPr>
          <a:lstStyle>
            <a:lvl1pPr marL="0" indent="0" algn="l" defTabSz="914400" rtl="0" eaLnBrk="1" latinLnBrk="0" hangingPunct="1">
              <a:lnSpc>
                <a:spcPct val="150000"/>
              </a:lnSpc>
              <a:spcBef>
                <a:spcPts val="1500"/>
              </a:spcBef>
              <a:buClr>
                <a:schemeClr val="accent2"/>
              </a:buClr>
              <a:buFont typeface="Wingdings" panose="05000000000000000000" pitchFamily="2" charset="2"/>
              <a:buNone/>
              <a:defRPr sz="2400" b="1" i="0" kern="1200" cap="all" spc="600" baseline="0">
                <a:solidFill>
                  <a:schemeClr val="tx1"/>
                </a:solidFill>
                <a:latin typeface="+mn-lt"/>
                <a:ea typeface="Meiryo UI" panose="020B0604030504040204" pitchFamily="34" charset="-128"/>
                <a:cs typeface="+mn-cs"/>
              </a:defRPr>
            </a:lvl1pPr>
            <a:lvl2pPr marL="685800" indent="-228600" algn="l" defTabSz="914400" rtl="0" eaLnBrk="1" latinLnBrk="0" hangingPunct="1">
              <a:lnSpc>
                <a:spcPct val="150000"/>
              </a:lnSpc>
              <a:spcBef>
                <a:spcPts val="500"/>
              </a:spcBef>
              <a:buClr>
                <a:schemeClr val="accent2"/>
              </a:buClr>
              <a:buFont typeface="Wingdings" panose="05000000000000000000" pitchFamily="2" charset="2"/>
              <a:buChar char="§"/>
              <a:defRPr sz="1500" kern="1200" spc="150" baseline="0">
                <a:solidFill>
                  <a:schemeClr val="tx1"/>
                </a:solidFill>
                <a:latin typeface="+mn-lt"/>
                <a:ea typeface="Meiryo UI" panose="020B0604030504040204" pitchFamily="34" charset="-128"/>
                <a:cs typeface="+mn-cs"/>
              </a:defRPr>
            </a:lvl2pPr>
            <a:lvl3pPr marL="1143000" indent="-228600" algn="l" defTabSz="914400" rtl="0" eaLnBrk="1" latinLnBrk="0" hangingPunct="1">
              <a:lnSpc>
                <a:spcPct val="150000"/>
              </a:lnSpc>
              <a:spcBef>
                <a:spcPts val="500"/>
              </a:spcBef>
              <a:buClr>
                <a:schemeClr val="accent2"/>
              </a:buClr>
              <a:buFont typeface="Wingdings" panose="05000000000000000000" pitchFamily="2" charset="2"/>
              <a:buChar char="§"/>
              <a:defRPr sz="1400" kern="1200" spc="150" baseline="0">
                <a:solidFill>
                  <a:schemeClr val="tx1"/>
                </a:solidFill>
                <a:latin typeface="+mn-lt"/>
                <a:ea typeface="Meiryo UI" panose="020B0604030504040204" pitchFamily="34" charset="-128"/>
                <a:cs typeface="+mn-cs"/>
              </a:defRPr>
            </a:lvl3pPr>
            <a:lvl4pPr marL="1600200" indent="-228600" algn="l" defTabSz="914400" rtl="0" eaLnBrk="1" latinLnBrk="0" hangingPunct="1">
              <a:lnSpc>
                <a:spcPct val="150000"/>
              </a:lnSpc>
              <a:spcBef>
                <a:spcPts val="500"/>
              </a:spcBef>
              <a:buClr>
                <a:schemeClr val="accent2"/>
              </a:buClr>
              <a:buFont typeface="Wingdings" panose="05000000000000000000" pitchFamily="2" charset="2"/>
              <a:buChar char="§"/>
              <a:defRPr sz="1400" kern="1200" spc="150" baseline="0">
                <a:solidFill>
                  <a:schemeClr val="tx1"/>
                </a:solidFill>
                <a:latin typeface="+mn-lt"/>
                <a:ea typeface="Meiryo UI" panose="020B0604030504040204" pitchFamily="34" charset="-128"/>
                <a:cs typeface="+mn-cs"/>
              </a:defRPr>
            </a:lvl4pPr>
            <a:lvl5pPr marL="2057400" indent="-228600" algn="l" defTabSz="914400" rtl="0" eaLnBrk="1" latinLnBrk="0" hangingPunct="1">
              <a:lnSpc>
                <a:spcPct val="150000"/>
              </a:lnSpc>
              <a:spcBef>
                <a:spcPts val="500"/>
              </a:spcBef>
              <a:buClr>
                <a:schemeClr val="accent2"/>
              </a:buClr>
              <a:buFont typeface="Wingdings" panose="05000000000000000000" pitchFamily="2" charset="2"/>
              <a:buChar char="§"/>
              <a:defRPr sz="1400" kern="1200" spc="150" baseline="0">
                <a:solidFill>
                  <a:schemeClr val="tx1"/>
                </a:solidFill>
                <a:latin typeface="+mn-lt"/>
                <a:ea typeface="Meiryo UI" panose="020B060403050404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cap="none" dirty="0">
                <a:solidFill>
                  <a:schemeClr val="tx1">
                    <a:lumMod val="50000"/>
                    <a:lumOff val="50000"/>
                  </a:schemeClr>
                </a:solidFill>
                <a:latin typeface="Arial" panose="020B0604020202020204" pitchFamily="34" charset="0"/>
                <a:cs typeface="Arial" panose="020B0604020202020204" pitchFamily="34" charset="0"/>
              </a:rPr>
              <a:t>Module 1</a:t>
            </a:r>
          </a:p>
        </p:txBody>
      </p:sp>
      <p:sp>
        <p:nvSpPr>
          <p:cNvPr id="5" name="Text Placeholder 3">
            <a:extLst>
              <a:ext uri="{FF2B5EF4-FFF2-40B4-BE49-F238E27FC236}">
                <a16:creationId xmlns:a16="http://schemas.microsoft.com/office/drawing/2014/main" id="{07C9D67F-9077-0D5A-390F-FD3892742D21}"/>
              </a:ext>
            </a:extLst>
          </p:cNvPr>
          <p:cNvSpPr txBox="1">
            <a:spLocks/>
          </p:cNvSpPr>
          <p:nvPr/>
        </p:nvSpPr>
        <p:spPr>
          <a:xfrm>
            <a:off x="906304" y="4644246"/>
            <a:ext cx="5651500" cy="704088"/>
          </a:xfrm>
          <a:prstGeom prst="rect">
            <a:avLst/>
          </a:prstGeom>
        </p:spPr>
        <p:txBody>
          <a:bodyPr vert="horz" lIns="91440" tIns="45720" rIns="91440" bIns="45720" rtlCol="0" anchor="ctr">
            <a:normAutofit/>
          </a:bodyPr>
          <a:lstStyle>
            <a:lvl1pPr marL="0" indent="0" algn="l" defTabSz="914400" rtl="0" eaLnBrk="1" latinLnBrk="0" hangingPunct="1">
              <a:lnSpc>
                <a:spcPct val="150000"/>
              </a:lnSpc>
              <a:spcBef>
                <a:spcPts val="1500"/>
              </a:spcBef>
              <a:buClr>
                <a:schemeClr val="accent2"/>
              </a:buClr>
              <a:buFont typeface="Wingdings" panose="05000000000000000000" pitchFamily="2" charset="2"/>
              <a:buNone/>
              <a:defRPr sz="2400" b="1" i="0" kern="1200" cap="all" spc="600" baseline="0">
                <a:solidFill>
                  <a:schemeClr val="tx1"/>
                </a:solidFill>
                <a:latin typeface="+mn-lt"/>
                <a:ea typeface="Meiryo UI" panose="020B0604030504040204" pitchFamily="34" charset="-128"/>
                <a:cs typeface="+mn-cs"/>
              </a:defRPr>
            </a:lvl1pPr>
            <a:lvl2pPr marL="685800" indent="-228600" algn="l" defTabSz="914400" rtl="0" eaLnBrk="1" latinLnBrk="0" hangingPunct="1">
              <a:lnSpc>
                <a:spcPct val="150000"/>
              </a:lnSpc>
              <a:spcBef>
                <a:spcPts val="500"/>
              </a:spcBef>
              <a:buClr>
                <a:schemeClr val="accent2"/>
              </a:buClr>
              <a:buFont typeface="Wingdings" panose="05000000000000000000" pitchFamily="2" charset="2"/>
              <a:buChar char="§"/>
              <a:defRPr sz="1500" kern="1200" spc="150" baseline="0">
                <a:solidFill>
                  <a:schemeClr val="tx1"/>
                </a:solidFill>
                <a:latin typeface="+mn-lt"/>
                <a:ea typeface="Meiryo UI" panose="020B0604030504040204" pitchFamily="34" charset="-128"/>
                <a:cs typeface="+mn-cs"/>
              </a:defRPr>
            </a:lvl2pPr>
            <a:lvl3pPr marL="1143000" indent="-228600" algn="l" defTabSz="914400" rtl="0" eaLnBrk="1" latinLnBrk="0" hangingPunct="1">
              <a:lnSpc>
                <a:spcPct val="150000"/>
              </a:lnSpc>
              <a:spcBef>
                <a:spcPts val="500"/>
              </a:spcBef>
              <a:buClr>
                <a:schemeClr val="accent2"/>
              </a:buClr>
              <a:buFont typeface="Wingdings" panose="05000000000000000000" pitchFamily="2" charset="2"/>
              <a:buChar char="§"/>
              <a:defRPr sz="1400" kern="1200" spc="150" baseline="0">
                <a:solidFill>
                  <a:schemeClr val="tx1"/>
                </a:solidFill>
                <a:latin typeface="+mn-lt"/>
                <a:ea typeface="Meiryo UI" panose="020B0604030504040204" pitchFamily="34" charset="-128"/>
                <a:cs typeface="+mn-cs"/>
              </a:defRPr>
            </a:lvl3pPr>
            <a:lvl4pPr marL="1600200" indent="-228600" algn="l" defTabSz="914400" rtl="0" eaLnBrk="1" latinLnBrk="0" hangingPunct="1">
              <a:lnSpc>
                <a:spcPct val="150000"/>
              </a:lnSpc>
              <a:spcBef>
                <a:spcPts val="500"/>
              </a:spcBef>
              <a:buClr>
                <a:schemeClr val="accent2"/>
              </a:buClr>
              <a:buFont typeface="Wingdings" panose="05000000000000000000" pitchFamily="2" charset="2"/>
              <a:buChar char="§"/>
              <a:defRPr sz="1400" kern="1200" spc="150" baseline="0">
                <a:solidFill>
                  <a:schemeClr val="tx1"/>
                </a:solidFill>
                <a:latin typeface="+mn-lt"/>
                <a:ea typeface="Meiryo UI" panose="020B0604030504040204" pitchFamily="34" charset="-128"/>
                <a:cs typeface="+mn-cs"/>
              </a:defRPr>
            </a:lvl4pPr>
            <a:lvl5pPr marL="2057400" indent="-228600" algn="l" defTabSz="914400" rtl="0" eaLnBrk="1" latinLnBrk="0" hangingPunct="1">
              <a:lnSpc>
                <a:spcPct val="150000"/>
              </a:lnSpc>
              <a:spcBef>
                <a:spcPts val="500"/>
              </a:spcBef>
              <a:buClr>
                <a:schemeClr val="accent2"/>
              </a:buClr>
              <a:buFont typeface="Wingdings" panose="05000000000000000000" pitchFamily="2" charset="2"/>
              <a:buChar char="§"/>
              <a:defRPr sz="1400" kern="1200" spc="150" baseline="0">
                <a:solidFill>
                  <a:schemeClr val="tx1"/>
                </a:solidFill>
                <a:latin typeface="+mn-lt"/>
                <a:ea typeface="Meiryo UI" panose="020B060403050404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cap="none" spc="150" dirty="0">
                <a:solidFill>
                  <a:schemeClr val="tx1">
                    <a:lumMod val="75000"/>
                    <a:lumOff val="25000"/>
                  </a:schemeClr>
                </a:solidFill>
              </a:rPr>
              <a:t>Duration: 10 minutes</a:t>
            </a:r>
          </a:p>
        </p:txBody>
      </p:sp>
    </p:spTree>
    <p:extLst>
      <p:ext uri="{BB962C8B-B14F-4D97-AF65-F5344CB8AC3E}">
        <p14:creationId xmlns:p14="http://schemas.microsoft.com/office/powerpoint/2010/main" val="361142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ontent Placeholder 22">
            <a:extLst>
              <a:ext uri="{FF2B5EF4-FFF2-40B4-BE49-F238E27FC236}">
                <a16:creationId xmlns:a16="http://schemas.microsoft.com/office/drawing/2014/main" id="{3E408D6E-B51C-CD4F-AC1A-15EC32AAB741}"/>
              </a:ext>
            </a:extLst>
          </p:cNvPr>
          <p:cNvSpPr>
            <a:spLocks noGrp="1"/>
          </p:cNvSpPr>
          <p:nvPr>
            <p:ph idx="4294967295"/>
          </p:nvPr>
        </p:nvSpPr>
        <p:spPr>
          <a:xfrm>
            <a:off x="6761117" y="1264837"/>
            <a:ext cx="4791636" cy="4912126"/>
          </a:xfrm>
        </p:spPr>
        <p:txBody>
          <a:bodyPr>
            <a:normAutofit/>
          </a:bodyPr>
          <a:lstStyle/>
          <a:p>
            <a:pPr marL="0" indent="0">
              <a:buNone/>
            </a:pPr>
            <a:r>
              <a:rPr lang="en-US" dirty="0"/>
              <a:t>After completing this module, you will be able to:</a:t>
            </a:r>
          </a:p>
          <a:p>
            <a:r>
              <a:rPr lang="en-US" dirty="0"/>
              <a:t>Define Financial Market</a:t>
            </a:r>
          </a:p>
          <a:p>
            <a:r>
              <a:rPr lang="en-US" dirty="0"/>
              <a:t>Describe how financial markets work</a:t>
            </a:r>
          </a:p>
          <a:p>
            <a:r>
              <a:rPr lang="en-US" dirty="0"/>
              <a:t>Understand the role of Stock Exchange within financial markets</a:t>
            </a:r>
          </a:p>
          <a:p>
            <a:r>
              <a:rPr lang="en-US" dirty="0"/>
              <a:t>List the types of risks involved in the financial market</a:t>
            </a:r>
          </a:p>
          <a:p>
            <a:r>
              <a:rPr lang="en-US" dirty="0"/>
              <a:t>Understand the ways to control financial market risks</a:t>
            </a:r>
          </a:p>
        </p:txBody>
      </p:sp>
      <p:sp>
        <p:nvSpPr>
          <p:cNvPr id="21" name="Title 20">
            <a:extLst>
              <a:ext uri="{FF2B5EF4-FFF2-40B4-BE49-F238E27FC236}">
                <a16:creationId xmlns:a16="http://schemas.microsoft.com/office/drawing/2014/main" id="{4095A0CF-E335-0C44-AB23-48EE18153C8F}"/>
              </a:ext>
            </a:extLst>
          </p:cNvPr>
          <p:cNvSpPr>
            <a:spLocks noGrp="1"/>
          </p:cNvSpPr>
          <p:nvPr>
            <p:ph type="title"/>
          </p:nvPr>
        </p:nvSpPr>
        <p:spPr/>
        <p:txBody>
          <a:bodyPr/>
          <a:lstStyle/>
          <a:p>
            <a:r>
              <a:rPr lang="en-US" dirty="0"/>
              <a:t>What’s in it for me?</a:t>
            </a:r>
          </a:p>
        </p:txBody>
      </p:sp>
      <p:pic>
        <p:nvPicPr>
          <p:cNvPr id="12" name="Picture Placeholder 11" descr="two women staring at a laptop">
            <a:extLst>
              <a:ext uri="{FF2B5EF4-FFF2-40B4-BE49-F238E27FC236}">
                <a16:creationId xmlns:a16="http://schemas.microsoft.com/office/drawing/2014/main" id="{C4A01B63-37B7-4771-B459-B3EC5C58CB47}"/>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a:ext>
            </a:extLst>
          </a:blip>
          <a:srcRect/>
          <a:stretch/>
        </p:blipFill>
        <p:spPr>
          <a:xfrm>
            <a:off x="542925" y="571500"/>
            <a:ext cx="5553075" cy="5715000"/>
          </a:xfrm>
        </p:spPr>
      </p:pic>
      <p:sp>
        <p:nvSpPr>
          <p:cNvPr id="2" name="TextBox 1">
            <a:extLst>
              <a:ext uri="{FF2B5EF4-FFF2-40B4-BE49-F238E27FC236}">
                <a16:creationId xmlns:a16="http://schemas.microsoft.com/office/drawing/2014/main" id="{A7BBA9BA-6E68-7F59-C8C0-636326AF8666}"/>
              </a:ext>
            </a:extLst>
          </p:cNvPr>
          <p:cNvSpPr txBox="1"/>
          <p:nvPr/>
        </p:nvSpPr>
        <p:spPr>
          <a:xfrm>
            <a:off x="11171888" y="6311900"/>
            <a:ext cx="855011" cy="369332"/>
          </a:xfrm>
          <a:prstGeom prst="rect">
            <a:avLst/>
          </a:prstGeom>
          <a:noFill/>
        </p:spPr>
        <p:txBody>
          <a:bodyPr wrap="square" rtlCol="0">
            <a:spAutoFit/>
          </a:bodyPr>
          <a:lstStyle/>
          <a:p>
            <a:pPr algn="r"/>
            <a:r>
              <a:rPr lang="en-IN" dirty="0"/>
              <a:t>1/12</a:t>
            </a:r>
          </a:p>
        </p:txBody>
      </p:sp>
    </p:spTree>
    <p:extLst>
      <p:ext uri="{BB962C8B-B14F-4D97-AF65-F5344CB8AC3E}">
        <p14:creationId xmlns:p14="http://schemas.microsoft.com/office/powerpoint/2010/main" val="3728819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A1EDC-CF41-4438-BB57-18569B953129}"/>
              </a:ext>
            </a:extLst>
          </p:cNvPr>
          <p:cNvSpPr>
            <a:spLocks noGrp="1"/>
          </p:cNvSpPr>
          <p:nvPr>
            <p:ph idx="4294967295"/>
          </p:nvPr>
        </p:nvSpPr>
        <p:spPr>
          <a:xfrm>
            <a:off x="639247" y="1469745"/>
            <a:ext cx="10913505" cy="4707218"/>
          </a:xfrm>
        </p:spPr>
        <p:txBody>
          <a:bodyPr>
            <a:normAutofit/>
          </a:bodyPr>
          <a:lstStyle/>
          <a:p>
            <a:pPr marL="0" indent="0">
              <a:buNone/>
            </a:pPr>
            <a:r>
              <a:rPr lang="en-US" dirty="0"/>
              <a:t>A Financial Market is a market in which people and entities can trade:</a:t>
            </a:r>
          </a:p>
          <a:p>
            <a:r>
              <a:rPr lang="en-US" dirty="0"/>
              <a:t>Financial securities</a:t>
            </a:r>
          </a:p>
          <a:p>
            <a:r>
              <a:rPr lang="en-US" dirty="0"/>
              <a:t>Commodities</a:t>
            </a:r>
          </a:p>
          <a:p>
            <a:r>
              <a:rPr lang="en-US" dirty="0"/>
              <a:t>Other fungible items of value at:</a:t>
            </a:r>
          </a:p>
          <a:p>
            <a:pPr lvl="1"/>
            <a:r>
              <a:rPr lang="en-US" dirty="0"/>
              <a:t>Low transaction costs</a:t>
            </a:r>
          </a:p>
          <a:p>
            <a:pPr lvl="1"/>
            <a:r>
              <a:rPr lang="en-US" dirty="0"/>
              <a:t>Prices that reflect supply and demand</a:t>
            </a:r>
          </a:p>
        </p:txBody>
      </p:sp>
      <p:sp>
        <p:nvSpPr>
          <p:cNvPr id="2" name="Title 1">
            <a:extLst>
              <a:ext uri="{FF2B5EF4-FFF2-40B4-BE49-F238E27FC236}">
                <a16:creationId xmlns:a16="http://schemas.microsoft.com/office/drawing/2014/main" id="{5CFB284A-573D-46BB-8DDB-1E198A12A19F}"/>
              </a:ext>
            </a:extLst>
          </p:cNvPr>
          <p:cNvSpPr>
            <a:spLocks noGrp="1"/>
          </p:cNvSpPr>
          <p:nvPr>
            <p:ph type="title"/>
          </p:nvPr>
        </p:nvSpPr>
        <p:spPr/>
        <p:txBody>
          <a:bodyPr/>
          <a:lstStyle/>
          <a:p>
            <a:r>
              <a:rPr lang="en-US" dirty="0"/>
              <a:t>What is a Financial Market?</a:t>
            </a:r>
          </a:p>
        </p:txBody>
      </p:sp>
      <p:pic>
        <p:nvPicPr>
          <p:cNvPr id="1026" name="Picture 2" descr="Businessman trading online stock market on teblet screen, digital investment concept Technology Stock Photo">
            <a:extLst>
              <a:ext uri="{FF2B5EF4-FFF2-40B4-BE49-F238E27FC236}">
                <a16:creationId xmlns:a16="http://schemas.microsoft.com/office/drawing/2014/main" id="{05103F7F-76E8-BB9D-A9E4-790D12831E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9500" y="2327711"/>
            <a:ext cx="5537200" cy="327149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20333DF-61DB-4C6F-BB1C-FB3ED414059F}"/>
              </a:ext>
            </a:extLst>
          </p:cNvPr>
          <p:cNvSpPr txBox="1"/>
          <p:nvPr/>
        </p:nvSpPr>
        <p:spPr>
          <a:xfrm>
            <a:off x="6057900" y="5709250"/>
            <a:ext cx="6096000" cy="369332"/>
          </a:xfrm>
          <a:prstGeom prst="rect">
            <a:avLst/>
          </a:prstGeom>
          <a:noFill/>
        </p:spPr>
        <p:txBody>
          <a:bodyPr wrap="square">
            <a:spAutoFit/>
          </a:bodyPr>
          <a:lstStyle/>
          <a:p>
            <a:r>
              <a:rPr lang="en-IN" b="0" i="0" dirty="0">
                <a:solidFill>
                  <a:srgbClr val="0C0D0D"/>
                </a:solidFill>
                <a:effectLst/>
                <a:latin typeface="iStock Maquette"/>
              </a:rPr>
              <a:t>Stock photo ID: 1311598658</a:t>
            </a:r>
            <a:endParaRPr lang="en-IN" dirty="0"/>
          </a:p>
        </p:txBody>
      </p:sp>
      <p:sp>
        <p:nvSpPr>
          <p:cNvPr id="4" name="TextBox 3">
            <a:extLst>
              <a:ext uri="{FF2B5EF4-FFF2-40B4-BE49-F238E27FC236}">
                <a16:creationId xmlns:a16="http://schemas.microsoft.com/office/drawing/2014/main" id="{2FF0F859-82B9-E7B4-2891-BFE7D7917D75}"/>
              </a:ext>
            </a:extLst>
          </p:cNvPr>
          <p:cNvSpPr txBox="1"/>
          <p:nvPr/>
        </p:nvSpPr>
        <p:spPr>
          <a:xfrm>
            <a:off x="11171888" y="6311900"/>
            <a:ext cx="855011" cy="369332"/>
          </a:xfrm>
          <a:prstGeom prst="rect">
            <a:avLst/>
          </a:prstGeom>
          <a:noFill/>
        </p:spPr>
        <p:txBody>
          <a:bodyPr wrap="square" rtlCol="0">
            <a:spAutoFit/>
          </a:bodyPr>
          <a:lstStyle/>
          <a:p>
            <a:pPr algn="r"/>
            <a:r>
              <a:rPr lang="en-IN" dirty="0"/>
              <a:t>2/12</a:t>
            </a:r>
          </a:p>
        </p:txBody>
      </p:sp>
    </p:spTree>
    <p:extLst>
      <p:ext uri="{BB962C8B-B14F-4D97-AF65-F5344CB8AC3E}">
        <p14:creationId xmlns:p14="http://schemas.microsoft.com/office/powerpoint/2010/main" val="1459366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A1EDC-CF41-4438-BB57-18569B953129}"/>
              </a:ext>
            </a:extLst>
          </p:cNvPr>
          <p:cNvSpPr>
            <a:spLocks noGrp="1"/>
          </p:cNvSpPr>
          <p:nvPr>
            <p:ph idx="4294967295"/>
          </p:nvPr>
        </p:nvSpPr>
        <p:spPr>
          <a:xfrm>
            <a:off x="639247" y="1469745"/>
            <a:ext cx="10913505" cy="4707218"/>
          </a:xfrm>
        </p:spPr>
        <p:txBody>
          <a:bodyPr>
            <a:normAutofit/>
          </a:bodyPr>
          <a:lstStyle/>
          <a:p>
            <a:pPr marL="0" indent="0">
              <a:buNone/>
            </a:pPr>
            <a:r>
              <a:rPr lang="en-US" dirty="0"/>
              <a:t>A Financial Market is a market in which people and entities can trade:</a:t>
            </a:r>
          </a:p>
          <a:p>
            <a:pPr marL="0" indent="0">
              <a:buNone/>
            </a:pPr>
            <a:endParaRPr lang="en-US" dirty="0"/>
          </a:p>
          <a:p>
            <a:pPr marL="0" indent="0">
              <a:buNone/>
            </a:pPr>
            <a:r>
              <a:rPr lang="en-US" dirty="0"/>
              <a:t>Financial securities</a:t>
            </a:r>
          </a:p>
        </p:txBody>
      </p:sp>
      <p:sp>
        <p:nvSpPr>
          <p:cNvPr id="2" name="Title 1">
            <a:extLst>
              <a:ext uri="{FF2B5EF4-FFF2-40B4-BE49-F238E27FC236}">
                <a16:creationId xmlns:a16="http://schemas.microsoft.com/office/drawing/2014/main" id="{5CFB284A-573D-46BB-8DDB-1E198A12A19F}"/>
              </a:ext>
            </a:extLst>
          </p:cNvPr>
          <p:cNvSpPr>
            <a:spLocks noGrp="1"/>
          </p:cNvSpPr>
          <p:nvPr>
            <p:ph type="title"/>
          </p:nvPr>
        </p:nvSpPr>
        <p:spPr/>
        <p:txBody>
          <a:bodyPr/>
          <a:lstStyle/>
          <a:p>
            <a:r>
              <a:rPr lang="en-US" dirty="0"/>
              <a:t>What is a Financial Market?</a:t>
            </a:r>
          </a:p>
        </p:txBody>
      </p:sp>
      <p:sp>
        <p:nvSpPr>
          <p:cNvPr id="5" name="TextBox 4">
            <a:extLst>
              <a:ext uri="{FF2B5EF4-FFF2-40B4-BE49-F238E27FC236}">
                <a16:creationId xmlns:a16="http://schemas.microsoft.com/office/drawing/2014/main" id="{616F2A1A-A4B5-FFD1-C68B-68A8EC4BA6A2}"/>
              </a:ext>
            </a:extLst>
          </p:cNvPr>
          <p:cNvSpPr txBox="1"/>
          <p:nvPr/>
        </p:nvSpPr>
        <p:spPr>
          <a:xfrm>
            <a:off x="5899537" y="2589426"/>
            <a:ext cx="6098058" cy="406201"/>
          </a:xfrm>
          <a:prstGeom prst="rect">
            <a:avLst/>
          </a:prstGeom>
          <a:noFill/>
        </p:spPr>
        <p:txBody>
          <a:bodyPr wrap="square">
            <a:spAutoFit/>
          </a:bodyPr>
          <a:lstStyle/>
          <a:p>
            <a:pPr>
              <a:lnSpc>
                <a:spcPct val="150000"/>
              </a:lnSpc>
              <a:spcBef>
                <a:spcPts val="1500"/>
              </a:spcBef>
              <a:buClr>
                <a:schemeClr val="accent2"/>
              </a:buClr>
            </a:pPr>
            <a:r>
              <a:rPr lang="en-US" sz="1500" spc="150" dirty="0">
                <a:ea typeface="Meiryo UI" panose="020B0604030504040204" pitchFamily="34" charset="-128"/>
              </a:rPr>
              <a:t>Commodities</a:t>
            </a:r>
          </a:p>
        </p:txBody>
      </p:sp>
      <p:pic>
        <p:nvPicPr>
          <p:cNvPr id="2050" name="Picture 2" descr="Cartons of financial investment products in a shopping cart. Cartons of financial investment products in a shopping cart i.e REITs, stocks, ETFs, bonds, mutual funds, commodities. A concept of portfolio management with risk diversification for optimal returns. Wealth Stock Photo">
            <a:extLst>
              <a:ext uri="{FF2B5EF4-FFF2-40B4-BE49-F238E27FC236}">
                <a16:creationId xmlns:a16="http://schemas.microsoft.com/office/drawing/2014/main" id="{4680495A-E0FF-0FDD-12D5-389AE6FF0F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413" y="3121772"/>
            <a:ext cx="2814987" cy="18775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310E708C-F733-02C2-FAB3-A19AC5B30703}"/>
              </a:ext>
            </a:extLst>
          </p:cNvPr>
          <p:cNvSpPr txBox="1"/>
          <p:nvPr/>
        </p:nvSpPr>
        <p:spPr>
          <a:xfrm>
            <a:off x="533400" y="5032520"/>
            <a:ext cx="2814987" cy="369332"/>
          </a:xfrm>
          <a:prstGeom prst="rect">
            <a:avLst/>
          </a:prstGeom>
          <a:noFill/>
        </p:spPr>
        <p:txBody>
          <a:bodyPr wrap="square">
            <a:spAutoFit/>
          </a:bodyPr>
          <a:lstStyle/>
          <a:p>
            <a:r>
              <a:rPr lang="en-IN" b="0" i="0" dirty="0">
                <a:solidFill>
                  <a:srgbClr val="0C0D0D"/>
                </a:solidFill>
                <a:effectLst/>
                <a:latin typeface="iStock Maquette"/>
              </a:rPr>
              <a:t>Stock photo ID:675822910</a:t>
            </a:r>
            <a:endParaRPr lang="en-IN" dirty="0"/>
          </a:p>
        </p:txBody>
      </p:sp>
      <p:pic>
        <p:nvPicPr>
          <p:cNvPr id="2052" name="Picture 4" descr="Gold Bars Sitting over A Bar Graph - Stock Market and Finance Concept Gold bars sitting over a bar graph. Selective focus. Horizontal composition with copy space. Stock market and finance concept. Gold - Metal Stock Photo">
            <a:extLst>
              <a:ext uri="{FF2B5EF4-FFF2-40B4-BE49-F238E27FC236}">
                <a16:creationId xmlns:a16="http://schemas.microsoft.com/office/drawing/2014/main" id="{72092A1C-1B79-7FEC-6826-1ED8CD98CD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6166" y="3121772"/>
            <a:ext cx="3383134" cy="187988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840238F0-E0ED-443D-03D4-665BB3FF24D3}"/>
              </a:ext>
            </a:extLst>
          </p:cNvPr>
          <p:cNvSpPr txBox="1"/>
          <p:nvPr/>
        </p:nvSpPr>
        <p:spPr>
          <a:xfrm>
            <a:off x="4884566" y="5032520"/>
            <a:ext cx="3484734" cy="369332"/>
          </a:xfrm>
          <a:prstGeom prst="rect">
            <a:avLst/>
          </a:prstGeom>
          <a:noFill/>
        </p:spPr>
        <p:txBody>
          <a:bodyPr wrap="square">
            <a:spAutoFit/>
          </a:bodyPr>
          <a:lstStyle/>
          <a:p>
            <a:r>
              <a:rPr lang="en-IN" b="0" i="0" dirty="0">
                <a:solidFill>
                  <a:srgbClr val="0C0D0D"/>
                </a:solidFill>
                <a:effectLst/>
                <a:latin typeface="iStock Maquette"/>
              </a:rPr>
              <a:t>Stock photo ID:1218850265</a:t>
            </a:r>
            <a:endParaRPr lang="en-IN" dirty="0"/>
          </a:p>
        </p:txBody>
      </p:sp>
      <p:sp>
        <p:nvSpPr>
          <p:cNvPr id="4" name="TextBox 3">
            <a:extLst>
              <a:ext uri="{FF2B5EF4-FFF2-40B4-BE49-F238E27FC236}">
                <a16:creationId xmlns:a16="http://schemas.microsoft.com/office/drawing/2014/main" id="{E24EF5D6-242E-1C70-E85F-92FE140B1E5A}"/>
              </a:ext>
            </a:extLst>
          </p:cNvPr>
          <p:cNvSpPr txBox="1"/>
          <p:nvPr/>
        </p:nvSpPr>
        <p:spPr>
          <a:xfrm>
            <a:off x="11171888" y="6311900"/>
            <a:ext cx="855011" cy="369332"/>
          </a:xfrm>
          <a:prstGeom prst="rect">
            <a:avLst/>
          </a:prstGeom>
          <a:noFill/>
        </p:spPr>
        <p:txBody>
          <a:bodyPr wrap="square" rtlCol="0">
            <a:spAutoFit/>
          </a:bodyPr>
          <a:lstStyle/>
          <a:p>
            <a:pPr algn="r"/>
            <a:r>
              <a:rPr lang="en-IN" dirty="0"/>
              <a:t>2/12</a:t>
            </a:r>
          </a:p>
        </p:txBody>
      </p:sp>
    </p:spTree>
    <p:extLst>
      <p:ext uri="{BB962C8B-B14F-4D97-AF65-F5344CB8AC3E}">
        <p14:creationId xmlns:p14="http://schemas.microsoft.com/office/powerpoint/2010/main" val="426219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A1EDC-CF41-4438-BB57-18569B953129}"/>
              </a:ext>
            </a:extLst>
          </p:cNvPr>
          <p:cNvSpPr>
            <a:spLocks noGrp="1"/>
          </p:cNvSpPr>
          <p:nvPr>
            <p:ph idx="4294967295"/>
          </p:nvPr>
        </p:nvSpPr>
        <p:spPr>
          <a:xfrm>
            <a:off x="639247" y="1469745"/>
            <a:ext cx="10913505" cy="4707218"/>
          </a:xfrm>
        </p:spPr>
        <p:txBody>
          <a:bodyPr>
            <a:normAutofit/>
          </a:bodyPr>
          <a:lstStyle/>
          <a:p>
            <a:pPr marL="0" indent="0">
              <a:buNone/>
            </a:pPr>
            <a:r>
              <a:rPr lang="en-US" dirty="0"/>
              <a:t>There are two types of financial markets. </a:t>
            </a:r>
          </a:p>
          <a:p>
            <a:pPr marL="0" indent="0">
              <a:buNone/>
            </a:pPr>
            <a:r>
              <a:rPr lang="en-US" i="1" dirty="0">
                <a:solidFill>
                  <a:schemeClr val="accent1">
                    <a:lumMod val="75000"/>
                  </a:schemeClr>
                </a:solidFill>
              </a:rPr>
              <a:t>Select the tabs to learn more.</a:t>
            </a:r>
          </a:p>
          <a:p>
            <a:pPr marL="0" indent="0">
              <a:buNone/>
            </a:pPr>
            <a:endParaRPr lang="en-US" dirty="0"/>
          </a:p>
        </p:txBody>
      </p:sp>
      <p:sp>
        <p:nvSpPr>
          <p:cNvPr id="2" name="Title 1">
            <a:extLst>
              <a:ext uri="{FF2B5EF4-FFF2-40B4-BE49-F238E27FC236}">
                <a16:creationId xmlns:a16="http://schemas.microsoft.com/office/drawing/2014/main" id="{5CFB284A-573D-46BB-8DDB-1E198A12A19F}"/>
              </a:ext>
            </a:extLst>
          </p:cNvPr>
          <p:cNvSpPr>
            <a:spLocks noGrp="1"/>
          </p:cNvSpPr>
          <p:nvPr>
            <p:ph type="title"/>
          </p:nvPr>
        </p:nvSpPr>
        <p:spPr/>
        <p:txBody>
          <a:bodyPr/>
          <a:lstStyle/>
          <a:p>
            <a:r>
              <a:rPr lang="en-US" dirty="0"/>
              <a:t>Types of Financial Market</a:t>
            </a:r>
          </a:p>
        </p:txBody>
      </p:sp>
      <p:sp>
        <p:nvSpPr>
          <p:cNvPr id="4" name="Rectangle 3">
            <a:extLst>
              <a:ext uri="{FF2B5EF4-FFF2-40B4-BE49-F238E27FC236}">
                <a16:creationId xmlns:a16="http://schemas.microsoft.com/office/drawing/2014/main" id="{7F75B4B0-1BCE-BF3E-16A8-33AB2C23CD06}"/>
              </a:ext>
            </a:extLst>
          </p:cNvPr>
          <p:cNvSpPr/>
          <p:nvPr/>
        </p:nvSpPr>
        <p:spPr>
          <a:xfrm>
            <a:off x="2863894" y="2741627"/>
            <a:ext cx="25908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indent="0" algn="ctr">
              <a:buNone/>
            </a:pPr>
            <a:r>
              <a:rPr lang="en-US" sz="1500" spc="150" dirty="0">
                <a:solidFill>
                  <a:schemeClr val="tx1"/>
                </a:solidFill>
                <a:ea typeface="Meiryo UI" panose="020B0604030504040204" pitchFamily="34" charset="-128"/>
              </a:rPr>
              <a:t>General markets</a:t>
            </a:r>
          </a:p>
        </p:txBody>
      </p:sp>
      <p:sp>
        <p:nvSpPr>
          <p:cNvPr id="6" name="Rectangle 5">
            <a:extLst>
              <a:ext uri="{FF2B5EF4-FFF2-40B4-BE49-F238E27FC236}">
                <a16:creationId xmlns:a16="http://schemas.microsoft.com/office/drawing/2014/main" id="{02097488-22CD-5238-B7C6-7FDF536041CE}"/>
              </a:ext>
            </a:extLst>
          </p:cNvPr>
          <p:cNvSpPr/>
          <p:nvPr/>
        </p:nvSpPr>
        <p:spPr>
          <a:xfrm>
            <a:off x="6191294" y="2741627"/>
            <a:ext cx="25908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indent="0" algn="ctr">
              <a:buNone/>
            </a:pPr>
            <a:r>
              <a:rPr lang="en-US" sz="1500" spc="150" dirty="0">
                <a:solidFill>
                  <a:schemeClr val="tx1"/>
                </a:solidFill>
                <a:ea typeface="Meiryo UI" panose="020B0604030504040204" pitchFamily="34" charset="-128"/>
              </a:rPr>
              <a:t>Specialized markets</a:t>
            </a:r>
          </a:p>
        </p:txBody>
      </p:sp>
      <p:sp>
        <p:nvSpPr>
          <p:cNvPr id="5" name="TextBox 4">
            <a:extLst>
              <a:ext uri="{FF2B5EF4-FFF2-40B4-BE49-F238E27FC236}">
                <a16:creationId xmlns:a16="http://schemas.microsoft.com/office/drawing/2014/main" id="{A8AB7194-76FA-7776-3DD3-7541D7B08C1D}"/>
              </a:ext>
            </a:extLst>
          </p:cNvPr>
          <p:cNvSpPr txBox="1"/>
          <p:nvPr/>
        </p:nvSpPr>
        <p:spPr>
          <a:xfrm>
            <a:off x="11171888" y="6311900"/>
            <a:ext cx="855011" cy="369332"/>
          </a:xfrm>
          <a:prstGeom prst="rect">
            <a:avLst/>
          </a:prstGeom>
          <a:noFill/>
        </p:spPr>
        <p:txBody>
          <a:bodyPr wrap="square" rtlCol="0">
            <a:spAutoFit/>
          </a:bodyPr>
          <a:lstStyle/>
          <a:p>
            <a:pPr algn="r"/>
            <a:r>
              <a:rPr lang="en-IN" dirty="0"/>
              <a:t>3/12</a:t>
            </a:r>
          </a:p>
        </p:txBody>
      </p:sp>
    </p:spTree>
    <p:extLst>
      <p:ext uri="{BB962C8B-B14F-4D97-AF65-F5344CB8AC3E}">
        <p14:creationId xmlns:p14="http://schemas.microsoft.com/office/powerpoint/2010/main" val="1821663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379F88-86F2-170D-D0B6-6F29D1096E39}"/>
              </a:ext>
            </a:extLst>
          </p:cNvPr>
          <p:cNvSpPr/>
          <p:nvPr/>
        </p:nvSpPr>
        <p:spPr>
          <a:xfrm>
            <a:off x="2863894" y="3630626"/>
            <a:ext cx="5918200" cy="190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Content Placeholder 2">
            <a:extLst>
              <a:ext uri="{FF2B5EF4-FFF2-40B4-BE49-F238E27FC236}">
                <a16:creationId xmlns:a16="http://schemas.microsoft.com/office/drawing/2014/main" id="{7D3A1EDC-CF41-4438-BB57-18569B953129}"/>
              </a:ext>
            </a:extLst>
          </p:cNvPr>
          <p:cNvSpPr>
            <a:spLocks noGrp="1"/>
          </p:cNvSpPr>
          <p:nvPr>
            <p:ph idx="4294967295"/>
          </p:nvPr>
        </p:nvSpPr>
        <p:spPr>
          <a:xfrm>
            <a:off x="639247" y="1469745"/>
            <a:ext cx="10913505" cy="4707218"/>
          </a:xfrm>
        </p:spPr>
        <p:txBody>
          <a:bodyPr>
            <a:normAutofit/>
          </a:bodyPr>
          <a:lstStyle/>
          <a:p>
            <a:pPr marL="0" indent="0">
              <a:buNone/>
            </a:pPr>
            <a:r>
              <a:rPr lang="en-US" dirty="0"/>
              <a:t>There are two types of financial markets. </a:t>
            </a:r>
          </a:p>
          <a:p>
            <a:pPr marL="0" indent="0">
              <a:buNone/>
            </a:pPr>
            <a:r>
              <a:rPr lang="en-US" i="1" dirty="0">
                <a:solidFill>
                  <a:schemeClr val="accent1">
                    <a:lumMod val="75000"/>
                  </a:schemeClr>
                </a:solidFill>
              </a:rPr>
              <a:t>Select the tabs to learn more.</a:t>
            </a:r>
          </a:p>
          <a:p>
            <a:pPr marL="0" indent="0">
              <a:buNone/>
            </a:pPr>
            <a:endParaRPr lang="en-US" dirty="0"/>
          </a:p>
        </p:txBody>
      </p:sp>
      <p:sp>
        <p:nvSpPr>
          <p:cNvPr id="2" name="Title 1">
            <a:extLst>
              <a:ext uri="{FF2B5EF4-FFF2-40B4-BE49-F238E27FC236}">
                <a16:creationId xmlns:a16="http://schemas.microsoft.com/office/drawing/2014/main" id="{5CFB284A-573D-46BB-8DDB-1E198A12A19F}"/>
              </a:ext>
            </a:extLst>
          </p:cNvPr>
          <p:cNvSpPr>
            <a:spLocks noGrp="1"/>
          </p:cNvSpPr>
          <p:nvPr>
            <p:ph type="title"/>
          </p:nvPr>
        </p:nvSpPr>
        <p:spPr/>
        <p:txBody>
          <a:bodyPr/>
          <a:lstStyle/>
          <a:p>
            <a:r>
              <a:rPr lang="en-US" dirty="0"/>
              <a:t>Types of Financial Market</a:t>
            </a:r>
          </a:p>
        </p:txBody>
      </p:sp>
      <p:sp>
        <p:nvSpPr>
          <p:cNvPr id="4" name="Rectangle 3">
            <a:extLst>
              <a:ext uri="{FF2B5EF4-FFF2-40B4-BE49-F238E27FC236}">
                <a16:creationId xmlns:a16="http://schemas.microsoft.com/office/drawing/2014/main" id="{7F75B4B0-1BCE-BF3E-16A8-33AB2C23CD06}"/>
              </a:ext>
            </a:extLst>
          </p:cNvPr>
          <p:cNvSpPr/>
          <p:nvPr/>
        </p:nvSpPr>
        <p:spPr>
          <a:xfrm>
            <a:off x="2863894" y="2741627"/>
            <a:ext cx="2590800" cy="609600"/>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US" sz="1500" spc="150" dirty="0">
                <a:solidFill>
                  <a:schemeClr val="tx1"/>
                </a:solidFill>
                <a:ea typeface="Meiryo UI" panose="020B0604030504040204" pitchFamily="34" charset="-128"/>
              </a:rPr>
              <a:t>General markets</a:t>
            </a:r>
          </a:p>
        </p:txBody>
      </p:sp>
      <p:sp>
        <p:nvSpPr>
          <p:cNvPr id="6" name="Rectangle 5">
            <a:extLst>
              <a:ext uri="{FF2B5EF4-FFF2-40B4-BE49-F238E27FC236}">
                <a16:creationId xmlns:a16="http://schemas.microsoft.com/office/drawing/2014/main" id="{02097488-22CD-5238-B7C6-7FDF536041CE}"/>
              </a:ext>
            </a:extLst>
          </p:cNvPr>
          <p:cNvSpPr/>
          <p:nvPr/>
        </p:nvSpPr>
        <p:spPr>
          <a:xfrm>
            <a:off x="6191294" y="2741627"/>
            <a:ext cx="25908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indent="0" algn="ctr">
              <a:buNone/>
            </a:pPr>
            <a:r>
              <a:rPr lang="en-US" sz="1500" spc="150" dirty="0">
                <a:solidFill>
                  <a:schemeClr val="tx1"/>
                </a:solidFill>
                <a:ea typeface="Meiryo UI" panose="020B0604030504040204" pitchFamily="34" charset="-128"/>
              </a:rPr>
              <a:t>Specialized markets</a:t>
            </a:r>
          </a:p>
        </p:txBody>
      </p:sp>
      <p:sp>
        <p:nvSpPr>
          <p:cNvPr id="7" name="TextBox 6">
            <a:extLst>
              <a:ext uri="{FF2B5EF4-FFF2-40B4-BE49-F238E27FC236}">
                <a16:creationId xmlns:a16="http://schemas.microsoft.com/office/drawing/2014/main" id="{8381BB1A-97EC-D580-17EC-584B4EF00477}"/>
              </a:ext>
            </a:extLst>
          </p:cNvPr>
          <p:cNvSpPr txBox="1"/>
          <p:nvPr/>
        </p:nvSpPr>
        <p:spPr>
          <a:xfrm>
            <a:off x="3130594" y="3848682"/>
            <a:ext cx="5276806" cy="1477328"/>
          </a:xfrm>
          <a:prstGeom prst="rect">
            <a:avLst/>
          </a:prstGeom>
          <a:noFill/>
        </p:spPr>
        <p:txBody>
          <a:bodyPr wrap="square">
            <a:spAutoFit/>
          </a:bodyPr>
          <a:lstStyle/>
          <a:p>
            <a:r>
              <a:rPr lang="en-GB" sz="1800" dirty="0">
                <a:effectLst/>
                <a:latin typeface="Calibri" panose="020F0502020204030204" pitchFamily="34" charset="0"/>
                <a:ea typeface="Times New Roman" panose="02020603050405020304" pitchFamily="18" charset="0"/>
              </a:rPr>
              <a:t>In general markets, multiple commodities are traded. </a:t>
            </a:r>
            <a:r>
              <a:rPr lang="en-US" sz="1800" dirty="0">
                <a:effectLst/>
                <a:latin typeface="Calibri" panose="020F0502020204030204" pitchFamily="34" charset="0"/>
                <a:ea typeface="Times New Roman" panose="02020603050405020304" pitchFamily="18" charset="0"/>
              </a:rPr>
              <a:t>A general market plays a crucial role in allocating capital, determining asset prices, and facilitating investment and risk management for individuals and institutions worldwide.</a:t>
            </a:r>
            <a:endParaRPr lang="en-IN" dirty="0"/>
          </a:p>
        </p:txBody>
      </p:sp>
      <p:sp>
        <p:nvSpPr>
          <p:cNvPr id="9" name="Isosceles Triangle 8">
            <a:extLst>
              <a:ext uri="{FF2B5EF4-FFF2-40B4-BE49-F238E27FC236}">
                <a16:creationId xmlns:a16="http://schemas.microsoft.com/office/drawing/2014/main" id="{47BFA036-100F-98D8-041F-C81323F91187}"/>
              </a:ext>
            </a:extLst>
          </p:cNvPr>
          <p:cNvSpPr/>
          <p:nvPr/>
        </p:nvSpPr>
        <p:spPr>
          <a:xfrm rot="10800000">
            <a:off x="3956094" y="3352800"/>
            <a:ext cx="406400" cy="265127"/>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a:extLst>
              <a:ext uri="{FF2B5EF4-FFF2-40B4-BE49-F238E27FC236}">
                <a16:creationId xmlns:a16="http://schemas.microsoft.com/office/drawing/2014/main" id="{0E56DE41-3384-1B0D-7980-06767FAB41BB}"/>
              </a:ext>
            </a:extLst>
          </p:cNvPr>
          <p:cNvSpPr txBox="1"/>
          <p:nvPr/>
        </p:nvSpPr>
        <p:spPr>
          <a:xfrm>
            <a:off x="11171888" y="6311900"/>
            <a:ext cx="855011" cy="369332"/>
          </a:xfrm>
          <a:prstGeom prst="rect">
            <a:avLst/>
          </a:prstGeom>
          <a:noFill/>
        </p:spPr>
        <p:txBody>
          <a:bodyPr wrap="square" rtlCol="0">
            <a:spAutoFit/>
          </a:bodyPr>
          <a:lstStyle/>
          <a:p>
            <a:pPr algn="r"/>
            <a:r>
              <a:rPr lang="en-IN" dirty="0"/>
              <a:t>3/12</a:t>
            </a:r>
          </a:p>
        </p:txBody>
      </p:sp>
    </p:spTree>
    <p:extLst>
      <p:ext uri="{BB962C8B-B14F-4D97-AF65-F5344CB8AC3E}">
        <p14:creationId xmlns:p14="http://schemas.microsoft.com/office/powerpoint/2010/main" val="1062515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379F88-86F2-170D-D0B6-6F29D1096E39}"/>
              </a:ext>
            </a:extLst>
          </p:cNvPr>
          <p:cNvSpPr/>
          <p:nvPr/>
        </p:nvSpPr>
        <p:spPr>
          <a:xfrm>
            <a:off x="2863894" y="3630626"/>
            <a:ext cx="5918200" cy="190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Content Placeholder 2">
            <a:extLst>
              <a:ext uri="{FF2B5EF4-FFF2-40B4-BE49-F238E27FC236}">
                <a16:creationId xmlns:a16="http://schemas.microsoft.com/office/drawing/2014/main" id="{7D3A1EDC-CF41-4438-BB57-18569B953129}"/>
              </a:ext>
            </a:extLst>
          </p:cNvPr>
          <p:cNvSpPr>
            <a:spLocks noGrp="1"/>
          </p:cNvSpPr>
          <p:nvPr>
            <p:ph idx="4294967295"/>
          </p:nvPr>
        </p:nvSpPr>
        <p:spPr>
          <a:xfrm>
            <a:off x="639247" y="1469745"/>
            <a:ext cx="10913505" cy="4707218"/>
          </a:xfrm>
        </p:spPr>
        <p:txBody>
          <a:bodyPr>
            <a:normAutofit/>
          </a:bodyPr>
          <a:lstStyle/>
          <a:p>
            <a:pPr marL="0" indent="0">
              <a:buNone/>
            </a:pPr>
            <a:r>
              <a:rPr lang="en-US" dirty="0"/>
              <a:t>There are two types of financial markets. </a:t>
            </a:r>
          </a:p>
          <a:p>
            <a:pPr marL="0" indent="0">
              <a:buNone/>
            </a:pPr>
            <a:r>
              <a:rPr lang="en-US" i="1" dirty="0">
                <a:solidFill>
                  <a:schemeClr val="accent1">
                    <a:lumMod val="75000"/>
                  </a:schemeClr>
                </a:solidFill>
              </a:rPr>
              <a:t>Select the tabs to learn more.</a:t>
            </a:r>
          </a:p>
          <a:p>
            <a:pPr marL="0" indent="0">
              <a:buNone/>
            </a:pPr>
            <a:endParaRPr lang="en-US" dirty="0"/>
          </a:p>
        </p:txBody>
      </p:sp>
      <p:sp>
        <p:nvSpPr>
          <p:cNvPr id="2" name="Title 1">
            <a:extLst>
              <a:ext uri="{FF2B5EF4-FFF2-40B4-BE49-F238E27FC236}">
                <a16:creationId xmlns:a16="http://schemas.microsoft.com/office/drawing/2014/main" id="{5CFB284A-573D-46BB-8DDB-1E198A12A19F}"/>
              </a:ext>
            </a:extLst>
          </p:cNvPr>
          <p:cNvSpPr>
            <a:spLocks noGrp="1"/>
          </p:cNvSpPr>
          <p:nvPr>
            <p:ph type="title"/>
          </p:nvPr>
        </p:nvSpPr>
        <p:spPr/>
        <p:txBody>
          <a:bodyPr/>
          <a:lstStyle/>
          <a:p>
            <a:r>
              <a:rPr lang="en-US" dirty="0"/>
              <a:t>Types of Financial Market</a:t>
            </a:r>
          </a:p>
        </p:txBody>
      </p:sp>
      <p:sp>
        <p:nvSpPr>
          <p:cNvPr id="4" name="Rectangle 3">
            <a:extLst>
              <a:ext uri="{FF2B5EF4-FFF2-40B4-BE49-F238E27FC236}">
                <a16:creationId xmlns:a16="http://schemas.microsoft.com/office/drawing/2014/main" id="{7F75B4B0-1BCE-BF3E-16A8-33AB2C23CD06}"/>
              </a:ext>
            </a:extLst>
          </p:cNvPr>
          <p:cNvSpPr/>
          <p:nvPr/>
        </p:nvSpPr>
        <p:spPr>
          <a:xfrm>
            <a:off x="2863894" y="2741627"/>
            <a:ext cx="2590800" cy="60960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indent="0" algn="ctr">
              <a:buNone/>
            </a:pPr>
            <a:r>
              <a:rPr lang="en-US" sz="1500" spc="150" dirty="0">
                <a:solidFill>
                  <a:schemeClr val="tx1"/>
                </a:solidFill>
                <a:ea typeface="Meiryo UI" panose="020B0604030504040204" pitchFamily="34" charset="-128"/>
              </a:rPr>
              <a:t>General markets</a:t>
            </a:r>
          </a:p>
        </p:txBody>
      </p:sp>
      <p:sp>
        <p:nvSpPr>
          <p:cNvPr id="6" name="Rectangle 5">
            <a:extLst>
              <a:ext uri="{FF2B5EF4-FFF2-40B4-BE49-F238E27FC236}">
                <a16:creationId xmlns:a16="http://schemas.microsoft.com/office/drawing/2014/main" id="{02097488-22CD-5238-B7C6-7FDF536041CE}"/>
              </a:ext>
            </a:extLst>
          </p:cNvPr>
          <p:cNvSpPr/>
          <p:nvPr/>
        </p:nvSpPr>
        <p:spPr>
          <a:xfrm>
            <a:off x="6191294" y="2741627"/>
            <a:ext cx="2590800" cy="609600"/>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spc="150" dirty="0">
                <a:solidFill>
                  <a:schemeClr val="tx1"/>
                </a:solidFill>
                <a:ea typeface="Meiryo UI" panose="020B0604030504040204" pitchFamily="34" charset="-128"/>
              </a:rPr>
              <a:t>Specialized markets</a:t>
            </a:r>
          </a:p>
        </p:txBody>
      </p:sp>
      <p:sp>
        <p:nvSpPr>
          <p:cNvPr id="7" name="TextBox 6">
            <a:extLst>
              <a:ext uri="{FF2B5EF4-FFF2-40B4-BE49-F238E27FC236}">
                <a16:creationId xmlns:a16="http://schemas.microsoft.com/office/drawing/2014/main" id="{8381BB1A-97EC-D580-17EC-584B4EF00477}"/>
              </a:ext>
            </a:extLst>
          </p:cNvPr>
          <p:cNvSpPr txBox="1"/>
          <p:nvPr/>
        </p:nvSpPr>
        <p:spPr>
          <a:xfrm>
            <a:off x="3130594" y="3848682"/>
            <a:ext cx="5429206" cy="1477328"/>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rPr>
              <a:t>In specialized markets, only one commodity is traded.</a:t>
            </a:r>
            <a:r>
              <a:rPr lang="en-US" dirty="0">
                <a:latin typeface="Calibri" panose="020F0502020204030204" pitchFamily="34" charset="0"/>
                <a:ea typeface="Times New Roman" panose="02020603050405020304" pitchFamily="18" charset="0"/>
              </a:rPr>
              <a:t> </a:t>
            </a:r>
            <a:r>
              <a:rPr lang="en-US" sz="1800" dirty="0">
                <a:effectLst/>
                <a:latin typeface="Calibri" panose="020F0502020204030204" pitchFamily="34" charset="0"/>
                <a:ea typeface="Times New Roman" panose="02020603050405020304" pitchFamily="18" charset="0"/>
              </a:rPr>
              <a:t>These markets cater to unique trading needs, offer specialized instruments, and provide opportunities for investors and participants with a specific interest or expertise in those areas. </a:t>
            </a:r>
          </a:p>
        </p:txBody>
      </p:sp>
      <p:sp>
        <p:nvSpPr>
          <p:cNvPr id="9" name="Isosceles Triangle 8">
            <a:extLst>
              <a:ext uri="{FF2B5EF4-FFF2-40B4-BE49-F238E27FC236}">
                <a16:creationId xmlns:a16="http://schemas.microsoft.com/office/drawing/2014/main" id="{47BFA036-100F-98D8-041F-C81323F91187}"/>
              </a:ext>
            </a:extLst>
          </p:cNvPr>
          <p:cNvSpPr/>
          <p:nvPr/>
        </p:nvSpPr>
        <p:spPr>
          <a:xfrm rot="10800000">
            <a:off x="7258094" y="3352800"/>
            <a:ext cx="406400" cy="265127"/>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a:extLst>
              <a:ext uri="{FF2B5EF4-FFF2-40B4-BE49-F238E27FC236}">
                <a16:creationId xmlns:a16="http://schemas.microsoft.com/office/drawing/2014/main" id="{A0951363-221B-3674-2876-05CB0EBA6623}"/>
              </a:ext>
            </a:extLst>
          </p:cNvPr>
          <p:cNvSpPr txBox="1"/>
          <p:nvPr/>
        </p:nvSpPr>
        <p:spPr>
          <a:xfrm>
            <a:off x="11171888" y="6311900"/>
            <a:ext cx="855011" cy="369332"/>
          </a:xfrm>
          <a:prstGeom prst="rect">
            <a:avLst/>
          </a:prstGeom>
          <a:noFill/>
        </p:spPr>
        <p:txBody>
          <a:bodyPr wrap="square" rtlCol="0">
            <a:spAutoFit/>
          </a:bodyPr>
          <a:lstStyle/>
          <a:p>
            <a:pPr algn="r"/>
            <a:r>
              <a:rPr lang="en-IN" dirty="0"/>
              <a:t>3/12</a:t>
            </a:r>
          </a:p>
        </p:txBody>
      </p:sp>
    </p:spTree>
    <p:extLst>
      <p:ext uri="{BB962C8B-B14F-4D97-AF65-F5344CB8AC3E}">
        <p14:creationId xmlns:p14="http://schemas.microsoft.com/office/powerpoint/2010/main" val="2982093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346DC-D64C-425E-9709-5C39FB3C99F1}"/>
              </a:ext>
            </a:extLst>
          </p:cNvPr>
          <p:cNvSpPr>
            <a:spLocks noGrp="1"/>
          </p:cNvSpPr>
          <p:nvPr>
            <p:ph type="title"/>
          </p:nvPr>
        </p:nvSpPr>
        <p:spPr/>
        <p:txBody>
          <a:bodyPr/>
          <a:lstStyle/>
          <a:p>
            <a:r>
              <a:rPr lang="en-US" dirty="0"/>
              <a:t>Interaction with buyers and sellers</a:t>
            </a:r>
          </a:p>
        </p:txBody>
      </p:sp>
      <p:sp>
        <p:nvSpPr>
          <p:cNvPr id="16" name="Content Placeholder 2">
            <a:extLst>
              <a:ext uri="{FF2B5EF4-FFF2-40B4-BE49-F238E27FC236}">
                <a16:creationId xmlns:a16="http://schemas.microsoft.com/office/drawing/2014/main" id="{DA957AFD-C41B-3E3B-0DA1-DAD50C4C3597}"/>
              </a:ext>
            </a:extLst>
          </p:cNvPr>
          <p:cNvSpPr txBox="1">
            <a:spLocks/>
          </p:cNvSpPr>
          <p:nvPr/>
        </p:nvSpPr>
        <p:spPr>
          <a:xfrm>
            <a:off x="639247" y="1469745"/>
            <a:ext cx="10913505" cy="4707218"/>
          </a:xfrm>
          <a:prstGeom prst="rect">
            <a:avLst/>
          </a:prstGeom>
        </p:spPr>
        <p:txBody>
          <a:bodyPr vert="horz" lIns="91440" tIns="45720" rIns="91440" bIns="45720" rtlCol="0">
            <a:normAutofit/>
          </a:bodyPr>
          <a:lstStyle>
            <a:lvl1pPr marL="228600" indent="-228600" algn="l" defTabSz="914400" rtl="0" eaLnBrk="1" latinLnBrk="0" hangingPunct="1">
              <a:lnSpc>
                <a:spcPct val="150000"/>
              </a:lnSpc>
              <a:spcBef>
                <a:spcPts val="1500"/>
              </a:spcBef>
              <a:buClr>
                <a:schemeClr val="accent2"/>
              </a:buClr>
              <a:buFont typeface="Wingdings" panose="05000000000000000000" pitchFamily="2" charset="2"/>
              <a:buChar char="§"/>
              <a:defRPr sz="1500" kern="1200" spc="150" baseline="0">
                <a:solidFill>
                  <a:schemeClr val="tx1"/>
                </a:solidFill>
                <a:latin typeface="+mn-lt"/>
                <a:ea typeface="Meiryo UI" panose="020B0604030504040204" pitchFamily="34" charset="-128"/>
                <a:cs typeface="+mn-cs"/>
              </a:defRPr>
            </a:lvl1pPr>
            <a:lvl2pPr marL="685800" indent="-228600" algn="l" defTabSz="914400" rtl="0" eaLnBrk="1" latinLnBrk="0" hangingPunct="1">
              <a:lnSpc>
                <a:spcPct val="150000"/>
              </a:lnSpc>
              <a:spcBef>
                <a:spcPts val="500"/>
              </a:spcBef>
              <a:buClr>
                <a:schemeClr val="accent2"/>
              </a:buClr>
              <a:buFont typeface="Wingdings" panose="05000000000000000000" pitchFamily="2" charset="2"/>
              <a:buChar char="§"/>
              <a:defRPr sz="1500" kern="1200" spc="150" baseline="0">
                <a:solidFill>
                  <a:schemeClr val="tx1"/>
                </a:solidFill>
                <a:latin typeface="+mn-lt"/>
                <a:ea typeface="Meiryo UI" panose="020B0604030504040204" pitchFamily="34" charset="-128"/>
                <a:cs typeface="+mn-cs"/>
              </a:defRPr>
            </a:lvl2pPr>
            <a:lvl3pPr marL="1143000" indent="-228600" algn="l" defTabSz="914400" rtl="0" eaLnBrk="1" latinLnBrk="0" hangingPunct="1">
              <a:lnSpc>
                <a:spcPct val="150000"/>
              </a:lnSpc>
              <a:spcBef>
                <a:spcPts val="500"/>
              </a:spcBef>
              <a:buClr>
                <a:schemeClr val="accent2"/>
              </a:buClr>
              <a:buFont typeface="Wingdings" panose="05000000000000000000" pitchFamily="2" charset="2"/>
              <a:buChar char="§"/>
              <a:defRPr sz="1400" kern="1200" spc="150" baseline="0">
                <a:solidFill>
                  <a:schemeClr val="tx1"/>
                </a:solidFill>
                <a:latin typeface="+mn-lt"/>
                <a:ea typeface="Meiryo UI" panose="020B0604030504040204" pitchFamily="34" charset="-128"/>
                <a:cs typeface="+mn-cs"/>
              </a:defRPr>
            </a:lvl3pPr>
            <a:lvl4pPr marL="1600200" indent="-228600" algn="l" defTabSz="914400" rtl="0" eaLnBrk="1" latinLnBrk="0" hangingPunct="1">
              <a:lnSpc>
                <a:spcPct val="150000"/>
              </a:lnSpc>
              <a:spcBef>
                <a:spcPts val="500"/>
              </a:spcBef>
              <a:buClr>
                <a:schemeClr val="accent2"/>
              </a:buClr>
              <a:buFont typeface="Wingdings" panose="05000000000000000000" pitchFamily="2" charset="2"/>
              <a:buChar char="§"/>
              <a:defRPr sz="1400" kern="1200" spc="150" baseline="0">
                <a:solidFill>
                  <a:schemeClr val="tx1"/>
                </a:solidFill>
                <a:latin typeface="+mn-lt"/>
                <a:ea typeface="Meiryo UI" panose="020B0604030504040204" pitchFamily="34" charset="-128"/>
                <a:cs typeface="+mn-cs"/>
              </a:defRPr>
            </a:lvl4pPr>
            <a:lvl5pPr marL="2057400" indent="-228600" algn="l" defTabSz="914400" rtl="0" eaLnBrk="1" latinLnBrk="0" hangingPunct="1">
              <a:lnSpc>
                <a:spcPct val="150000"/>
              </a:lnSpc>
              <a:spcBef>
                <a:spcPts val="500"/>
              </a:spcBef>
              <a:buClr>
                <a:schemeClr val="accent2"/>
              </a:buClr>
              <a:buFont typeface="Wingdings" panose="05000000000000000000" pitchFamily="2" charset="2"/>
              <a:buChar char="§"/>
              <a:defRPr sz="1400" kern="1200" spc="150" baseline="0">
                <a:solidFill>
                  <a:schemeClr val="tx1"/>
                </a:solidFill>
                <a:latin typeface="+mn-lt"/>
                <a:ea typeface="Meiryo UI" panose="020B060403050404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dirty="0"/>
              <a:t>Markets place many interested buyers and sellers in one place.</a:t>
            </a:r>
          </a:p>
          <a:p>
            <a:pPr marL="0" indent="0" algn="ctr">
              <a:lnSpc>
                <a:spcPct val="100000"/>
              </a:lnSpc>
              <a:buFont typeface="Wingdings" panose="05000000000000000000" pitchFamily="2" charset="2"/>
              <a:buNone/>
            </a:pPr>
            <a:endParaRPr lang="en-US" dirty="0"/>
          </a:p>
          <a:p>
            <a:pPr marL="0" indent="0" algn="ctr">
              <a:buFont typeface="Wingdings" panose="05000000000000000000" pitchFamily="2" charset="2"/>
              <a:buNone/>
            </a:pPr>
            <a:r>
              <a:rPr lang="en-US" dirty="0"/>
              <a:t>These include:</a:t>
            </a:r>
          </a:p>
        </p:txBody>
      </p:sp>
      <p:sp>
        <p:nvSpPr>
          <p:cNvPr id="17" name="TextBox 16">
            <a:extLst>
              <a:ext uri="{FF2B5EF4-FFF2-40B4-BE49-F238E27FC236}">
                <a16:creationId xmlns:a16="http://schemas.microsoft.com/office/drawing/2014/main" id="{17C7283B-B49C-E1A6-74CD-79F16724248B}"/>
              </a:ext>
            </a:extLst>
          </p:cNvPr>
          <p:cNvSpPr txBox="1"/>
          <p:nvPr/>
        </p:nvSpPr>
        <p:spPr>
          <a:xfrm>
            <a:off x="1198212" y="3045496"/>
            <a:ext cx="1636859" cy="406201"/>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Households</a:t>
            </a:r>
          </a:p>
        </p:txBody>
      </p:sp>
      <p:sp>
        <p:nvSpPr>
          <p:cNvPr id="18" name="TextBox 17">
            <a:extLst>
              <a:ext uri="{FF2B5EF4-FFF2-40B4-BE49-F238E27FC236}">
                <a16:creationId xmlns:a16="http://schemas.microsoft.com/office/drawing/2014/main" id="{8467A2A5-8F53-E5D9-F7A8-94A3B048BC3E}"/>
              </a:ext>
            </a:extLst>
          </p:cNvPr>
          <p:cNvSpPr txBox="1"/>
          <p:nvPr/>
        </p:nvSpPr>
        <p:spPr>
          <a:xfrm>
            <a:off x="5138725" y="3045496"/>
            <a:ext cx="1636859" cy="406201"/>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Firms</a:t>
            </a:r>
          </a:p>
        </p:txBody>
      </p:sp>
      <p:sp>
        <p:nvSpPr>
          <p:cNvPr id="19" name="TextBox 18">
            <a:extLst>
              <a:ext uri="{FF2B5EF4-FFF2-40B4-BE49-F238E27FC236}">
                <a16:creationId xmlns:a16="http://schemas.microsoft.com/office/drawing/2014/main" id="{5DFB57D0-82EE-EC7B-7064-DAC92C760443}"/>
              </a:ext>
            </a:extLst>
          </p:cNvPr>
          <p:cNvSpPr txBox="1"/>
          <p:nvPr/>
        </p:nvSpPr>
        <p:spPr>
          <a:xfrm>
            <a:off x="8648789" y="3045496"/>
            <a:ext cx="2674477" cy="406201"/>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Government agencies</a:t>
            </a:r>
          </a:p>
        </p:txBody>
      </p:sp>
      <p:pic>
        <p:nvPicPr>
          <p:cNvPr id="3074" name="Picture 2" descr="Your new house Small toy house in hands House Stock Photo">
            <a:extLst>
              <a:ext uri="{FF2B5EF4-FFF2-40B4-BE49-F238E27FC236}">
                <a16:creationId xmlns:a16="http://schemas.microsoft.com/office/drawing/2014/main" id="{C622A4DC-863E-AA3B-1B59-13D1D489A44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76" t="22769" r="18117" b="10593"/>
          <a:stretch/>
        </p:blipFill>
        <p:spPr bwMode="auto">
          <a:xfrm>
            <a:off x="439183" y="3568699"/>
            <a:ext cx="3149901" cy="2455864"/>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198648AD-F418-329F-54E1-4E3600E862FA}"/>
              </a:ext>
            </a:extLst>
          </p:cNvPr>
          <p:cNvSpPr txBox="1"/>
          <p:nvPr/>
        </p:nvSpPr>
        <p:spPr>
          <a:xfrm>
            <a:off x="347220" y="6073290"/>
            <a:ext cx="3241864" cy="369332"/>
          </a:xfrm>
          <a:prstGeom prst="rect">
            <a:avLst/>
          </a:prstGeom>
          <a:noFill/>
        </p:spPr>
        <p:txBody>
          <a:bodyPr wrap="square">
            <a:spAutoFit/>
          </a:bodyPr>
          <a:lstStyle/>
          <a:p>
            <a:r>
              <a:rPr lang="en-IN" b="0" i="0" dirty="0">
                <a:solidFill>
                  <a:srgbClr val="0C0D0D"/>
                </a:solidFill>
                <a:effectLst/>
                <a:latin typeface="iStock Maquette"/>
              </a:rPr>
              <a:t>Stock photo ID:645239482</a:t>
            </a:r>
            <a:endParaRPr lang="en-IN" dirty="0"/>
          </a:p>
        </p:txBody>
      </p:sp>
      <p:pic>
        <p:nvPicPr>
          <p:cNvPr id="3076" name="Picture 4" descr="Modern Office Architecture, Hamburg HafenCity University The new Hamburg HafenCity University Building Exterior Stock Photo">
            <a:extLst>
              <a:ext uri="{FF2B5EF4-FFF2-40B4-BE49-F238E27FC236}">
                <a16:creationId xmlns:a16="http://schemas.microsoft.com/office/drawing/2014/main" id="{A07B9B50-251E-8AB1-95EC-17A9CB5BBD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1870" y="3568700"/>
            <a:ext cx="3681998" cy="2455864"/>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31080BF3-DAE1-0392-49AE-61B35A4DECB0}"/>
              </a:ext>
            </a:extLst>
          </p:cNvPr>
          <p:cNvSpPr txBox="1"/>
          <p:nvPr/>
        </p:nvSpPr>
        <p:spPr>
          <a:xfrm>
            <a:off x="4025900" y="6073290"/>
            <a:ext cx="3681998" cy="369332"/>
          </a:xfrm>
          <a:prstGeom prst="rect">
            <a:avLst/>
          </a:prstGeom>
          <a:noFill/>
        </p:spPr>
        <p:txBody>
          <a:bodyPr wrap="square">
            <a:spAutoFit/>
          </a:bodyPr>
          <a:lstStyle/>
          <a:p>
            <a:r>
              <a:rPr lang="en-IN" b="0" i="0" dirty="0">
                <a:solidFill>
                  <a:srgbClr val="0C0D0D"/>
                </a:solidFill>
                <a:effectLst/>
                <a:latin typeface="iStock Maquette"/>
              </a:rPr>
              <a:t>Stock photo ID:502706671</a:t>
            </a:r>
            <a:endParaRPr lang="en-IN" dirty="0"/>
          </a:p>
        </p:txBody>
      </p:sp>
      <p:pic>
        <p:nvPicPr>
          <p:cNvPr id="3078" name="Picture 6" descr="William Jefferson Clinton Federal Building In Washington DC Washington DC, USA - June 11, 2015:  The William Jefferson Clinton Federal Building is home the Environmental Protection Agency (E.P.A.) and located in downtown Washington DC, USA. Government Stock Photo">
            <a:extLst>
              <a:ext uri="{FF2B5EF4-FFF2-40B4-BE49-F238E27FC236}">
                <a16:creationId xmlns:a16="http://schemas.microsoft.com/office/drawing/2014/main" id="{D3E1E75D-0211-9CC6-4529-9C11D41518C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6560"/>
          <a:stretch/>
        </p:blipFill>
        <p:spPr bwMode="auto">
          <a:xfrm>
            <a:off x="8307295" y="3568700"/>
            <a:ext cx="3445521" cy="2455864"/>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8B9F6FEE-1B46-D4DE-C086-EEB0CDD83A8D}"/>
              </a:ext>
            </a:extLst>
          </p:cNvPr>
          <p:cNvSpPr txBox="1"/>
          <p:nvPr/>
        </p:nvSpPr>
        <p:spPr>
          <a:xfrm>
            <a:off x="8211766" y="6073290"/>
            <a:ext cx="3477550" cy="369332"/>
          </a:xfrm>
          <a:prstGeom prst="rect">
            <a:avLst/>
          </a:prstGeom>
          <a:noFill/>
        </p:spPr>
        <p:txBody>
          <a:bodyPr wrap="square">
            <a:spAutoFit/>
          </a:bodyPr>
          <a:lstStyle/>
          <a:p>
            <a:r>
              <a:rPr lang="en-IN" b="0" i="0" dirty="0">
                <a:solidFill>
                  <a:srgbClr val="0C0D0D"/>
                </a:solidFill>
                <a:effectLst/>
                <a:latin typeface="iStock Maquette"/>
              </a:rPr>
              <a:t>Stock photo ID:478271384</a:t>
            </a:r>
            <a:endParaRPr lang="en-IN" dirty="0"/>
          </a:p>
        </p:txBody>
      </p:sp>
      <p:sp>
        <p:nvSpPr>
          <p:cNvPr id="3" name="TextBox 2">
            <a:extLst>
              <a:ext uri="{FF2B5EF4-FFF2-40B4-BE49-F238E27FC236}">
                <a16:creationId xmlns:a16="http://schemas.microsoft.com/office/drawing/2014/main" id="{D2908AB1-301D-352A-F930-0A4232D80906}"/>
              </a:ext>
            </a:extLst>
          </p:cNvPr>
          <p:cNvSpPr txBox="1"/>
          <p:nvPr/>
        </p:nvSpPr>
        <p:spPr>
          <a:xfrm>
            <a:off x="11171888" y="6311900"/>
            <a:ext cx="855011" cy="369332"/>
          </a:xfrm>
          <a:prstGeom prst="rect">
            <a:avLst/>
          </a:prstGeom>
          <a:noFill/>
        </p:spPr>
        <p:txBody>
          <a:bodyPr wrap="square" rtlCol="0">
            <a:spAutoFit/>
          </a:bodyPr>
          <a:lstStyle/>
          <a:p>
            <a:pPr algn="r"/>
            <a:r>
              <a:rPr lang="en-IN" dirty="0"/>
              <a:t>4/12</a:t>
            </a:r>
          </a:p>
        </p:txBody>
      </p:sp>
    </p:spTree>
    <p:extLst>
      <p:ext uri="{BB962C8B-B14F-4D97-AF65-F5344CB8AC3E}">
        <p14:creationId xmlns:p14="http://schemas.microsoft.com/office/powerpoint/2010/main" val="2186474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346DC-D64C-425E-9709-5C39FB3C99F1}"/>
              </a:ext>
            </a:extLst>
          </p:cNvPr>
          <p:cNvSpPr>
            <a:spLocks noGrp="1"/>
          </p:cNvSpPr>
          <p:nvPr>
            <p:ph type="title"/>
          </p:nvPr>
        </p:nvSpPr>
        <p:spPr/>
        <p:txBody>
          <a:bodyPr/>
          <a:lstStyle/>
          <a:p>
            <a:r>
              <a:rPr lang="en-US" dirty="0"/>
              <a:t>Interaction with buyers and sellers</a:t>
            </a:r>
          </a:p>
        </p:txBody>
      </p:sp>
      <p:sp>
        <p:nvSpPr>
          <p:cNvPr id="5" name="Content Placeholder 4">
            <a:extLst>
              <a:ext uri="{FF2B5EF4-FFF2-40B4-BE49-F238E27FC236}">
                <a16:creationId xmlns:a16="http://schemas.microsoft.com/office/drawing/2014/main" id="{70C6A1E0-947C-4AFF-917E-B608BADF0266}"/>
              </a:ext>
            </a:extLst>
          </p:cNvPr>
          <p:cNvSpPr>
            <a:spLocks noGrp="1"/>
          </p:cNvSpPr>
          <p:nvPr>
            <p:ph sz="quarter" idx="13"/>
          </p:nvPr>
        </p:nvSpPr>
        <p:spPr/>
        <p:txBody>
          <a:bodyPr>
            <a:normAutofit/>
          </a:bodyPr>
          <a:lstStyle/>
          <a:p>
            <a:pPr marL="0" indent="0">
              <a:buNone/>
            </a:pPr>
            <a:r>
              <a:rPr lang="en-US" dirty="0"/>
              <a:t>Financial markets facilitate multiple things:</a:t>
            </a:r>
          </a:p>
        </p:txBody>
      </p:sp>
      <p:graphicFrame>
        <p:nvGraphicFramePr>
          <p:cNvPr id="7" name="Diagram 6">
            <a:extLst>
              <a:ext uri="{FF2B5EF4-FFF2-40B4-BE49-F238E27FC236}">
                <a16:creationId xmlns:a16="http://schemas.microsoft.com/office/drawing/2014/main" id="{F40731E1-02FD-988C-8092-2722467AC95C}"/>
              </a:ext>
            </a:extLst>
          </p:cNvPr>
          <p:cNvGraphicFramePr/>
          <p:nvPr>
            <p:extLst>
              <p:ext uri="{D42A27DB-BD31-4B8C-83A1-F6EECF244321}">
                <p14:modId xmlns:p14="http://schemas.microsoft.com/office/powerpoint/2010/main" val="1101829111"/>
              </p:ext>
            </p:extLst>
          </p:nvPr>
        </p:nvGraphicFramePr>
        <p:xfrm>
          <a:off x="2335719" y="1892366"/>
          <a:ext cx="7520562" cy="46873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8A23164C-9582-C2C4-D35E-D4872060C414}"/>
              </a:ext>
            </a:extLst>
          </p:cNvPr>
          <p:cNvSpPr txBox="1"/>
          <p:nvPr/>
        </p:nvSpPr>
        <p:spPr>
          <a:xfrm>
            <a:off x="11171888" y="6311900"/>
            <a:ext cx="855011" cy="369332"/>
          </a:xfrm>
          <a:prstGeom prst="rect">
            <a:avLst/>
          </a:prstGeom>
          <a:noFill/>
        </p:spPr>
        <p:txBody>
          <a:bodyPr wrap="square" rtlCol="0">
            <a:spAutoFit/>
          </a:bodyPr>
          <a:lstStyle/>
          <a:p>
            <a:pPr algn="r"/>
            <a:r>
              <a:rPr lang="en-IN" dirty="0"/>
              <a:t>4/12</a:t>
            </a:r>
          </a:p>
        </p:txBody>
      </p:sp>
    </p:spTree>
    <p:extLst>
      <p:ext uri="{BB962C8B-B14F-4D97-AF65-F5344CB8AC3E}">
        <p14:creationId xmlns:p14="http://schemas.microsoft.com/office/powerpoint/2010/main" val="1961792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346DC-D64C-425E-9709-5C39FB3C99F1}"/>
              </a:ext>
            </a:extLst>
          </p:cNvPr>
          <p:cNvSpPr>
            <a:spLocks noGrp="1"/>
          </p:cNvSpPr>
          <p:nvPr>
            <p:ph type="title"/>
          </p:nvPr>
        </p:nvSpPr>
        <p:spPr/>
        <p:txBody>
          <a:bodyPr/>
          <a:lstStyle/>
          <a:p>
            <a:r>
              <a:rPr lang="en-US" dirty="0"/>
              <a:t>How financial markets work?</a:t>
            </a:r>
          </a:p>
        </p:txBody>
      </p:sp>
      <p:sp>
        <p:nvSpPr>
          <p:cNvPr id="17" name="TextBox 16">
            <a:extLst>
              <a:ext uri="{FF2B5EF4-FFF2-40B4-BE49-F238E27FC236}">
                <a16:creationId xmlns:a16="http://schemas.microsoft.com/office/drawing/2014/main" id="{17C7283B-B49C-E1A6-74CD-79F16724248B}"/>
              </a:ext>
            </a:extLst>
          </p:cNvPr>
          <p:cNvSpPr txBox="1"/>
          <p:nvPr/>
        </p:nvSpPr>
        <p:spPr>
          <a:xfrm>
            <a:off x="1064230" y="2448596"/>
            <a:ext cx="1636859" cy="406201"/>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Investors</a:t>
            </a:r>
          </a:p>
        </p:txBody>
      </p:sp>
      <p:sp>
        <p:nvSpPr>
          <p:cNvPr id="18" name="TextBox 17">
            <a:extLst>
              <a:ext uri="{FF2B5EF4-FFF2-40B4-BE49-F238E27FC236}">
                <a16:creationId xmlns:a16="http://schemas.microsoft.com/office/drawing/2014/main" id="{8467A2A5-8F53-E5D9-F7A8-94A3B048BC3E}"/>
              </a:ext>
            </a:extLst>
          </p:cNvPr>
          <p:cNvSpPr txBox="1"/>
          <p:nvPr/>
        </p:nvSpPr>
        <p:spPr>
          <a:xfrm>
            <a:off x="5075225" y="2448596"/>
            <a:ext cx="1636859" cy="406201"/>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Funds</a:t>
            </a:r>
          </a:p>
        </p:txBody>
      </p:sp>
      <p:sp>
        <p:nvSpPr>
          <p:cNvPr id="19" name="TextBox 18">
            <a:extLst>
              <a:ext uri="{FF2B5EF4-FFF2-40B4-BE49-F238E27FC236}">
                <a16:creationId xmlns:a16="http://schemas.microsoft.com/office/drawing/2014/main" id="{5DFB57D0-82EE-EC7B-7064-DAC92C760443}"/>
              </a:ext>
            </a:extLst>
          </p:cNvPr>
          <p:cNvSpPr txBox="1"/>
          <p:nvPr/>
        </p:nvSpPr>
        <p:spPr>
          <a:xfrm>
            <a:off x="8826589" y="2448596"/>
            <a:ext cx="2674477" cy="406201"/>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Corporations</a:t>
            </a:r>
          </a:p>
        </p:txBody>
      </p:sp>
      <p:sp>
        <p:nvSpPr>
          <p:cNvPr id="3" name="TextBox 2">
            <a:extLst>
              <a:ext uri="{FF2B5EF4-FFF2-40B4-BE49-F238E27FC236}">
                <a16:creationId xmlns:a16="http://schemas.microsoft.com/office/drawing/2014/main" id="{F22C9DA1-25CD-7717-4D8F-3BB2F12BC3F1}"/>
              </a:ext>
            </a:extLst>
          </p:cNvPr>
          <p:cNvSpPr txBox="1"/>
          <p:nvPr/>
        </p:nvSpPr>
        <p:spPr>
          <a:xfrm>
            <a:off x="1882660" y="5887593"/>
            <a:ext cx="8021988" cy="406201"/>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Corporations can finance their operations and achieve growth.</a:t>
            </a:r>
          </a:p>
        </p:txBody>
      </p:sp>
      <p:pic>
        <p:nvPicPr>
          <p:cNvPr id="4098" name="Picture 2" descr="financial saving concept - plant growing out of coins A glass jar full of coins and plant growing through it with some coins and plant leaves. Concept of savings, interest, fixed deposits, pension, social security cheque. Savings Stock Photo">
            <a:extLst>
              <a:ext uri="{FF2B5EF4-FFF2-40B4-BE49-F238E27FC236}">
                <a16:creationId xmlns:a16="http://schemas.microsoft.com/office/drawing/2014/main" id="{A4566739-360A-67C8-76CA-BAC0DACADF4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t="11553" r="46223"/>
          <a:stretch/>
        </p:blipFill>
        <p:spPr bwMode="auto">
          <a:xfrm>
            <a:off x="5171479" y="2931636"/>
            <a:ext cx="1444349" cy="1457600"/>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4" name="Arrow: Right 3">
            <a:extLst>
              <a:ext uri="{FF2B5EF4-FFF2-40B4-BE49-F238E27FC236}">
                <a16:creationId xmlns:a16="http://schemas.microsoft.com/office/drawing/2014/main" id="{BD67659C-C53C-8BDC-8A15-DBAB823A517A}"/>
              </a:ext>
            </a:extLst>
          </p:cNvPr>
          <p:cNvSpPr/>
          <p:nvPr/>
        </p:nvSpPr>
        <p:spPr>
          <a:xfrm>
            <a:off x="7484033" y="338839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Arrow: Right 4">
            <a:extLst>
              <a:ext uri="{FF2B5EF4-FFF2-40B4-BE49-F238E27FC236}">
                <a16:creationId xmlns:a16="http://schemas.microsoft.com/office/drawing/2014/main" id="{7712F443-7E74-91D9-6651-4D7B1674189C}"/>
              </a:ext>
            </a:extLst>
          </p:cNvPr>
          <p:cNvSpPr/>
          <p:nvPr/>
        </p:nvSpPr>
        <p:spPr>
          <a:xfrm>
            <a:off x="3623923" y="338839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a:extLst>
              <a:ext uri="{FF2B5EF4-FFF2-40B4-BE49-F238E27FC236}">
                <a16:creationId xmlns:a16="http://schemas.microsoft.com/office/drawing/2014/main" id="{D2AC6C92-D6AB-7EA1-F3F9-0D5156A19912}"/>
              </a:ext>
            </a:extLst>
          </p:cNvPr>
          <p:cNvSpPr txBox="1"/>
          <p:nvPr/>
        </p:nvSpPr>
        <p:spPr>
          <a:xfrm>
            <a:off x="4483953" y="4521387"/>
            <a:ext cx="2819400" cy="369332"/>
          </a:xfrm>
          <a:prstGeom prst="rect">
            <a:avLst/>
          </a:prstGeom>
          <a:noFill/>
        </p:spPr>
        <p:txBody>
          <a:bodyPr wrap="square">
            <a:spAutoFit/>
          </a:bodyPr>
          <a:lstStyle/>
          <a:p>
            <a:r>
              <a:rPr lang="en-IN" b="0" i="0" dirty="0">
                <a:solidFill>
                  <a:srgbClr val="0C0D0D"/>
                </a:solidFill>
                <a:effectLst/>
                <a:latin typeface="iStock Maquette"/>
              </a:rPr>
              <a:t>Stock photo ID:1165842880</a:t>
            </a:r>
            <a:endParaRPr lang="en-IN" dirty="0"/>
          </a:p>
        </p:txBody>
      </p:sp>
      <p:pic>
        <p:nvPicPr>
          <p:cNvPr id="4100" name="Picture 4" descr="Indain businesswoman holding a smartphone and pen on hands while checking her report in the morning time on the modern office background. Business and financial concepts. Account Manager Stock Photo">
            <a:extLst>
              <a:ext uri="{FF2B5EF4-FFF2-40B4-BE49-F238E27FC236}">
                <a16:creationId xmlns:a16="http://schemas.microsoft.com/office/drawing/2014/main" id="{DF592ABF-1687-37FC-57D1-E3F1B3B789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9101" y="2904895"/>
            <a:ext cx="2213792" cy="147658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B0A9DBE-05A1-9D65-5EDA-CD7B624B6903}"/>
              </a:ext>
            </a:extLst>
          </p:cNvPr>
          <p:cNvSpPr txBox="1"/>
          <p:nvPr/>
        </p:nvSpPr>
        <p:spPr>
          <a:xfrm>
            <a:off x="664813" y="4475661"/>
            <a:ext cx="2941987" cy="369332"/>
          </a:xfrm>
          <a:prstGeom prst="rect">
            <a:avLst/>
          </a:prstGeom>
          <a:noFill/>
        </p:spPr>
        <p:txBody>
          <a:bodyPr wrap="square">
            <a:spAutoFit/>
          </a:bodyPr>
          <a:lstStyle/>
          <a:p>
            <a:r>
              <a:rPr lang="en-IN" b="0" i="0" dirty="0">
                <a:solidFill>
                  <a:srgbClr val="0C0D0D"/>
                </a:solidFill>
                <a:effectLst/>
                <a:latin typeface="iStock Maquette"/>
              </a:rPr>
              <a:t>Stock photo ID:1405624060</a:t>
            </a:r>
            <a:endParaRPr lang="en-IN" dirty="0"/>
          </a:p>
        </p:txBody>
      </p:sp>
      <p:pic>
        <p:nvPicPr>
          <p:cNvPr id="4102" name="Picture 6" descr="Business people walking Business people walking on a modern walkway in office building Office Stock Photo">
            <a:extLst>
              <a:ext uri="{FF2B5EF4-FFF2-40B4-BE49-F238E27FC236}">
                <a16:creationId xmlns:a16="http://schemas.microsoft.com/office/drawing/2014/main" id="{3DCB3840-8B97-BA06-C3F3-6735CB3F05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76040" y="2904896"/>
            <a:ext cx="2213792" cy="147658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6C3012CA-4B2C-B7DE-6AAB-715EC1D2E0FF}"/>
              </a:ext>
            </a:extLst>
          </p:cNvPr>
          <p:cNvSpPr txBox="1"/>
          <p:nvPr/>
        </p:nvSpPr>
        <p:spPr>
          <a:xfrm>
            <a:off x="8961740" y="4495987"/>
            <a:ext cx="2941987" cy="369332"/>
          </a:xfrm>
          <a:prstGeom prst="rect">
            <a:avLst/>
          </a:prstGeom>
          <a:noFill/>
        </p:spPr>
        <p:txBody>
          <a:bodyPr wrap="square">
            <a:spAutoFit/>
          </a:bodyPr>
          <a:lstStyle/>
          <a:p>
            <a:r>
              <a:rPr lang="en-IN" b="0" i="0" dirty="0">
                <a:solidFill>
                  <a:srgbClr val="0C0D0D"/>
                </a:solidFill>
                <a:effectLst/>
                <a:latin typeface="iStock Maquette"/>
              </a:rPr>
              <a:t>Stock photo ID:1137989521</a:t>
            </a:r>
            <a:endParaRPr lang="en-IN" dirty="0"/>
          </a:p>
        </p:txBody>
      </p:sp>
      <p:sp>
        <p:nvSpPr>
          <p:cNvPr id="6" name="TextBox 5">
            <a:extLst>
              <a:ext uri="{FF2B5EF4-FFF2-40B4-BE49-F238E27FC236}">
                <a16:creationId xmlns:a16="http://schemas.microsoft.com/office/drawing/2014/main" id="{49F68497-DE1F-5232-EFFE-89C0997831D0}"/>
              </a:ext>
            </a:extLst>
          </p:cNvPr>
          <p:cNvSpPr txBox="1"/>
          <p:nvPr/>
        </p:nvSpPr>
        <p:spPr>
          <a:xfrm>
            <a:off x="11171888" y="6311900"/>
            <a:ext cx="855011" cy="369332"/>
          </a:xfrm>
          <a:prstGeom prst="rect">
            <a:avLst/>
          </a:prstGeom>
          <a:noFill/>
        </p:spPr>
        <p:txBody>
          <a:bodyPr wrap="square" rtlCol="0">
            <a:spAutoFit/>
          </a:bodyPr>
          <a:lstStyle/>
          <a:p>
            <a:pPr algn="r"/>
            <a:r>
              <a:rPr lang="en-IN" dirty="0"/>
              <a:t>5/12</a:t>
            </a:r>
          </a:p>
        </p:txBody>
      </p:sp>
    </p:spTree>
    <p:extLst>
      <p:ext uri="{BB962C8B-B14F-4D97-AF65-F5344CB8AC3E}">
        <p14:creationId xmlns:p14="http://schemas.microsoft.com/office/powerpoint/2010/main" val="3458160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346DC-D64C-425E-9709-5C39FB3C99F1}"/>
              </a:ext>
            </a:extLst>
          </p:cNvPr>
          <p:cNvSpPr>
            <a:spLocks noGrp="1"/>
          </p:cNvSpPr>
          <p:nvPr>
            <p:ph type="title"/>
          </p:nvPr>
        </p:nvSpPr>
        <p:spPr/>
        <p:txBody>
          <a:bodyPr/>
          <a:lstStyle/>
          <a:p>
            <a:r>
              <a:rPr lang="en-US" dirty="0"/>
              <a:t>How financial markets work?</a:t>
            </a:r>
          </a:p>
        </p:txBody>
      </p:sp>
      <p:sp>
        <p:nvSpPr>
          <p:cNvPr id="17" name="TextBox 16">
            <a:extLst>
              <a:ext uri="{FF2B5EF4-FFF2-40B4-BE49-F238E27FC236}">
                <a16:creationId xmlns:a16="http://schemas.microsoft.com/office/drawing/2014/main" id="{17C7283B-B49C-E1A6-74CD-79F16724248B}"/>
              </a:ext>
            </a:extLst>
          </p:cNvPr>
          <p:cNvSpPr txBox="1"/>
          <p:nvPr/>
        </p:nvSpPr>
        <p:spPr>
          <a:xfrm>
            <a:off x="2188812" y="2071339"/>
            <a:ext cx="2421288" cy="406201"/>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Money Markets</a:t>
            </a:r>
          </a:p>
        </p:txBody>
      </p:sp>
      <p:sp>
        <p:nvSpPr>
          <p:cNvPr id="18" name="TextBox 17">
            <a:extLst>
              <a:ext uri="{FF2B5EF4-FFF2-40B4-BE49-F238E27FC236}">
                <a16:creationId xmlns:a16="http://schemas.microsoft.com/office/drawing/2014/main" id="{8467A2A5-8F53-E5D9-F7A8-94A3B048BC3E}"/>
              </a:ext>
            </a:extLst>
          </p:cNvPr>
          <p:cNvSpPr txBox="1"/>
          <p:nvPr/>
        </p:nvSpPr>
        <p:spPr>
          <a:xfrm>
            <a:off x="2327769" y="3608971"/>
            <a:ext cx="2143374" cy="752450"/>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Borrow funds on short-term basis</a:t>
            </a:r>
          </a:p>
        </p:txBody>
      </p:sp>
      <p:sp>
        <p:nvSpPr>
          <p:cNvPr id="4" name="TextBox 3">
            <a:extLst>
              <a:ext uri="{FF2B5EF4-FFF2-40B4-BE49-F238E27FC236}">
                <a16:creationId xmlns:a16="http://schemas.microsoft.com/office/drawing/2014/main" id="{201A78F6-B05F-E813-0AD5-0634AEEAC429}"/>
              </a:ext>
            </a:extLst>
          </p:cNvPr>
          <p:cNvSpPr txBox="1"/>
          <p:nvPr/>
        </p:nvSpPr>
        <p:spPr>
          <a:xfrm>
            <a:off x="4732480" y="2071339"/>
            <a:ext cx="2421288" cy="410049"/>
          </a:xfrm>
          <a:prstGeom prst="rect">
            <a:avLst/>
          </a:prstGeom>
          <a:noFill/>
        </p:spPr>
        <p:txBody>
          <a:bodyPr wrap="square">
            <a:spAutoFit/>
          </a:bodyPr>
          <a:lstStyle/>
          <a:p>
            <a:pPr algn="ctr">
              <a:lnSpc>
                <a:spcPct val="150000"/>
              </a:lnSpc>
              <a:spcBef>
                <a:spcPts val="1500"/>
              </a:spcBef>
              <a:buClr>
                <a:schemeClr val="accent2"/>
              </a:buClr>
            </a:pPr>
            <a:r>
              <a:rPr lang="en-US" sz="1600" b="1" spc="150" dirty="0">
                <a:ea typeface="Meiryo UI" panose="020B0604030504040204" pitchFamily="34" charset="-128"/>
              </a:rPr>
              <a:t>Vs</a:t>
            </a:r>
          </a:p>
        </p:txBody>
      </p:sp>
      <p:sp>
        <p:nvSpPr>
          <p:cNvPr id="5" name="TextBox 4">
            <a:extLst>
              <a:ext uri="{FF2B5EF4-FFF2-40B4-BE49-F238E27FC236}">
                <a16:creationId xmlns:a16="http://schemas.microsoft.com/office/drawing/2014/main" id="{7AF3E432-5A09-0CAC-6D11-823459A809D4}"/>
              </a:ext>
            </a:extLst>
          </p:cNvPr>
          <p:cNvSpPr txBox="1"/>
          <p:nvPr/>
        </p:nvSpPr>
        <p:spPr>
          <a:xfrm>
            <a:off x="7256112" y="2071339"/>
            <a:ext cx="2421288" cy="406201"/>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Capital Markets</a:t>
            </a:r>
          </a:p>
        </p:txBody>
      </p:sp>
      <p:sp>
        <p:nvSpPr>
          <p:cNvPr id="6" name="TextBox 5">
            <a:extLst>
              <a:ext uri="{FF2B5EF4-FFF2-40B4-BE49-F238E27FC236}">
                <a16:creationId xmlns:a16="http://schemas.microsoft.com/office/drawing/2014/main" id="{1BCE98D8-7BEA-2C23-6E6B-A6F76090D59B}"/>
              </a:ext>
            </a:extLst>
          </p:cNvPr>
          <p:cNvSpPr txBox="1"/>
          <p:nvPr/>
        </p:nvSpPr>
        <p:spPr>
          <a:xfrm>
            <a:off x="7102968" y="3608971"/>
            <a:ext cx="2726831" cy="752450"/>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Gain long-term funding to support expansion</a:t>
            </a:r>
          </a:p>
        </p:txBody>
      </p:sp>
      <p:cxnSp>
        <p:nvCxnSpPr>
          <p:cNvPr id="8" name="Straight Connector 7">
            <a:extLst>
              <a:ext uri="{FF2B5EF4-FFF2-40B4-BE49-F238E27FC236}">
                <a16:creationId xmlns:a16="http://schemas.microsoft.com/office/drawing/2014/main" id="{58DAA34C-2BD0-DD35-BFC4-72A7D1EDA74C}"/>
              </a:ext>
            </a:extLst>
          </p:cNvPr>
          <p:cNvCxnSpPr/>
          <p:nvPr/>
        </p:nvCxnSpPr>
        <p:spPr>
          <a:xfrm flipH="1">
            <a:off x="5410200" y="2540000"/>
            <a:ext cx="508000" cy="257810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335CB04-A61D-96BF-AFD9-1D7BD0D551A2}"/>
              </a:ext>
            </a:extLst>
          </p:cNvPr>
          <p:cNvSpPr txBox="1"/>
          <p:nvPr/>
        </p:nvSpPr>
        <p:spPr>
          <a:xfrm>
            <a:off x="11171888" y="6311900"/>
            <a:ext cx="855011" cy="369332"/>
          </a:xfrm>
          <a:prstGeom prst="rect">
            <a:avLst/>
          </a:prstGeom>
          <a:noFill/>
        </p:spPr>
        <p:txBody>
          <a:bodyPr wrap="square" rtlCol="0">
            <a:spAutoFit/>
          </a:bodyPr>
          <a:lstStyle/>
          <a:p>
            <a:pPr algn="r"/>
            <a:r>
              <a:rPr lang="en-IN" dirty="0"/>
              <a:t>5/12</a:t>
            </a:r>
          </a:p>
        </p:txBody>
      </p:sp>
    </p:spTree>
    <p:extLst>
      <p:ext uri="{BB962C8B-B14F-4D97-AF65-F5344CB8AC3E}">
        <p14:creationId xmlns:p14="http://schemas.microsoft.com/office/powerpoint/2010/main" val="1543515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346DC-D64C-425E-9709-5C39FB3C99F1}"/>
              </a:ext>
            </a:extLst>
          </p:cNvPr>
          <p:cNvSpPr>
            <a:spLocks noGrp="1"/>
          </p:cNvSpPr>
          <p:nvPr>
            <p:ph type="title"/>
          </p:nvPr>
        </p:nvSpPr>
        <p:spPr/>
        <p:txBody>
          <a:bodyPr/>
          <a:lstStyle/>
          <a:p>
            <a:r>
              <a:rPr lang="en-US" dirty="0"/>
              <a:t>How financial markets work?</a:t>
            </a:r>
          </a:p>
        </p:txBody>
      </p:sp>
      <p:sp>
        <p:nvSpPr>
          <p:cNvPr id="18" name="TextBox 17">
            <a:extLst>
              <a:ext uri="{FF2B5EF4-FFF2-40B4-BE49-F238E27FC236}">
                <a16:creationId xmlns:a16="http://schemas.microsoft.com/office/drawing/2014/main" id="{8467A2A5-8F53-E5D9-F7A8-94A3B048BC3E}"/>
              </a:ext>
            </a:extLst>
          </p:cNvPr>
          <p:cNvSpPr txBox="1"/>
          <p:nvPr/>
        </p:nvSpPr>
        <p:spPr>
          <a:xfrm>
            <a:off x="2138879" y="3540795"/>
            <a:ext cx="2143374" cy="406201"/>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Take deposits</a:t>
            </a:r>
          </a:p>
        </p:txBody>
      </p:sp>
      <p:sp>
        <p:nvSpPr>
          <p:cNvPr id="4" name="TextBox 3">
            <a:extLst>
              <a:ext uri="{FF2B5EF4-FFF2-40B4-BE49-F238E27FC236}">
                <a16:creationId xmlns:a16="http://schemas.microsoft.com/office/drawing/2014/main" id="{201A78F6-B05F-E813-0AD5-0634AEEAC429}"/>
              </a:ext>
            </a:extLst>
          </p:cNvPr>
          <p:cNvSpPr txBox="1"/>
          <p:nvPr/>
        </p:nvSpPr>
        <p:spPr>
          <a:xfrm>
            <a:off x="4333053" y="4431449"/>
            <a:ext cx="2969447" cy="1148712"/>
          </a:xfrm>
          <a:prstGeom prst="rect">
            <a:avLst/>
          </a:prstGeom>
          <a:noFill/>
        </p:spPr>
        <p:txBody>
          <a:bodyPr wrap="square">
            <a:spAutoFit/>
          </a:bodyPr>
          <a:lstStyle/>
          <a:p>
            <a:pPr algn="ctr">
              <a:lnSpc>
                <a:spcPct val="150000"/>
              </a:lnSpc>
              <a:spcBef>
                <a:spcPts val="1500"/>
              </a:spcBef>
              <a:buClr>
                <a:schemeClr val="accent2"/>
              </a:buClr>
            </a:pPr>
            <a:r>
              <a:rPr lang="en-US" sz="1600" b="1" spc="150" dirty="0">
                <a:ea typeface="Meiryo UI" panose="020B0604030504040204" pitchFamily="34" charset="-128"/>
              </a:rPr>
              <a:t>Banks, Investment Banks, Boutique Investment Banks</a:t>
            </a:r>
          </a:p>
        </p:txBody>
      </p:sp>
      <p:sp>
        <p:nvSpPr>
          <p:cNvPr id="7" name="Arrow: Right 6">
            <a:extLst>
              <a:ext uri="{FF2B5EF4-FFF2-40B4-BE49-F238E27FC236}">
                <a16:creationId xmlns:a16="http://schemas.microsoft.com/office/drawing/2014/main" id="{EB04E6D8-2B2B-1042-25FA-407CD3F4540B}"/>
              </a:ext>
            </a:extLst>
          </p:cNvPr>
          <p:cNvSpPr/>
          <p:nvPr/>
        </p:nvSpPr>
        <p:spPr>
          <a:xfrm>
            <a:off x="2721362" y="302056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122" name="Picture 2" descr="Bank building Bank sign on glass wall of business center Bank - Financial Building Stock Photo">
            <a:extLst>
              <a:ext uri="{FF2B5EF4-FFF2-40B4-BE49-F238E27FC236}">
                <a16:creationId xmlns:a16="http://schemas.microsoft.com/office/drawing/2014/main" id="{7C7BB008-A280-FE4A-3C62-746DC1AA7D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2402" y="2102636"/>
            <a:ext cx="3210747" cy="230138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99FBFE7E-A5CE-E588-C0DB-D2FE2841381D}"/>
              </a:ext>
            </a:extLst>
          </p:cNvPr>
          <p:cNvSpPr txBox="1"/>
          <p:nvPr/>
        </p:nvSpPr>
        <p:spPr>
          <a:xfrm>
            <a:off x="4441577" y="3952829"/>
            <a:ext cx="2725293" cy="369332"/>
          </a:xfrm>
          <a:prstGeom prst="rect">
            <a:avLst/>
          </a:prstGeom>
          <a:solidFill>
            <a:schemeClr val="bg1"/>
          </a:solidFill>
        </p:spPr>
        <p:txBody>
          <a:bodyPr wrap="square">
            <a:spAutoFit/>
          </a:bodyPr>
          <a:lstStyle/>
          <a:p>
            <a:pPr algn="ctr"/>
            <a:r>
              <a:rPr lang="en-IN" b="0" i="0" dirty="0">
                <a:solidFill>
                  <a:srgbClr val="0C0D0D"/>
                </a:solidFill>
                <a:effectLst/>
                <a:latin typeface="iStock Maquette"/>
              </a:rPr>
              <a:t>Stock photo ID:640267784</a:t>
            </a:r>
            <a:endParaRPr lang="en-IN" dirty="0"/>
          </a:p>
        </p:txBody>
      </p:sp>
      <p:sp>
        <p:nvSpPr>
          <p:cNvPr id="12" name="TextBox 11">
            <a:extLst>
              <a:ext uri="{FF2B5EF4-FFF2-40B4-BE49-F238E27FC236}">
                <a16:creationId xmlns:a16="http://schemas.microsoft.com/office/drawing/2014/main" id="{B0B0E9BC-67B0-E8BA-72E0-113DFF9A4D29}"/>
              </a:ext>
            </a:extLst>
          </p:cNvPr>
          <p:cNvSpPr txBox="1"/>
          <p:nvPr/>
        </p:nvSpPr>
        <p:spPr>
          <a:xfrm>
            <a:off x="668516" y="4137494"/>
            <a:ext cx="1615833" cy="646331"/>
          </a:xfrm>
          <a:prstGeom prst="rect">
            <a:avLst/>
          </a:prstGeom>
          <a:noFill/>
        </p:spPr>
        <p:txBody>
          <a:bodyPr wrap="square">
            <a:spAutoFit/>
          </a:bodyPr>
          <a:lstStyle/>
          <a:p>
            <a:r>
              <a:rPr lang="en-IN" b="0" i="0" dirty="0">
                <a:solidFill>
                  <a:srgbClr val="0C0D0D"/>
                </a:solidFill>
                <a:effectLst/>
                <a:latin typeface="iStock Maquette"/>
              </a:rPr>
              <a:t>Stock photo ID: 1186131078</a:t>
            </a:r>
            <a:endParaRPr lang="en-IN" dirty="0"/>
          </a:p>
        </p:txBody>
      </p:sp>
      <p:pic>
        <p:nvPicPr>
          <p:cNvPr id="13" name="Picture 4" descr="Hand with Indian currency with piggy bank Hand with Indian currency with piggy bank on white. Piggy Bank Stock Photo">
            <a:extLst>
              <a:ext uri="{FF2B5EF4-FFF2-40B4-BE49-F238E27FC236}">
                <a16:creationId xmlns:a16="http://schemas.microsoft.com/office/drawing/2014/main" id="{53D4BBDC-CAA7-66EC-2EC6-0DA761E6700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5156" r="8328" b="25729"/>
          <a:stretch/>
        </p:blipFill>
        <p:spPr bwMode="auto">
          <a:xfrm>
            <a:off x="424195" y="2195118"/>
            <a:ext cx="1933387" cy="1872024"/>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FC9AFD2-492E-9F11-D1A3-D22B4937649F}"/>
              </a:ext>
            </a:extLst>
          </p:cNvPr>
          <p:cNvSpPr txBox="1"/>
          <p:nvPr/>
        </p:nvSpPr>
        <p:spPr>
          <a:xfrm>
            <a:off x="11171888" y="6311900"/>
            <a:ext cx="855011" cy="369332"/>
          </a:xfrm>
          <a:prstGeom prst="rect">
            <a:avLst/>
          </a:prstGeom>
          <a:noFill/>
        </p:spPr>
        <p:txBody>
          <a:bodyPr wrap="square" rtlCol="0">
            <a:spAutoFit/>
          </a:bodyPr>
          <a:lstStyle/>
          <a:p>
            <a:pPr algn="r"/>
            <a:r>
              <a:rPr lang="en-IN" dirty="0"/>
              <a:t>5/12</a:t>
            </a:r>
          </a:p>
        </p:txBody>
      </p:sp>
    </p:spTree>
    <p:extLst>
      <p:ext uri="{BB962C8B-B14F-4D97-AF65-F5344CB8AC3E}">
        <p14:creationId xmlns:p14="http://schemas.microsoft.com/office/powerpoint/2010/main" val="1981773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Bank building Bank sign on glass wall of business center Bank - Financial Building Stock Photo">
            <a:extLst>
              <a:ext uri="{FF2B5EF4-FFF2-40B4-BE49-F238E27FC236}">
                <a16:creationId xmlns:a16="http://schemas.microsoft.com/office/drawing/2014/main" id="{E43EA583-76A7-1211-52A1-BA2425AFFEA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500"/>
                    </a14:imgEffect>
                    <a14:imgEffect>
                      <a14:saturation sat="17000"/>
                    </a14:imgEffect>
                    <a14:imgEffect>
                      <a14:brightnessContrast bright="-37000"/>
                    </a14:imgEffect>
                  </a14:imgLayer>
                </a14:imgProps>
              </a:ext>
              <a:ext uri="{28A0092B-C50C-407E-A947-70E740481C1C}">
                <a14:useLocalDpi xmlns:a14="http://schemas.microsoft.com/office/drawing/2010/main" val="0"/>
              </a:ext>
            </a:extLst>
          </a:blip>
          <a:srcRect/>
          <a:stretch>
            <a:fillRect/>
          </a:stretch>
        </p:blipFill>
        <p:spPr bwMode="auto">
          <a:xfrm>
            <a:off x="4212402" y="2102636"/>
            <a:ext cx="3210747" cy="230138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7346DC-D64C-425E-9709-5C39FB3C99F1}"/>
              </a:ext>
            </a:extLst>
          </p:cNvPr>
          <p:cNvSpPr>
            <a:spLocks noGrp="1"/>
          </p:cNvSpPr>
          <p:nvPr>
            <p:ph type="title"/>
          </p:nvPr>
        </p:nvSpPr>
        <p:spPr/>
        <p:txBody>
          <a:bodyPr/>
          <a:lstStyle/>
          <a:p>
            <a:r>
              <a:rPr lang="en-US" dirty="0"/>
              <a:t>How financial markets work?</a:t>
            </a:r>
          </a:p>
        </p:txBody>
      </p:sp>
      <p:sp>
        <p:nvSpPr>
          <p:cNvPr id="18" name="TextBox 17">
            <a:extLst>
              <a:ext uri="{FF2B5EF4-FFF2-40B4-BE49-F238E27FC236}">
                <a16:creationId xmlns:a16="http://schemas.microsoft.com/office/drawing/2014/main" id="{8467A2A5-8F53-E5D9-F7A8-94A3B048BC3E}"/>
              </a:ext>
            </a:extLst>
          </p:cNvPr>
          <p:cNvSpPr txBox="1"/>
          <p:nvPr/>
        </p:nvSpPr>
        <p:spPr>
          <a:xfrm>
            <a:off x="2138879" y="3540795"/>
            <a:ext cx="2143374" cy="406201"/>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Take deposits</a:t>
            </a:r>
          </a:p>
        </p:txBody>
      </p:sp>
      <p:sp>
        <p:nvSpPr>
          <p:cNvPr id="4" name="TextBox 3">
            <a:extLst>
              <a:ext uri="{FF2B5EF4-FFF2-40B4-BE49-F238E27FC236}">
                <a16:creationId xmlns:a16="http://schemas.microsoft.com/office/drawing/2014/main" id="{201A78F6-B05F-E813-0AD5-0634AEEAC429}"/>
              </a:ext>
            </a:extLst>
          </p:cNvPr>
          <p:cNvSpPr txBox="1"/>
          <p:nvPr/>
        </p:nvSpPr>
        <p:spPr>
          <a:xfrm>
            <a:off x="4333053" y="4431449"/>
            <a:ext cx="2969447" cy="1148712"/>
          </a:xfrm>
          <a:prstGeom prst="rect">
            <a:avLst/>
          </a:prstGeom>
          <a:noFill/>
        </p:spPr>
        <p:txBody>
          <a:bodyPr wrap="square">
            <a:spAutoFit/>
          </a:bodyPr>
          <a:lstStyle/>
          <a:p>
            <a:pPr algn="ctr">
              <a:lnSpc>
                <a:spcPct val="150000"/>
              </a:lnSpc>
              <a:spcBef>
                <a:spcPts val="1500"/>
              </a:spcBef>
              <a:buClr>
                <a:schemeClr val="accent2"/>
              </a:buClr>
            </a:pPr>
            <a:r>
              <a:rPr lang="en-US" sz="1600" b="1" spc="150" dirty="0">
                <a:ea typeface="Meiryo UI" panose="020B0604030504040204" pitchFamily="34" charset="-128"/>
              </a:rPr>
              <a:t>Banks, Investment Banks, Boutique Investment Banks</a:t>
            </a:r>
          </a:p>
        </p:txBody>
      </p:sp>
      <p:sp>
        <p:nvSpPr>
          <p:cNvPr id="6" name="TextBox 5">
            <a:extLst>
              <a:ext uri="{FF2B5EF4-FFF2-40B4-BE49-F238E27FC236}">
                <a16:creationId xmlns:a16="http://schemas.microsoft.com/office/drawing/2014/main" id="{1BCE98D8-7BEA-2C23-6E6B-A6F76090D59B}"/>
              </a:ext>
            </a:extLst>
          </p:cNvPr>
          <p:cNvSpPr txBox="1"/>
          <p:nvPr/>
        </p:nvSpPr>
        <p:spPr>
          <a:xfrm>
            <a:off x="7229969" y="3540794"/>
            <a:ext cx="2244232" cy="406201"/>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Lend money</a:t>
            </a:r>
          </a:p>
        </p:txBody>
      </p:sp>
      <p:sp>
        <p:nvSpPr>
          <p:cNvPr id="3" name="TextBox 2">
            <a:extLst>
              <a:ext uri="{FF2B5EF4-FFF2-40B4-BE49-F238E27FC236}">
                <a16:creationId xmlns:a16="http://schemas.microsoft.com/office/drawing/2014/main" id="{7B6A6289-4EC6-66BD-D3AB-40CD1AC17483}"/>
              </a:ext>
            </a:extLst>
          </p:cNvPr>
          <p:cNvSpPr txBox="1"/>
          <p:nvPr/>
        </p:nvSpPr>
        <p:spPr>
          <a:xfrm>
            <a:off x="4294953" y="3512067"/>
            <a:ext cx="2999935" cy="406201"/>
          </a:xfrm>
          <a:prstGeom prst="rect">
            <a:avLst/>
          </a:prstGeom>
          <a:solidFill>
            <a:schemeClr val="bg1"/>
          </a:solidFill>
        </p:spPr>
        <p:txBody>
          <a:bodyPr wrap="square">
            <a:spAutoFit/>
          </a:bodyPr>
          <a:lstStyle>
            <a:defPPr>
              <a:defRPr lang="en-US"/>
            </a:defPPr>
            <a:lvl1pPr algn="ctr">
              <a:defRPr b="0" i="0">
                <a:solidFill>
                  <a:srgbClr val="0C0D0D"/>
                </a:solidFill>
                <a:effectLst/>
                <a:latin typeface="iStock Maquette"/>
              </a:defRPr>
            </a:lvl1pPr>
          </a:lstStyle>
          <a:p>
            <a:r>
              <a:rPr lang="en-US" dirty="0"/>
              <a:t>Pool of deposited money</a:t>
            </a:r>
          </a:p>
        </p:txBody>
      </p:sp>
      <p:sp>
        <p:nvSpPr>
          <p:cNvPr id="5" name="Arrow: Right 4">
            <a:extLst>
              <a:ext uri="{FF2B5EF4-FFF2-40B4-BE49-F238E27FC236}">
                <a16:creationId xmlns:a16="http://schemas.microsoft.com/office/drawing/2014/main" id="{F2FE26E8-B904-80F2-9BF6-DC72D8E73081}"/>
              </a:ext>
            </a:extLst>
          </p:cNvPr>
          <p:cNvSpPr/>
          <p:nvPr/>
        </p:nvSpPr>
        <p:spPr>
          <a:xfrm>
            <a:off x="7890262" y="302056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Arrow: Right 7">
            <a:extLst>
              <a:ext uri="{FF2B5EF4-FFF2-40B4-BE49-F238E27FC236}">
                <a16:creationId xmlns:a16="http://schemas.microsoft.com/office/drawing/2014/main" id="{E5C43F91-2B00-8379-5960-A5AD215F86A3}"/>
              </a:ext>
            </a:extLst>
          </p:cNvPr>
          <p:cNvSpPr/>
          <p:nvPr/>
        </p:nvSpPr>
        <p:spPr>
          <a:xfrm>
            <a:off x="2721362" y="302056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146" name="Picture 2" descr="Businessman giving money, Indian rupee currency, to his partner Businessman giving money, Indian rupee currency, to his partner - payment, loan and bribery concept Indian Currency Stock Photo">
            <a:extLst>
              <a:ext uri="{FF2B5EF4-FFF2-40B4-BE49-F238E27FC236}">
                <a16:creationId xmlns:a16="http://schemas.microsoft.com/office/drawing/2014/main" id="{6EA4AF33-2497-4694-BB96-26B9213E695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802" r="18750"/>
          <a:stretch/>
        </p:blipFill>
        <p:spPr bwMode="auto">
          <a:xfrm>
            <a:off x="9258261" y="2132774"/>
            <a:ext cx="2285590" cy="2260219"/>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A83EC4C-0112-19B4-0A12-B634CD0087F8}"/>
              </a:ext>
            </a:extLst>
          </p:cNvPr>
          <p:cNvSpPr txBox="1"/>
          <p:nvPr/>
        </p:nvSpPr>
        <p:spPr>
          <a:xfrm>
            <a:off x="9543806" y="4456388"/>
            <a:ext cx="1714500" cy="646331"/>
          </a:xfrm>
          <a:prstGeom prst="rect">
            <a:avLst/>
          </a:prstGeom>
          <a:noFill/>
        </p:spPr>
        <p:txBody>
          <a:bodyPr wrap="square">
            <a:spAutoFit/>
          </a:bodyPr>
          <a:lstStyle/>
          <a:p>
            <a:r>
              <a:rPr lang="en-IN" b="0" i="0" dirty="0">
                <a:solidFill>
                  <a:srgbClr val="0C0D0D"/>
                </a:solidFill>
                <a:effectLst/>
                <a:latin typeface="iStock Maquette"/>
              </a:rPr>
              <a:t>Stock photo ID: 995746324</a:t>
            </a:r>
            <a:endParaRPr lang="en-IN" dirty="0"/>
          </a:p>
        </p:txBody>
      </p:sp>
      <p:sp>
        <p:nvSpPr>
          <p:cNvPr id="12" name="TextBox 11">
            <a:extLst>
              <a:ext uri="{FF2B5EF4-FFF2-40B4-BE49-F238E27FC236}">
                <a16:creationId xmlns:a16="http://schemas.microsoft.com/office/drawing/2014/main" id="{D61F4768-21E7-F2B2-25C1-A78C431ABCF6}"/>
              </a:ext>
            </a:extLst>
          </p:cNvPr>
          <p:cNvSpPr txBox="1"/>
          <p:nvPr/>
        </p:nvSpPr>
        <p:spPr>
          <a:xfrm>
            <a:off x="4441577" y="3952829"/>
            <a:ext cx="2725293" cy="369332"/>
          </a:xfrm>
          <a:prstGeom prst="rect">
            <a:avLst/>
          </a:prstGeom>
          <a:solidFill>
            <a:schemeClr val="bg1"/>
          </a:solidFill>
        </p:spPr>
        <p:txBody>
          <a:bodyPr wrap="square">
            <a:spAutoFit/>
          </a:bodyPr>
          <a:lstStyle/>
          <a:p>
            <a:pPr algn="ctr"/>
            <a:r>
              <a:rPr lang="en-IN" b="0" i="0" dirty="0">
                <a:solidFill>
                  <a:srgbClr val="0C0D0D"/>
                </a:solidFill>
                <a:effectLst/>
                <a:latin typeface="iStock Maquette"/>
              </a:rPr>
              <a:t>Stock photo ID:626672964</a:t>
            </a:r>
            <a:endParaRPr lang="en-IN" dirty="0"/>
          </a:p>
        </p:txBody>
      </p:sp>
      <p:pic>
        <p:nvPicPr>
          <p:cNvPr id="13" name="Picture 4" descr="Hand with Indian currency with piggy bank Hand with Indian currency with piggy bank on white. Piggy Bank Stock Photo">
            <a:extLst>
              <a:ext uri="{FF2B5EF4-FFF2-40B4-BE49-F238E27FC236}">
                <a16:creationId xmlns:a16="http://schemas.microsoft.com/office/drawing/2014/main" id="{F931623B-C35B-0E8C-3AB5-C76BE75625F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5156" r="8328" b="25729"/>
          <a:stretch/>
        </p:blipFill>
        <p:spPr bwMode="auto">
          <a:xfrm>
            <a:off x="424195" y="2195118"/>
            <a:ext cx="1933387" cy="1872024"/>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C3A28A14-0B3A-9656-FE36-738E72753C77}"/>
              </a:ext>
            </a:extLst>
          </p:cNvPr>
          <p:cNvSpPr txBox="1"/>
          <p:nvPr/>
        </p:nvSpPr>
        <p:spPr>
          <a:xfrm>
            <a:off x="668516" y="4137494"/>
            <a:ext cx="1615833" cy="646331"/>
          </a:xfrm>
          <a:prstGeom prst="rect">
            <a:avLst/>
          </a:prstGeom>
          <a:noFill/>
        </p:spPr>
        <p:txBody>
          <a:bodyPr wrap="square">
            <a:spAutoFit/>
          </a:bodyPr>
          <a:lstStyle/>
          <a:p>
            <a:r>
              <a:rPr lang="en-IN" b="0" i="0" dirty="0">
                <a:solidFill>
                  <a:srgbClr val="0C0D0D"/>
                </a:solidFill>
                <a:effectLst/>
                <a:latin typeface="iStock Maquette"/>
              </a:rPr>
              <a:t>Stock photo ID: 1186131078</a:t>
            </a:r>
            <a:endParaRPr lang="en-IN" dirty="0"/>
          </a:p>
        </p:txBody>
      </p:sp>
      <p:pic>
        <p:nvPicPr>
          <p:cNvPr id="6148" name="Picture 4" descr="big pile of money american dollar bills on white background big pile of money american dollar bills on white background 3d Stack Stock Photo">
            <a:extLst>
              <a:ext uri="{FF2B5EF4-FFF2-40B4-BE49-F238E27FC236}">
                <a16:creationId xmlns:a16="http://schemas.microsoft.com/office/drawing/2014/main" id="{2F9F9AAD-DD69-A066-20D8-6487253561D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9622" t="10455" r="7604" b="13942"/>
          <a:stretch/>
        </p:blipFill>
        <p:spPr bwMode="auto">
          <a:xfrm>
            <a:off x="4590039" y="2195118"/>
            <a:ext cx="2455472" cy="128123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6580497-9D2A-0948-BC1A-69CD448E2EB2}"/>
              </a:ext>
            </a:extLst>
          </p:cNvPr>
          <p:cNvSpPr txBox="1"/>
          <p:nvPr/>
        </p:nvSpPr>
        <p:spPr>
          <a:xfrm>
            <a:off x="11171888" y="6311900"/>
            <a:ext cx="855011" cy="369332"/>
          </a:xfrm>
          <a:prstGeom prst="rect">
            <a:avLst/>
          </a:prstGeom>
          <a:noFill/>
        </p:spPr>
        <p:txBody>
          <a:bodyPr wrap="square" rtlCol="0">
            <a:spAutoFit/>
          </a:bodyPr>
          <a:lstStyle/>
          <a:p>
            <a:pPr algn="r"/>
            <a:r>
              <a:rPr lang="en-IN" dirty="0"/>
              <a:t>5/12</a:t>
            </a:r>
          </a:p>
        </p:txBody>
      </p:sp>
    </p:spTree>
    <p:extLst>
      <p:ext uri="{BB962C8B-B14F-4D97-AF65-F5344CB8AC3E}">
        <p14:creationId xmlns:p14="http://schemas.microsoft.com/office/powerpoint/2010/main" val="1839954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346DC-D64C-425E-9709-5C39FB3C99F1}"/>
              </a:ext>
            </a:extLst>
          </p:cNvPr>
          <p:cNvSpPr>
            <a:spLocks noGrp="1"/>
          </p:cNvSpPr>
          <p:nvPr>
            <p:ph type="title"/>
          </p:nvPr>
        </p:nvSpPr>
        <p:spPr/>
        <p:txBody>
          <a:bodyPr/>
          <a:lstStyle/>
          <a:p>
            <a:r>
              <a:rPr lang="en-US" dirty="0"/>
              <a:t>How financial markets work?</a:t>
            </a:r>
          </a:p>
        </p:txBody>
      </p:sp>
      <p:sp>
        <p:nvSpPr>
          <p:cNvPr id="18" name="TextBox 17">
            <a:extLst>
              <a:ext uri="{FF2B5EF4-FFF2-40B4-BE49-F238E27FC236}">
                <a16:creationId xmlns:a16="http://schemas.microsoft.com/office/drawing/2014/main" id="{8467A2A5-8F53-E5D9-F7A8-94A3B048BC3E}"/>
              </a:ext>
            </a:extLst>
          </p:cNvPr>
          <p:cNvSpPr txBox="1"/>
          <p:nvPr/>
        </p:nvSpPr>
        <p:spPr>
          <a:xfrm>
            <a:off x="1931948" y="4828171"/>
            <a:ext cx="2143374" cy="406201"/>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Loans</a:t>
            </a:r>
          </a:p>
        </p:txBody>
      </p:sp>
      <p:sp>
        <p:nvSpPr>
          <p:cNvPr id="6" name="TextBox 5">
            <a:extLst>
              <a:ext uri="{FF2B5EF4-FFF2-40B4-BE49-F238E27FC236}">
                <a16:creationId xmlns:a16="http://schemas.microsoft.com/office/drawing/2014/main" id="{1BCE98D8-7BEA-2C23-6E6B-A6F76090D59B}"/>
              </a:ext>
            </a:extLst>
          </p:cNvPr>
          <p:cNvSpPr txBox="1"/>
          <p:nvPr/>
        </p:nvSpPr>
        <p:spPr>
          <a:xfrm>
            <a:off x="6785468" y="4790071"/>
            <a:ext cx="2726831" cy="406201"/>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Mortgages</a:t>
            </a:r>
          </a:p>
        </p:txBody>
      </p:sp>
      <p:sp>
        <p:nvSpPr>
          <p:cNvPr id="7" name="TextBox 6">
            <a:extLst>
              <a:ext uri="{FF2B5EF4-FFF2-40B4-BE49-F238E27FC236}">
                <a16:creationId xmlns:a16="http://schemas.microsoft.com/office/drawing/2014/main" id="{5560F809-FFCE-6C9A-4917-F29374AB81D2}"/>
              </a:ext>
            </a:extLst>
          </p:cNvPr>
          <p:cNvSpPr txBox="1"/>
          <p:nvPr/>
        </p:nvSpPr>
        <p:spPr>
          <a:xfrm>
            <a:off x="3621853" y="2225606"/>
            <a:ext cx="4061647" cy="406201"/>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Banks lend money in the form of:</a:t>
            </a:r>
          </a:p>
        </p:txBody>
      </p:sp>
      <p:pic>
        <p:nvPicPr>
          <p:cNvPr id="7170" name="Picture 2" descr="Bank loan online banking Financial Loan Stock Photo">
            <a:extLst>
              <a:ext uri="{FF2B5EF4-FFF2-40B4-BE49-F238E27FC236}">
                <a16:creationId xmlns:a16="http://schemas.microsoft.com/office/drawing/2014/main" id="{B58FD71B-BEFC-2CFB-4926-80427F7C38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3928" y="3045829"/>
            <a:ext cx="2604815" cy="173484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93B00E82-F5F0-EE3E-520A-35F18F6EF73B}"/>
              </a:ext>
            </a:extLst>
          </p:cNvPr>
          <p:cNvSpPr txBox="1"/>
          <p:nvPr/>
        </p:nvSpPr>
        <p:spPr>
          <a:xfrm>
            <a:off x="1680068" y="5377934"/>
            <a:ext cx="2832100" cy="369332"/>
          </a:xfrm>
          <a:prstGeom prst="rect">
            <a:avLst/>
          </a:prstGeom>
          <a:noFill/>
        </p:spPr>
        <p:txBody>
          <a:bodyPr wrap="square">
            <a:spAutoFit/>
          </a:bodyPr>
          <a:lstStyle/>
          <a:p>
            <a:r>
              <a:rPr lang="en-IN" b="0" i="0" dirty="0">
                <a:solidFill>
                  <a:srgbClr val="0C0D0D"/>
                </a:solidFill>
                <a:effectLst/>
                <a:latin typeface="iStock Maquette"/>
              </a:rPr>
              <a:t>Stock photo ID:1213474705</a:t>
            </a:r>
            <a:endParaRPr lang="en-IN" dirty="0"/>
          </a:p>
        </p:txBody>
      </p:sp>
      <p:pic>
        <p:nvPicPr>
          <p:cNvPr id="7172" name="Picture 4" descr="Planning Buy Real Estate Savings - Home Ownership Home Ownership, Savings, Finance, Economy, House House Stock Photo">
            <a:extLst>
              <a:ext uri="{FF2B5EF4-FFF2-40B4-BE49-F238E27FC236}">
                <a16:creationId xmlns:a16="http://schemas.microsoft.com/office/drawing/2014/main" id="{2E434EC1-CCBB-1089-0362-416CCD8700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9900" y="3045829"/>
            <a:ext cx="2604816" cy="173484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AA56D55-F67F-4E40-7FE9-D8581F29BA30}"/>
              </a:ext>
            </a:extLst>
          </p:cNvPr>
          <p:cNvSpPr txBox="1"/>
          <p:nvPr/>
        </p:nvSpPr>
        <p:spPr>
          <a:xfrm>
            <a:off x="6785468" y="5383768"/>
            <a:ext cx="2832100" cy="369332"/>
          </a:xfrm>
          <a:prstGeom prst="rect">
            <a:avLst/>
          </a:prstGeom>
          <a:noFill/>
        </p:spPr>
        <p:txBody>
          <a:bodyPr wrap="square">
            <a:spAutoFit/>
          </a:bodyPr>
          <a:lstStyle/>
          <a:p>
            <a:r>
              <a:rPr lang="en-IN" b="0" i="0" dirty="0">
                <a:solidFill>
                  <a:srgbClr val="0C0D0D"/>
                </a:solidFill>
                <a:effectLst/>
                <a:latin typeface="iStock Maquette"/>
              </a:rPr>
              <a:t>Stock photo ID:1165986815</a:t>
            </a:r>
            <a:endParaRPr lang="en-IN" dirty="0"/>
          </a:p>
        </p:txBody>
      </p:sp>
      <p:sp>
        <p:nvSpPr>
          <p:cNvPr id="3" name="TextBox 2">
            <a:extLst>
              <a:ext uri="{FF2B5EF4-FFF2-40B4-BE49-F238E27FC236}">
                <a16:creationId xmlns:a16="http://schemas.microsoft.com/office/drawing/2014/main" id="{A468B73F-3D66-56B8-949C-0F83FF92F613}"/>
              </a:ext>
            </a:extLst>
          </p:cNvPr>
          <p:cNvSpPr txBox="1"/>
          <p:nvPr/>
        </p:nvSpPr>
        <p:spPr>
          <a:xfrm>
            <a:off x="11171888" y="6311900"/>
            <a:ext cx="855011" cy="369332"/>
          </a:xfrm>
          <a:prstGeom prst="rect">
            <a:avLst/>
          </a:prstGeom>
          <a:noFill/>
        </p:spPr>
        <p:txBody>
          <a:bodyPr wrap="square" rtlCol="0">
            <a:spAutoFit/>
          </a:bodyPr>
          <a:lstStyle/>
          <a:p>
            <a:pPr algn="r"/>
            <a:r>
              <a:rPr lang="en-IN" dirty="0"/>
              <a:t>5/12</a:t>
            </a:r>
          </a:p>
        </p:txBody>
      </p:sp>
    </p:spTree>
    <p:extLst>
      <p:ext uri="{BB962C8B-B14F-4D97-AF65-F5344CB8AC3E}">
        <p14:creationId xmlns:p14="http://schemas.microsoft.com/office/powerpoint/2010/main" val="2934891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346DC-D64C-425E-9709-5C39FB3C99F1}"/>
              </a:ext>
            </a:extLst>
          </p:cNvPr>
          <p:cNvSpPr>
            <a:spLocks noGrp="1"/>
          </p:cNvSpPr>
          <p:nvPr>
            <p:ph type="title"/>
          </p:nvPr>
        </p:nvSpPr>
        <p:spPr/>
        <p:txBody>
          <a:bodyPr/>
          <a:lstStyle/>
          <a:p>
            <a:r>
              <a:rPr lang="en-US" dirty="0"/>
              <a:t>How financial markets work?</a:t>
            </a:r>
          </a:p>
        </p:txBody>
      </p:sp>
      <p:sp>
        <p:nvSpPr>
          <p:cNvPr id="17" name="TextBox 16">
            <a:extLst>
              <a:ext uri="{FF2B5EF4-FFF2-40B4-BE49-F238E27FC236}">
                <a16:creationId xmlns:a16="http://schemas.microsoft.com/office/drawing/2014/main" id="{17C7283B-B49C-E1A6-74CD-79F16724248B}"/>
              </a:ext>
            </a:extLst>
          </p:cNvPr>
          <p:cNvSpPr txBox="1"/>
          <p:nvPr/>
        </p:nvSpPr>
        <p:spPr>
          <a:xfrm>
            <a:off x="3463810" y="1676498"/>
            <a:ext cx="4707288" cy="406201"/>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Complex transactions require markets</a:t>
            </a:r>
          </a:p>
        </p:txBody>
      </p:sp>
      <p:sp>
        <p:nvSpPr>
          <p:cNvPr id="18" name="TextBox 17">
            <a:extLst>
              <a:ext uri="{FF2B5EF4-FFF2-40B4-BE49-F238E27FC236}">
                <a16:creationId xmlns:a16="http://schemas.microsoft.com/office/drawing/2014/main" id="{8467A2A5-8F53-E5D9-F7A8-94A3B048BC3E}"/>
              </a:ext>
            </a:extLst>
          </p:cNvPr>
          <p:cNvSpPr txBox="1"/>
          <p:nvPr/>
        </p:nvSpPr>
        <p:spPr>
          <a:xfrm>
            <a:off x="1640133" y="4747089"/>
            <a:ext cx="2485531" cy="406201"/>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Lenders and agents</a:t>
            </a:r>
          </a:p>
        </p:txBody>
      </p:sp>
      <p:sp>
        <p:nvSpPr>
          <p:cNvPr id="3" name="TextBox 2">
            <a:extLst>
              <a:ext uri="{FF2B5EF4-FFF2-40B4-BE49-F238E27FC236}">
                <a16:creationId xmlns:a16="http://schemas.microsoft.com/office/drawing/2014/main" id="{F22C9DA1-25CD-7717-4D8F-3BB2F12BC3F1}"/>
              </a:ext>
            </a:extLst>
          </p:cNvPr>
          <p:cNvSpPr txBox="1"/>
          <p:nvPr/>
        </p:nvSpPr>
        <p:spPr>
          <a:xfrm>
            <a:off x="1882660" y="5989193"/>
            <a:ext cx="8021988" cy="406201"/>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Existing borrowing or lending commitments are sold on to other parties.</a:t>
            </a:r>
          </a:p>
        </p:txBody>
      </p:sp>
      <p:sp>
        <p:nvSpPr>
          <p:cNvPr id="6" name="TextBox 5">
            <a:extLst>
              <a:ext uri="{FF2B5EF4-FFF2-40B4-BE49-F238E27FC236}">
                <a16:creationId xmlns:a16="http://schemas.microsoft.com/office/drawing/2014/main" id="{1BCE98D8-7BEA-2C23-6E6B-A6F76090D59B}"/>
              </a:ext>
            </a:extLst>
          </p:cNvPr>
          <p:cNvSpPr txBox="1"/>
          <p:nvPr/>
        </p:nvSpPr>
        <p:spPr>
          <a:xfrm>
            <a:off x="7052168" y="4757834"/>
            <a:ext cx="3006231" cy="406201"/>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Borrowers and agents</a:t>
            </a:r>
          </a:p>
        </p:txBody>
      </p:sp>
      <p:sp>
        <p:nvSpPr>
          <p:cNvPr id="9" name="Arrow: Left-Right 8">
            <a:extLst>
              <a:ext uri="{FF2B5EF4-FFF2-40B4-BE49-F238E27FC236}">
                <a16:creationId xmlns:a16="http://schemas.microsoft.com/office/drawing/2014/main" id="{6CDBFDB4-5C84-CBA9-FA81-06774405CD91}"/>
              </a:ext>
            </a:extLst>
          </p:cNvPr>
          <p:cNvSpPr/>
          <p:nvPr/>
        </p:nvSpPr>
        <p:spPr>
          <a:xfrm>
            <a:off x="5323678" y="3367571"/>
            <a:ext cx="1216152"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194" name="Picture 2" descr="Notebook written with text PRIVATE LENDERS over cork board background. Eyeglasses and notebook written with PRIVATE LENDERS. Agreement Stock Photo">
            <a:extLst>
              <a:ext uri="{FF2B5EF4-FFF2-40B4-BE49-F238E27FC236}">
                <a16:creationId xmlns:a16="http://schemas.microsoft.com/office/drawing/2014/main" id="{1475CA8F-06FD-E6DE-69A2-4E5E106DE6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1248" y="2401401"/>
            <a:ext cx="3543300" cy="235643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6D849CA-3206-D0CB-5C9D-3521633C86CA}"/>
              </a:ext>
            </a:extLst>
          </p:cNvPr>
          <p:cNvSpPr txBox="1"/>
          <p:nvPr/>
        </p:nvSpPr>
        <p:spPr>
          <a:xfrm>
            <a:off x="1485052" y="5268677"/>
            <a:ext cx="3169496" cy="369332"/>
          </a:xfrm>
          <a:prstGeom prst="rect">
            <a:avLst/>
          </a:prstGeom>
          <a:noFill/>
        </p:spPr>
        <p:txBody>
          <a:bodyPr wrap="square">
            <a:spAutoFit/>
          </a:bodyPr>
          <a:lstStyle/>
          <a:p>
            <a:r>
              <a:rPr lang="en-IN" b="0" i="0" dirty="0">
                <a:solidFill>
                  <a:srgbClr val="0C0D0D"/>
                </a:solidFill>
                <a:effectLst/>
                <a:latin typeface="iStock Maquette"/>
              </a:rPr>
              <a:t>Stock photo ID:1393245488</a:t>
            </a:r>
            <a:endParaRPr lang="en-IN" dirty="0"/>
          </a:p>
        </p:txBody>
      </p:sp>
      <p:pic>
        <p:nvPicPr>
          <p:cNvPr id="8196" name="Picture 4" descr="Borrower's signature Concept of signing loan agreement with pen borrower stock pictures, royalty-free photos &amp; images">
            <a:extLst>
              <a:ext uri="{FF2B5EF4-FFF2-40B4-BE49-F238E27FC236}">
                <a16:creationId xmlns:a16="http://schemas.microsoft.com/office/drawing/2014/main" id="{1CD87C01-3CC2-647B-E5CA-DDDA6691C2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8567" y="2390679"/>
            <a:ext cx="3543300" cy="235641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6D167555-B844-47FD-9717-817B8EFBB824}"/>
              </a:ext>
            </a:extLst>
          </p:cNvPr>
          <p:cNvSpPr txBox="1"/>
          <p:nvPr/>
        </p:nvSpPr>
        <p:spPr>
          <a:xfrm>
            <a:off x="7224948" y="5238279"/>
            <a:ext cx="3169496" cy="369332"/>
          </a:xfrm>
          <a:prstGeom prst="rect">
            <a:avLst/>
          </a:prstGeom>
          <a:noFill/>
        </p:spPr>
        <p:txBody>
          <a:bodyPr wrap="square">
            <a:spAutoFit/>
          </a:bodyPr>
          <a:lstStyle/>
          <a:p>
            <a:r>
              <a:rPr lang="en-IN" b="0" i="0" dirty="0">
                <a:solidFill>
                  <a:srgbClr val="0C0D0D"/>
                </a:solidFill>
                <a:effectLst/>
                <a:latin typeface="iStock Maquette"/>
              </a:rPr>
              <a:t>Stock photo ID:176677965</a:t>
            </a:r>
            <a:endParaRPr lang="en-IN" dirty="0"/>
          </a:p>
        </p:txBody>
      </p:sp>
      <p:sp>
        <p:nvSpPr>
          <p:cNvPr id="4" name="TextBox 3">
            <a:extLst>
              <a:ext uri="{FF2B5EF4-FFF2-40B4-BE49-F238E27FC236}">
                <a16:creationId xmlns:a16="http://schemas.microsoft.com/office/drawing/2014/main" id="{7AAED7F7-E549-341B-99E8-1950D586BB33}"/>
              </a:ext>
            </a:extLst>
          </p:cNvPr>
          <p:cNvSpPr txBox="1"/>
          <p:nvPr/>
        </p:nvSpPr>
        <p:spPr>
          <a:xfrm>
            <a:off x="11171888" y="6311900"/>
            <a:ext cx="855011" cy="369332"/>
          </a:xfrm>
          <a:prstGeom prst="rect">
            <a:avLst/>
          </a:prstGeom>
          <a:noFill/>
        </p:spPr>
        <p:txBody>
          <a:bodyPr wrap="square" rtlCol="0">
            <a:spAutoFit/>
          </a:bodyPr>
          <a:lstStyle/>
          <a:p>
            <a:pPr algn="r"/>
            <a:r>
              <a:rPr lang="en-IN" dirty="0"/>
              <a:t>5/12</a:t>
            </a:r>
          </a:p>
        </p:txBody>
      </p:sp>
    </p:spTree>
    <p:extLst>
      <p:ext uri="{BB962C8B-B14F-4D97-AF65-F5344CB8AC3E}">
        <p14:creationId xmlns:p14="http://schemas.microsoft.com/office/powerpoint/2010/main" val="41310267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Empty road at building exterior Office Building Exterior Stock Photo">
            <a:extLst>
              <a:ext uri="{FF2B5EF4-FFF2-40B4-BE49-F238E27FC236}">
                <a16:creationId xmlns:a16="http://schemas.microsoft.com/office/drawing/2014/main" id="{72C8BDAF-C7A5-B26E-8A20-068D587487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222" r="7527"/>
          <a:stretch/>
        </p:blipFill>
        <p:spPr bwMode="auto">
          <a:xfrm>
            <a:off x="2203925" y="2350491"/>
            <a:ext cx="1718913" cy="1629634"/>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7346DC-D64C-425E-9709-5C39FB3C99F1}"/>
              </a:ext>
            </a:extLst>
          </p:cNvPr>
          <p:cNvSpPr>
            <a:spLocks noGrp="1"/>
          </p:cNvSpPr>
          <p:nvPr>
            <p:ph type="title"/>
          </p:nvPr>
        </p:nvSpPr>
        <p:spPr/>
        <p:txBody>
          <a:bodyPr/>
          <a:lstStyle/>
          <a:p>
            <a:r>
              <a:rPr lang="en-US" dirty="0"/>
              <a:t>Financial market example – Stock Exchange</a:t>
            </a:r>
          </a:p>
        </p:txBody>
      </p:sp>
      <p:sp>
        <p:nvSpPr>
          <p:cNvPr id="18" name="TextBox 17">
            <a:extLst>
              <a:ext uri="{FF2B5EF4-FFF2-40B4-BE49-F238E27FC236}">
                <a16:creationId xmlns:a16="http://schemas.microsoft.com/office/drawing/2014/main" id="{8467A2A5-8F53-E5D9-F7A8-94A3B048BC3E}"/>
              </a:ext>
            </a:extLst>
          </p:cNvPr>
          <p:cNvSpPr txBox="1"/>
          <p:nvPr/>
        </p:nvSpPr>
        <p:spPr>
          <a:xfrm>
            <a:off x="1998313" y="3988152"/>
            <a:ext cx="2143374" cy="406201"/>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Company</a:t>
            </a:r>
          </a:p>
        </p:txBody>
      </p:sp>
      <p:sp>
        <p:nvSpPr>
          <p:cNvPr id="6" name="TextBox 5">
            <a:extLst>
              <a:ext uri="{FF2B5EF4-FFF2-40B4-BE49-F238E27FC236}">
                <a16:creationId xmlns:a16="http://schemas.microsoft.com/office/drawing/2014/main" id="{1BCE98D8-7BEA-2C23-6E6B-A6F76090D59B}"/>
              </a:ext>
            </a:extLst>
          </p:cNvPr>
          <p:cNvSpPr txBox="1"/>
          <p:nvPr/>
        </p:nvSpPr>
        <p:spPr>
          <a:xfrm>
            <a:off x="4055096" y="2338483"/>
            <a:ext cx="1150608" cy="406201"/>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Investor</a:t>
            </a:r>
          </a:p>
        </p:txBody>
      </p:sp>
      <p:sp>
        <p:nvSpPr>
          <p:cNvPr id="5" name="TextBox 4">
            <a:extLst>
              <a:ext uri="{FF2B5EF4-FFF2-40B4-BE49-F238E27FC236}">
                <a16:creationId xmlns:a16="http://schemas.microsoft.com/office/drawing/2014/main" id="{39DEE731-B79A-0096-783C-6E9E8AD27C7A}"/>
              </a:ext>
            </a:extLst>
          </p:cNvPr>
          <p:cNvSpPr txBox="1"/>
          <p:nvPr/>
        </p:nvSpPr>
        <p:spPr>
          <a:xfrm>
            <a:off x="6145914" y="6349359"/>
            <a:ext cx="2333130" cy="406201"/>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Experience losses</a:t>
            </a:r>
          </a:p>
        </p:txBody>
      </p:sp>
      <p:sp>
        <p:nvSpPr>
          <p:cNvPr id="10" name="Oval 9">
            <a:extLst>
              <a:ext uri="{FF2B5EF4-FFF2-40B4-BE49-F238E27FC236}">
                <a16:creationId xmlns:a16="http://schemas.microsoft.com/office/drawing/2014/main" id="{6B98EF08-70F4-131B-32F4-42C59506A6EE}"/>
              </a:ext>
            </a:extLst>
          </p:cNvPr>
          <p:cNvSpPr/>
          <p:nvPr/>
        </p:nvSpPr>
        <p:spPr>
          <a:xfrm>
            <a:off x="3388900" y="2258830"/>
            <a:ext cx="687287" cy="68894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IN"/>
          </a:p>
        </p:txBody>
      </p:sp>
      <p:sp>
        <p:nvSpPr>
          <p:cNvPr id="11" name="Arrow: Bent 10">
            <a:extLst>
              <a:ext uri="{FF2B5EF4-FFF2-40B4-BE49-F238E27FC236}">
                <a16:creationId xmlns:a16="http://schemas.microsoft.com/office/drawing/2014/main" id="{8E17B11D-EFAB-A52A-C1D0-D9AD405DA3D2}"/>
              </a:ext>
            </a:extLst>
          </p:cNvPr>
          <p:cNvSpPr/>
          <p:nvPr/>
        </p:nvSpPr>
        <p:spPr>
          <a:xfrm rot="5400000">
            <a:off x="5431417" y="2274149"/>
            <a:ext cx="2105411" cy="2333129"/>
          </a:xfrm>
          <a:prstGeom prst="bentArrow">
            <a:avLst>
              <a:gd name="adj1" fmla="val 13886"/>
              <a:gd name="adj2" fmla="val 15210"/>
              <a:gd name="adj3" fmla="val 2288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sp>
        <p:nvSpPr>
          <p:cNvPr id="12" name="TextBox 11">
            <a:extLst>
              <a:ext uri="{FF2B5EF4-FFF2-40B4-BE49-F238E27FC236}">
                <a16:creationId xmlns:a16="http://schemas.microsoft.com/office/drawing/2014/main" id="{6BC0DFC0-0DAB-A3D5-3305-6649E373B898}"/>
              </a:ext>
            </a:extLst>
          </p:cNvPr>
          <p:cNvSpPr txBox="1"/>
          <p:nvPr/>
        </p:nvSpPr>
        <p:spPr>
          <a:xfrm>
            <a:off x="8544520" y="1640190"/>
            <a:ext cx="2355159" cy="1098699"/>
          </a:xfrm>
          <a:prstGeom prst="rect">
            <a:avLst/>
          </a:prstGeom>
          <a:noFill/>
        </p:spPr>
        <p:txBody>
          <a:bodyPr wrap="square">
            <a:spAutoFit/>
          </a:bodyPr>
          <a:lstStyle/>
          <a:p>
            <a:pPr algn="ctr">
              <a:lnSpc>
                <a:spcPct val="150000"/>
              </a:lnSpc>
              <a:spcBef>
                <a:spcPts val="1500"/>
              </a:spcBef>
              <a:buClr>
                <a:schemeClr val="accent2"/>
              </a:buClr>
            </a:pPr>
            <a:r>
              <a:rPr lang="en-US" sz="1500" spc="150" dirty="0">
                <a:ea typeface="Meiryo UI" panose="020B0604030504040204" pitchFamily="34" charset="-128"/>
              </a:rPr>
              <a:t>Factors affecting overall market performance</a:t>
            </a:r>
          </a:p>
        </p:txBody>
      </p:sp>
      <p:sp>
        <p:nvSpPr>
          <p:cNvPr id="14" name="TextBox 13">
            <a:extLst>
              <a:ext uri="{FF2B5EF4-FFF2-40B4-BE49-F238E27FC236}">
                <a16:creationId xmlns:a16="http://schemas.microsoft.com/office/drawing/2014/main" id="{70CCF50F-0AED-06FF-7B60-BA5A40AC11DB}"/>
              </a:ext>
            </a:extLst>
          </p:cNvPr>
          <p:cNvSpPr txBox="1"/>
          <p:nvPr/>
        </p:nvSpPr>
        <p:spPr>
          <a:xfrm>
            <a:off x="2142630" y="4493419"/>
            <a:ext cx="1780208" cy="646331"/>
          </a:xfrm>
          <a:prstGeom prst="rect">
            <a:avLst/>
          </a:prstGeom>
          <a:noFill/>
        </p:spPr>
        <p:txBody>
          <a:bodyPr wrap="square">
            <a:spAutoFit/>
          </a:bodyPr>
          <a:lstStyle/>
          <a:p>
            <a:r>
              <a:rPr lang="en-IN" b="0" i="0" dirty="0">
                <a:solidFill>
                  <a:srgbClr val="0C0D0D"/>
                </a:solidFill>
                <a:effectLst/>
                <a:latin typeface="iStock Maquette"/>
              </a:rPr>
              <a:t>Stock photo ID: 479842074</a:t>
            </a:r>
            <a:endParaRPr lang="en-IN" dirty="0"/>
          </a:p>
        </p:txBody>
      </p:sp>
      <p:pic>
        <p:nvPicPr>
          <p:cNvPr id="9220" name="Picture 4" descr="Finance &amp; Money Icons Professional, pixel perfect icons, EPS 10 format. Icon stock vector">
            <a:extLst>
              <a:ext uri="{FF2B5EF4-FFF2-40B4-BE49-F238E27FC236}">
                <a16:creationId xmlns:a16="http://schemas.microsoft.com/office/drawing/2014/main" id="{26254351-D884-D8FE-6989-957CB54A4358}"/>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33276" b="41557" l="23242" r="37150">
                        <a14:foregroundMark x1="23438" y1="36328" x2="23438" y2="36328"/>
                        <a14:foregroundMark x1="35840" y1="39941" x2="35840" y2="39941"/>
                      </a14:backgroundRemoval>
                    </a14:imgEffect>
                  </a14:imgLayer>
                </a14:imgProps>
              </a:ext>
              <a:ext uri="{28A0092B-C50C-407E-A947-70E740481C1C}">
                <a14:useLocalDpi xmlns:a14="http://schemas.microsoft.com/office/drawing/2010/main" val="0"/>
              </a:ext>
            </a:extLst>
          </a:blip>
          <a:srcRect l="21503" t="32241" r="61111" b="57408"/>
          <a:stretch/>
        </p:blipFill>
        <p:spPr bwMode="auto">
          <a:xfrm flipH="1">
            <a:off x="3405708" y="2388004"/>
            <a:ext cx="682218" cy="40620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66CF56D3-5F07-08FE-6255-B4FE9537A4D4}"/>
              </a:ext>
            </a:extLst>
          </p:cNvPr>
          <p:cNvSpPr txBox="1"/>
          <p:nvPr/>
        </p:nvSpPr>
        <p:spPr>
          <a:xfrm>
            <a:off x="3155121" y="1595449"/>
            <a:ext cx="1749149" cy="646331"/>
          </a:xfrm>
          <a:prstGeom prst="rect">
            <a:avLst/>
          </a:prstGeom>
          <a:noFill/>
        </p:spPr>
        <p:txBody>
          <a:bodyPr wrap="square">
            <a:spAutoFit/>
          </a:bodyPr>
          <a:lstStyle/>
          <a:p>
            <a:r>
              <a:rPr lang="en-IN" b="0" i="0" dirty="0">
                <a:solidFill>
                  <a:srgbClr val="0C0D0D"/>
                </a:solidFill>
                <a:effectLst/>
                <a:latin typeface="iStock Maquette"/>
              </a:rPr>
              <a:t>Stock illustration ID: 1030878592</a:t>
            </a:r>
            <a:endParaRPr lang="en-IN" dirty="0"/>
          </a:p>
        </p:txBody>
      </p:sp>
      <p:pic>
        <p:nvPicPr>
          <p:cNvPr id="9222" name="Picture 6" descr="set vector chart graph positive, negative infographic set vector chart graph icon positive, negative infographic, layered. Graph stock vector">
            <a:extLst>
              <a:ext uri="{FF2B5EF4-FFF2-40B4-BE49-F238E27FC236}">
                <a16:creationId xmlns:a16="http://schemas.microsoft.com/office/drawing/2014/main" id="{10099D5E-4173-432E-AFE5-740F428F1A4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50000" r="55819"/>
          <a:stretch/>
        </p:blipFill>
        <p:spPr bwMode="auto">
          <a:xfrm>
            <a:off x="7490279" y="1481722"/>
            <a:ext cx="1183743" cy="1337189"/>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BC338179-293C-DD54-33CF-EF846F4AB1A3}"/>
              </a:ext>
            </a:extLst>
          </p:cNvPr>
          <p:cNvSpPr txBox="1"/>
          <p:nvPr/>
        </p:nvSpPr>
        <p:spPr>
          <a:xfrm>
            <a:off x="7663333" y="2892942"/>
            <a:ext cx="2143374" cy="646331"/>
          </a:xfrm>
          <a:prstGeom prst="rect">
            <a:avLst/>
          </a:prstGeom>
          <a:noFill/>
        </p:spPr>
        <p:txBody>
          <a:bodyPr wrap="square">
            <a:spAutoFit/>
          </a:bodyPr>
          <a:lstStyle/>
          <a:p>
            <a:r>
              <a:rPr lang="en-IN" b="0" i="0" dirty="0">
                <a:solidFill>
                  <a:srgbClr val="0C0D0D"/>
                </a:solidFill>
                <a:effectLst/>
                <a:latin typeface="iStock Maquette"/>
              </a:rPr>
              <a:t>Stock illustration ID: 464443084</a:t>
            </a:r>
            <a:endParaRPr lang="en-IN" dirty="0"/>
          </a:p>
        </p:txBody>
      </p:sp>
      <p:pic>
        <p:nvPicPr>
          <p:cNvPr id="9224" name="Picture 8" descr="Depressed frustrated trader tired of overwork or stressed by bankruptcy Depressed frustrated trader tired of overwork or stressed by bankruptcy, sad shocked investor desperate about financial crisis or money loss, upset businessman having headache massaging nose bridge Emotional Stress Stock Photo">
            <a:extLst>
              <a:ext uri="{FF2B5EF4-FFF2-40B4-BE49-F238E27FC236}">
                <a16:creationId xmlns:a16="http://schemas.microsoft.com/office/drawing/2014/main" id="{B75D64DA-2E9E-1D1C-7F0C-972F8B1098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4512" y="4596315"/>
            <a:ext cx="2646733" cy="1765351"/>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F16370D5-5FC6-45FF-2DAC-41D227B89E0C}"/>
              </a:ext>
            </a:extLst>
          </p:cNvPr>
          <p:cNvSpPr txBox="1"/>
          <p:nvPr/>
        </p:nvSpPr>
        <p:spPr>
          <a:xfrm>
            <a:off x="8768414" y="5217810"/>
            <a:ext cx="1718913" cy="646331"/>
          </a:xfrm>
          <a:prstGeom prst="rect">
            <a:avLst/>
          </a:prstGeom>
          <a:noFill/>
        </p:spPr>
        <p:txBody>
          <a:bodyPr wrap="square">
            <a:spAutoFit/>
          </a:bodyPr>
          <a:lstStyle/>
          <a:p>
            <a:r>
              <a:rPr lang="en-IN" b="0" i="0" dirty="0">
                <a:solidFill>
                  <a:srgbClr val="0C0D0D"/>
                </a:solidFill>
                <a:effectLst/>
                <a:latin typeface="iStock Maquette"/>
              </a:rPr>
              <a:t>Stock photo ID: 1130771131</a:t>
            </a:r>
            <a:endParaRPr lang="en-IN" dirty="0"/>
          </a:p>
        </p:txBody>
      </p:sp>
      <p:sp>
        <p:nvSpPr>
          <p:cNvPr id="4" name="TextBox 3">
            <a:extLst>
              <a:ext uri="{FF2B5EF4-FFF2-40B4-BE49-F238E27FC236}">
                <a16:creationId xmlns:a16="http://schemas.microsoft.com/office/drawing/2014/main" id="{05DD3467-1658-3680-AC1B-5336BAF24AEB}"/>
              </a:ext>
            </a:extLst>
          </p:cNvPr>
          <p:cNvSpPr txBox="1"/>
          <p:nvPr/>
        </p:nvSpPr>
        <p:spPr>
          <a:xfrm>
            <a:off x="11171888" y="6311900"/>
            <a:ext cx="855011" cy="369332"/>
          </a:xfrm>
          <a:prstGeom prst="rect">
            <a:avLst/>
          </a:prstGeom>
          <a:noFill/>
        </p:spPr>
        <p:txBody>
          <a:bodyPr wrap="square" rtlCol="0">
            <a:spAutoFit/>
          </a:bodyPr>
          <a:lstStyle/>
          <a:p>
            <a:pPr algn="r"/>
            <a:r>
              <a:rPr lang="en-IN" dirty="0"/>
              <a:t>6/12</a:t>
            </a:r>
          </a:p>
        </p:txBody>
      </p:sp>
    </p:spTree>
    <p:extLst>
      <p:ext uri="{BB962C8B-B14F-4D97-AF65-F5344CB8AC3E}">
        <p14:creationId xmlns:p14="http://schemas.microsoft.com/office/powerpoint/2010/main" val="36199966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A1EDC-CF41-4438-BB57-18569B953129}"/>
              </a:ext>
            </a:extLst>
          </p:cNvPr>
          <p:cNvSpPr>
            <a:spLocks noGrp="1"/>
          </p:cNvSpPr>
          <p:nvPr>
            <p:ph idx="4294967295"/>
          </p:nvPr>
        </p:nvSpPr>
        <p:spPr>
          <a:xfrm>
            <a:off x="639247" y="1469745"/>
            <a:ext cx="10913505" cy="4707218"/>
          </a:xfrm>
        </p:spPr>
        <p:txBody>
          <a:bodyPr>
            <a:normAutofit/>
          </a:bodyPr>
          <a:lstStyle/>
          <a:p>
            <a:pPr marL="0" indent="0">
              <a:buNone/>
            </a:pPr>
            <a:r>
              <a:rPr lang="en-US" dirty="0"/>
              <a:t>There are different types of risks involved in the financial market.</a:t>
            </a:r>
          </a:p>
          <a:p>
            <a:pPr marL="0" indent="0">
              <a:buNone/>
            </a:pPr>
            <a:r>
              <a:rPr lang="en-US" i="1" dirty="0">
                <a:solidFill>
                  <a:schemeClr val="accent1">
                    <a:lumMod val="75000"/>
                  </a:schemeClr>
                </a:solidFill>
              </a:rPr>
              <a:t>Select each tab to know more.</a:t>
            </a:r>
          </a:p>
          <a:p>
            <a:pPr marL="0" indent="0">
              <a:buNone/>
            </a:pPr>
            <a:endParaRPr lang="en-US" dirty="0"/>
          </a:p>
        </p:txBody>
      </p:sp>
      <p:sp>
        <p:nvSpPr>
          <p:cNvPr id="2" name="Title 1">
            <a:extLst>
              <a:ext uri="{FF2B5EF4-FFF2-40B4-BE49-F238E27FC236}">
                <a16:creationId xmlns:a16="http://schemas.microsoft.com/office/drawing/2014/main" id="{5CFB284A-573D-46BB-8DDB-1E198A12A19F}"/>
              </a:ext>
            </a:extLst>
          </p:cNvPr>
          <p:cNvSpPr>
            <a:spLocks noGrp="1"/>
          </p:cNvSpPr>
          <p:nvPr>
            <p:ph type="title"/>
          </p:nvPr>
        </p:nvSpPr>
        <p:spPr/>
        <p:txBody>
          <a:bodyPr/>
          <a:lstStyle/>
          <a:p>
            <a:r>
              <a:rPr lang="en-US" dirty="0"/>
              <a:t>Financial market risks</a:t>
            </a:r>
          </a:p>
        </p:txBody>
      </p:sp>
      <p:sp>
        <p:nvSpPr>
          <p:cNvPr id="4" name="Rectangle 3">
            <a:extLst>
              <a:ext uri="{FF2B5EF4-FFF2-40B4-BE49-F238E27FC236}">
                <a16:creationId xmlns:a16="http://schemas.microsoft.com/office/drawing/2014/main" id="{7F75B4B0-1BCE-BF3E-16A8-33AB2C23CD06}"/>
              </a:ext>
            </a:extLst>
          </p:cNvPr>
          <p:cNvSpPr/>
          <p:nvPr/>
        </p:nvSpPr>
        <p:spPr>
          <a:xfrm>
            <a:off x="730294" y="2741627"/>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indent="0" algn="ctr">
              <a:buNone/>
            </a:pPr>
            <a:r>
              <a:rPr lang="en-US" sz="1500" spc="150" dirty="0">
                <a:solidFill>
                  <a:schemeClr val="tx1"/>
                </a:solidFill>
                <a:ea typeface="Meiryo UI" panose="020B0604030504040204" pitchFamily="34" charset="-128"/>
              </a:rPr>
              <a:t>Inflation risk</a:t>
            </a:r>
          </a:p>
        </p:txBody>
      </p:sp>
      <p:sp>
        <p:nvSpPr>
          <p:cNvPr id="6" name="Rectangle 5">
            <a:extLst>
              <a:ext uri="{FF2B5EF4-FFF2-40B4-BE49-F238E27FC236}">
                <a16:creationId xmlns:a16="http://schemas.microsoft.com/office/drawing/2014/main" id="{02097488-22CD-5238-B7C6-7FDF536041CE}"/>
              </a:ext>
            </a:extLst>
          </p:cNvPr>
          <p:cNvSpPr/>
          <p:nvPr/>
        </p:nvSpPr>
        <p:spPr>
          <a:xfrm>
            <a:off x="730294" y="3448932"/>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indent="0" algn="ctr">
              <a:buNone/>
            </a:pPr>
            <a:r>
              <a:rPr lang="en-US" sz="1500" spc="150" dirty="0">
                <a:solidFill>
                  <a:schemeClr val="tx1"/>
                </a:solidFill>
                <a:ea typeface="Meiryo UI" panose="020B0604030504040204" pitchFamily="34" charset="-128"/>
              </a:rPr>
              <a:t>Volatility risk</a:t>
            </a:r>
          </a:p>
        </p:txBody>
      </p:sp>
      <p:sp>
        <p:nvSpPr>
          <p:cNvPr id="5" name="Rectangle 4">
            <a:extLst>
              <a:ext uri="{FF2B5EF4-FFF2-40B4-BE49-F238E27FC236}">
                <a16:creationId xmlns:a16="http://schemas.microsoft.com/office/drawing/2014/main" id="{C36B19E2-343B-5CD8-2912-E86C712D79A7}"/>
              </a:ext>
            </a:extLst>
          </p:cNvPr>
          <p:cNvSpPr/>
          <p:nvPr/>
        </p:nvSpPr>
        <p:spPr>
          <a:xfrm>
            <a:off x="730294" y="4156237"/>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indent="0" algn="ctr">
              <a:buNone/>
            </a:pPr>
            <a:r>
              <a:rPr lang="en-US" sz="1500" spc="150" dirty="0">
                <a:solidFill>
                  <a:schemeClr val="tx1"/>
                </a:solidFill>
                <a:ea typeface="Meiryo UI" panose="020B0604030504040204" pitchFamily="34" charset="-128"/>
              </a:rPr>
              <a:t>Liquidity risk</a:t>
            </a:r>
          </a:p>
        </p:txBody>
      </p:sp>
      <p:sp>
        <p:nvSpPr>
          <p:cNvPr id="7" name="Rectangle 6">
            <a:extLst>
              <a:ext uri="{FF2B5EF4-FFF2-40B4-BE49-F238E27FC236}">
                <a16:creationId xmlns:a16="http://schemas.microsoft.com/office/drawing/2014/main" id="{7A62BD25-2BF9-0EB9-A0A1-A67E79D34ACC}"/>
              </a:ext>
            </a:extLst>
          </p:cNvPr>
          <p:cNvSpPr/>
          <p:nvPr/>
        </p:nvSpPr>
        <p:spPr>
          <a:xfrm>
            <a:off x="730294" y="4863542"/>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indent="0" algn="ctr">
              <a:buNone/>
            </a:pPr>
            <a:r>
              <a:rPr lang="en-US" sz="1500" spc="150" dirty="0">
                <a:solidFill>
                  <a:schemeClr val="tx1"/>
                </a:solidFill>
                <a:ea typeface="Meiryo UI" panose="020B0604030504040204" pitchFamily="34" charset="-128"/>
              </a:rPr>
              <a:t>Interest rate risk</a:t>
            </a:r>
          </a:p>
        </p:txBody>
      </p:sp>
      <p:sp>
        <p:nvSpPr>
          <p:cNvPr id="8" name="Rectangle 7">
            <a:extLst>
              <a:ext uri="{FF2B5EF4-FFF2-40B4-BE49-F238E27FC236}">
                <a16:creationId xmlns:a16="http://schemas.microsoft.com/office/drawing/2014/main" id="{60B043C0-0B4A-6064-D93D-034D467579CA}"/>
              </a:ext>
            </a:extLst>
          </p:cNvPr>
          <p:cNvSpPr/>
          <p:nvPr/>
        </p:nvSpPr>
        <p:spPr>
          <a:xfrm>
            <a:off x="730294" y="5570847"/>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indent="0" algn="ctr">
              <a:buNone/>
            </a:pPr>
            <a:r>
              <a:rPr lang="en-US" sz="1500" spc="150" dirty="0">
                <a:solidFill>
                  <a:schemeClr val="tx1"/>
                </a:solidFill>
                <a:ea typeface="Meiryo UI" panose="020B0604030504040204" pitchFamily="34" charset="-128"/>
              </a:rPr>
              <a:t>Currency risk</a:t>
            </a:r>
          </a:p>
        </p:txBody>
      </p:sp>
      <p:sp>
        <p:nvSpPr>
          <p:cNvPr id="9" name="TextBox 8">
            <a:extLst>
              <a:ext uri="{FF2B5EF4-FFF2-40B4-BE49-F238E27FC236}">
                <a16:creationId xmlns:a16="http://schemas.microsoft.com/office/drawing/2014/main" id="{6DC9C26B-9C65-5A17-438B-3410D7482125}"/>
              </a:ext>
            </a:extLst>
          </p:cNvPr>
          <p:cNvSpPr txBox="1"/>
          <p:nvPr/>
        </p:nvSpPr>
        <p:spPr>
          <a:xfrm>
            <a:off x="11171888" y="6311900"/>
            <a:ext cx="855011" cy="369332"/>
          </a:xfrm>
          <a:prstGeom prst="rect">
            <a:avLst/>
          </a:prstGeom>
          <a:noFill/>
        </p:spPr>
        <p:txBody>
          <a:bodyPr wrap="square" rtlCol="0">
            <a:spAutoFit/>
          </a:bodyPr>
          <a:lstStyle/>
          <a:p>
            <a:pPr algn="r"/>
            <a:r>
              <a:rPr lang="en-IN" dirty="0"/>
              <a:t>7/12</a:t>
            </a:r>
          </a:p>
        </p:txBody>
      </p:sp>
    </p:spTree>
    <p:extLst>
      <p:ext uri="{BB962C8B-B14F-4D97-AF65-F5344CB8AC3E}">
        <p14:creationId xmlns:p14="http://schemas.microsoft.com/office/powerpoint/2010/main" val="1104377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A1EDC-CF41-4438-BB57-18569B953129}"/>
              </a:ext>
            </a:extLst>
          </p:cNvPr>
          <p:cNvSpPr>
            <a:spLocks noGrp="1"/>
          </p:cNvSpPr>
          <p:nvPr>
            <p:ph idx="4294967295"/>
          </p:nvPr>
        </p:nvSpPr>
        <p:spPr>
          <a:xfrm>
            <a:off x="639247" y="1469745"/>
            <a:ext cx="10913505" cy="1072577"/>
          </a:xfrm>
        </p:spPr>
        <p:txBody>
          <a:bodyPr>
            <a:normAutofit/>
          </a:bodyPr>
          <a:lstStyle/>
          <a:p>
            <a:pPr marL="0" indent="0">
              <a:buNone/>
            </a:pPr>
            <a:r>
              <a:rPr lang="en-US" dirty="0"/>
              <a:t>There are different types of risks involved in the financial market.</a:t>
            </a:r>
          </a:p>
          <a:p>
            <a:pPr marL="0" indent="0">
              <a:buNone/>
            </a:pPr>
            <a:r>
              <a:rPr lang="en-US" i="1" dirty="0">
                <a:solidFill>
                  <a:schemeClr val="accent1">
                    <a:lumMod val="75000"/>
                  </a:schemeClr>
                </a:solidFill>
              </a:rPr>
              <a:t>Select each tab to know more.</a:t>
            </a:r>
          </a:p>
          <a:p>
            <a:pPr marL="0" indent="0">
              <a:buNone/>
            </a:pPr>
            <a:endParaRPr lang="en-US" dirty="0"/>
          </a:p>
        </p:txBody>
      </p:sp>
      <p:sp>
        <p:nvSpPr>
          <p:cNvPr id="2" name="Title 1">
            <a:extLst>
              <a:ext uri="{FF2B5EF4-FFF2-40B4-BE49-F238E27FC236}">
                <a16:creationId xmlns:a16="http://schemas.microsoft.com/office/drawing/2014/main" id="{5CFB284A-573D-46BB-8DDB-1E198A12A19F}"/>
              </a:ext>
            </a:extLst>
          </p:cNvPr>
          <p:cNvSpPr>
            <a:spLocks noGrp="1"/>
          </p:cNvSpPr>
          <p:nvPr>
            <p:ph type="title"/>
          </p:nvPr>
        </p:nvSpPr>
        <p:spPr/>
        <p:txBody>
          <a:bodyPr/>
          <a:lstStyle/>
          <a:p>
            <a:r>
              <a:rPr lang="en-US" dirty="0"/>
              <a:t>Financial market risks</a:t>
            </a:r>
          </a:p>
        </p:txBody>
      </p:sp>
      <p:sp>
        <p:nvSpPr>
          <p:cNvPr id="4" name="Rectangle 3">
            <a:extLst>
              <a:ext uri="{FF2B5EF4-FFF2-40B4-BE49-F238E27FC236}">
                <a16:creationId xmlns:a16="http://schemas.microsoft.com/office/drawing/2014/main" id="{7F75B4B0-1BCE-BF3E-16A8-33AB2C23CD06}"/>
              </a:ext>
            </a:extLst>
          </p:cNvPr>
          <p:cNvSpPr/>
          <p:nvPr/>
        </p:nvSpPr>
        <p:spPr>
          <a:xfrm>
            <a:off x="730294" y="2741627"/>
            <a:ext cx="2088000" cy="609600"/>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spc="150" dirty="0">
                <a:solidFill>
                  <a:schemeClr val="tx1"/>
                </a:solidFill>
                <a:ea typeface="Meiryo UI" panose="020B0604030504040204" pitchFamily="34" charset="-128"/>
              </a:rPr>
              <a:t>Inflation risk</a:t>
            </a:r>
          </a:p>
        </p:txBody>
      </p:sp>
      <p:sp>
        <p:nvSpPr>
          <p:cNvPr id="6" name="Rectangle 5">
            <a:extLst>
              <a:ext uri="{FF2B5EF4-FFF2-40B4-BE49-F238E27FC236}">
                <a16:creationId xmlns:a16="http://schemas.microsoft.com/office/drawing/2014/main" id="{02097488-22CD-5238-B7C6-7FDF536041CE}"/>
              </a:ext>
            </a:extLst>
          </p:cNvPr>
          <p:cNvSpPr/>
          <p:nvPr/>
        </p:nvSpPr>
        <p:spPr>
          <a:xfrm>
            <a:off x="730294" y="3448932"/>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indent="0" algn="ctr">
              <a:buNone/>
            </a:pPr>
            <a:r>
              <a:rPr lang="en-US" sz="1500" spc="150" dirty="0">
                <a:solidFill>
                  <a:schemeClr val="tx1"/>
                </a:solidFill>
                <a:ea typeface="Meiryo UI" panose="020B0604030504040204" pitchFamily="34" charset="-128"/>
              </a:rPr>
              <a:t>Volatility risk</a:t>
            </a:r>
          </a:p>
        </p:txBody>
      </p:sp>
      <p:sp>
        <p:nvSpPr>
          <p:cNvPr id="5" name="Rectangle 4">
            <a:extLst>
              <a:ext uri="{FF2B5EF4-FFF2-40B4-BE49-F238E27FC236}">
                <a16:creationId xmlns:a16="http://schemas.microsoft.com/office/drawing/2014/main" id="{C36B19E2-343B-5CD8-2912-E86C712D79A7}"/>
              </a:ext>
            </a:extLst>
          </p:cNvPr>
          <p:cNvSpPr/>
          <p:nvPr/>
        </p:nvSpPr>
        <p:spPr>
          <a:xfrm>
            <a:off x="730294" y="4156237"/>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indent="0" algn="ctr">
              <a:buNone/>
            </a:pPr>
            <a:r>
              <a:rPr lang="en-US" sz="1500" spc="150" dirty="0">
                <a:solidFill>
                  <a:schemeClr val="tx1"/>
                </a:solidFill>
                <a:ea typeface="Meiryo UI" panose="020B0604030504040204" pitchFamily="34" charset="-128"/>
              </a:rPr>
              <a:t>Liquidity risk</a:t>
            </a:r>
          </a:p>
        </p:txBody>
      </p:sp>
      <p:sp>
        <p:nvSpPr>
          <p:cNvPr id="7" name="Rectangle 6">
            <a:extLst>
              <a:ext uri="{FF2B5EF4-FFF2-40B4-BE49-F238E27FC236}">
                <a16:creationId xmlns:a16="http://schemas.microsoft.com/office/drawing/2014/main" id="{7A62BD25-2BF9-0EB9-A0A1-A67E79D34ACC}"/>
              </a:ext>
            </a:extLst>
          </p:cNvPr>
          <p:cNvSpPr/>
          <p:nvPr/>
        </p:nvSpPr>
        <p:spPr>
          <a:xfrm>
            <a:off x="730294" y="4863542"/>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indent="0" algn="ctr">
              <a:buNone/>
            </a:pPr>
            <a:r>
              <a:rPr lang="en-US" sz="1500" spc="150" dirty="0">
                <a:solidFill>
                  <a:schemeClr val="tx1"/>
                </a:solidFill>
                <a:ea typeface="Meiryo UI" panose="020B0604030504040204" pitchFamily="34" charset="-128"/>
              </a:rPr>
              <a:t>Interest rate risk</a:t>
            </a:r>
          </a:p>
        </p:txBody>
      </p:sp>
      <p:sp>
        <p:nvSpPr>
          <p:cNvPr id="8" name="Rectangle 7">
            <a:extLst>
              <a:ext uri="{FF2B5EF4-FFF2-40B4-BE49-F238E27FC236}">
                <a16:creationId xmlns:a16="http://schemas.microsoft.com/office/drawing/2014/main" id="{60B043C0-0B4A-6064-D93D-034D467579CA}"/>
              </a:ext>
            </a:extLst>
          </p:cNvPr>
          <p:cNvSpPr/>
          <p:nvPr/>
        </p:nvSpPr>
        <p:spPr>
          <a:xfrm>
            <a:off x="730294" y="5570847"/>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indent="0" algn="ctr">
              <a:buNone/>
            </a:pPr>
            <a:r>
              <a:rPr lang="en-US" sz="1500" spc="150" dirty="0">
                <a:solidFill>
                  <a:schemeClr val="tx1"/>
                </a:solidFill>
                <a:ea typeface="Meiryo UI" panose="020B0604030504040204" pitchFamily="34" charset="-128"/>
              </a:rPr>
              <a:t>Currency risk</a:t>
            </a:r>
          </a:p>
        </p:txBody>
      </p:sp>
      <p:sp>
        <p:nvSpPr>
          <p:cNvPr id="9" name="Rectangle 8">
            <a:extLst>
              <a:ext uri="{FF2B5EF4-FFF2-40B4-BE49-F238E27FC236}">
                <a16:creationId xmlns:a16="http://schemas.microsoft.com/office/drawing/2014/main" id="{7AB1CB8B-CF6F-8821-1E70-221D32C73A17}"/>
              </a:ext>
            </a:extLst>
          </p:cNvPr>
          <p:cNvSpPr/>
          <p:nvPr/>
        </p:nvSpPr>
        <p:spPr>
          <a:xfrm>
            <a:off x="3107132" y="2741627"/>
            <a:ext cx="5940000" cy="3456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Isosceles Triangle 9">
            <a:extLst>
              <a:ext uri="{FF2B5EF4-FFF2-40B4-BE49-F238E27FC236}">
                <a16:creationId xmlns:a16="http://schemas.microsoft.com/office/drawing/2014/main" id="{03C5211C-D643-B75D-635B-5AEE7DAA4473}"/>
              </a:ext>
            </a:extLst>
          </p:cNvPr>
          <p:cNvSpPr/>
          <p:nvPr/>
        </p:nvSpPr>
        <p:spPr>
          <a:xfrm rot="5400000">
            <a:off x="2747657" y="2913863"/>
            <a:ext cx="406400" cy="265127"/>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a:extLst>
              <a:ext uri="{FF2B5EF4-FFF2-40B4-BE49-F238E27FC236}">
                <a16:creationId xmlns:a16="http://schemas.microsoft.com/office/drawing/2014/main" id="{83B78CCE-7E2D-78E5-AAF8-72EF3C015B29}"/>
              </a:ext>
            </a:extLst>
          </p:cNvPr>
          <p:cNvSpPr txBox="1"/>
          <p:nvPr/>
        </p:nvSpPr>
        <p:spPr>
          <a:xfrm>
            <a:off x="3263900" y="2843326"/>
            <a:ext cx="5537200" cy="1098699"/>
          </a:xfrm>
          <a:prstGeom prst="rect">
            <a:avLst/>
          </a:prstGeom>
          <a:noFill/>
        </p:spPr>
        <p:txBody>
          <a:bodyPr wrap="square">
            <a:spAutoFit/>
          </a:bodyPr>
          <a:lstStyle/>
          <a:p>
            <a:pPr>
              <a:lnSpc>
                <a:spcPct val="150000"/>
              </a:lnSpc>
              <a:spcBef>
                <a:spcPts val="1500"/>
              </a:spcBef>
              <a:buClr>
                <a:schemeClr val="accent2"/>
              </a:buClr>
            </a:pPr>
            <a:r>
              <a:rPr lang="en-US" sz="1500" spc="150" dirty="0">
                <a:ea typeface="Meiryo UI" panose="020B0604030504040204" pitchFamily="34" charset="-128"/>
              </a:rPr>
              <a:t>It is caused by an increase in the prices of goods and services. It eventually increases the cost of living, and thus reduces the purchasing power.</a:t>
            </a:r>
          </a:p>
        </p:txBody>
      </p:sp>
      <p:sp>
        <p:nvSpPr>
          <p:cNvPr id="12" name="TextBox 11">
            <a:extLst>
              <a:ext uri="{FF2B5EF4-FFF2-40B4-BE49-F238E27FC236}">
                <a16:creationId xmlns:a16="http://schemas.microsoft.com/office/drawing/2014/main" id="{7D0358DA-2848-E25B-40CC-C7B57E01EB1C}"/>
              </a:ext>
            </a:extLst>
          </p:cNvPr>
          <p:cNvSpPr txBox="1"/>
          <p:nvPr/>
        </p:nvSpPr>
        <p:spPr>
          <a:xfrm>
            <a:off x="11171888" y="6311900"/>
            <a:ext cx="855011" cy="369332"/>
          </a:xfrm>
          <a:prstGeom prst="rect">
            <a:avLst/>
          </a:prstGeom>
          <a:noFill/>
        </p:spPr>
        <p:txBody>
          <a:bodyPr wrap="square" rtlCol="0">
            <a:spAutoFit/>
          </a:bodyPr>
          <a:lstStyle/>
          <a:p>
            <a:pPr algn="r"/>
            <a:r>
              <a:rPr lang="en-IN" dirty="0"/>
              <a:t>7/12</a:t>
            </a:r>
          </a:p>
        </p:txBody>
      </p:sp>
    </p:spTree>
    <p:extLst>
      <p:ext uri="{BB962C8B-B14F-4D97-AF65-F5344CB8AC3E}">
        <p14:creationId xmlns:p14="http://schemas.microsoft.com/office/powerpoint/2010/main" val="24769398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A1EDC-CF41-4438-BB57-18569B953129}"/>
              </a:ext>
            </a:extLst>
          </p:cNvPr>
          <p:cNvSpPr>
            <a:spLocks noGrp="1"/>
          </p:cNvSpPr>
          <p:nvPr>
            <p:ph idx="4294967295"/>
          </p:nvPr>
        </p:nvSpPr>
        <p:spPr>
          <a:xfrm>
            <a:off x="639247" y="1469745"/>
            <a:ext cx="10913505" cy="1072577"/>
          </a:xfrm>
        </p:spPr>
        <p:txBody>
          <a:bodyPr>
            <a:normAutofit/>
          </a:bodyPr>
          <a:lstStyle/>
          <a:p>
            <a:pPr marL="0" indent="0">
              <a:buNone/>
            </a:pPr>
            <a:r>
              <a:rPr lang="en-US" dirty="0"/>
              <a:t>There are different types of risks involved in the financial market.</a:t>
            </a:r>
          </a:p>
          <a:p>
            <a:pPr marL="0" indent="0">
              <a:buNone/>
            </a:pPr>
            <a:r>
              <a:rPr lang="en-US" i="1" dirty="0">
                <a:solidFill>
                  <a:schemeClr val="accent1">
                    <a:lumMod val="75000"/>
                  </a:schemeClr>
                </a:solidFill>
              </a:rPr>
              <a:t>Select each tab to know more.</a:t>
            </a:r>
          </a:p>
          <a:p>
            <a:pPr marL="0" indent="0">
              <a:buNone/>
            </a:pPr>
            <a:endParaRPr lang="en-US" dirty="0"/>
          </a:p>
        </p:txBody>
      </p:sp>
      <p:sp>
        <p:nvSpPr>
          <p:cNvPr id="2" name="Title 1">
            <a:extLst>
              <a:ext uri="{FF2B5EF4-FFF2-40B4-BE49-F238E27FC236}">
                <a16:creationId xmlns:a16="http://schemas.microsoft.com/office/drawing/2014/main" id="{5CFB284A-573D-46BB-8DDB-1E198A12A19F}"/>
              </a:ext>
            </a:extLst>
          </p:cNvPr>
          <p:cNvSpPr>
            <a:spLocks noGrp="1"/>
          </p:cNvSpPr>
          <p:nvPr>
            <p:ph type="title"/>
          </p:nvPr>
        </p:nvSpPr>
        <p:spPr/>
        <p:txBody>
          <a:bodyPr/>
          <a:lstStyle/>
          <a:p>
            <a:r>
              <a:rPr lang="en-US" dirty="0"/>
              <a:t>Financial market risks</a:t>
            </a:r>
          </a:p>
        </p:txBody>
      </p:sp>
      <p:sp>
        <p:nvSpPr>
          <p:cNvPr id="4" name="Rectangle 3">
            <a:extLst>
              <a:ext uri="{FF2B5EF4-FFF2-40B4-BE49-F238E27FC236}">
                <a16:creationId xmlns:a16="http://schemas.microsoft.com/office/drawing/2014/main" id="{7F75B4B0-1BCE-BF3E-16A8-33AB2C23CD06}"/>
              </a:ext>
            </a:extLst>
          </p:cNvPr>
          <p:cNvSpPr/>
          <p:nvPr/>
        </p:nvSpPr>
        <p:spPr>
          <a:xfrm>
            <a:off x="730294" y="2741627"/>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spc="150" dirty="0">
                <a:solidFill>
                  <a:schemeClr val="tx1"/>
                </a:solidFill>
                <a:ea typeface="Meiryo UI" panose="020B0604030504040204" pitchFamily="34" charset="-128"/>
              </a:rPr>
              <a:t>Inflation risk</a:t>
            </a:r>
          </a:p>
        </p:txBody>
      </p:sp>
      <p:sp>
        <p:nvSpPr>
          <p:cNvPr id="6" name="Rectangle 5">
            <a:extLst>
              <a:ext uri="{FF2B5EF4-FFF2-40B4-BE49-F238E27FC236}">
                <a16:creationId xmlns:a16="http://schemas.microsoft.com/office/drawing/2014/main" id="{02097488-22CD-5238-B7C6-7FDF536041CE}"/>
              </a:ext>
            </a:extLst>
          </p:cNvPr>
          <p:cNvSpPr/>
          <p:nvPr/>
        </p:nvSpPr>
        <p:spPr>
          <a:xfrm>
            <a:off x="730294" y="3448932"/>
            <a:ext cx="2088000" cy="609600"/>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spc="150" dirty="0">
                <a:solidFill>
                  <a:schemeClr val="tx1"/>
                </a:solidFill>
                <a:ea typeface="Meiryo UI" panose="020B0604030504040204" pitchFamily="34" charset="-128"/>
              </a:rPr>
              <a:t>Volatility risk</a:t>
            </a:r>
          </a:p>
        </p:txBody>
      </p:sp>
      <p:sp>
        <p:nvSpPr>
          <p:cNvPr id="5" name="Rectangle 4">
            <a:extLst>
              <a:ext uri="{FF2B5EF4-FFF2-40B4-BE49-F238E27FC236}">
                <a16:creationId xmlns:a16="http://schemas.microsoft.com/office/drawing/2014/main" id="{C36B19E2-343B-5CD8-2912-E86C712D79A7}"/>
              </a:ext>
            </a:extLst>
          </p:cNvPr>
          <p:cNvSpPr/>
          <p:nvPr/>
        </p:nvSpPr>
        <p:spPr>
          <a:xfrm>
            <a:off x="730294" y="4156237"/>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indent="0" algn="ctr">
              <a:buNone/>
            </a:pPr>
            <a:r>
              <a:rPr lang="en-US" sz="1500" spc="150" dirty="0">
                <a:solidFill>
                  <a:schemeClr val="tx1"/>
                </a:solidFill>
                <a:ea typeface="Meiryo UI" panose="020B0604030504040204" pitchFamily="34" charset="-128"/>
              </a:rPr>
              <a:t>Liquidity risk</a:t>
            </a:r>
          </a:p>
        </p:txBody>
      </p:sp>
      <p:sp>
        <p:nvSpPr>
          <p:cNvPr id="7" name="Rectangle 6">
            <a:extLst>
              <a:ext uri="{FF2B5EF4-FFF2-40B4-BE49-F238E27FC236}">
                <a16:creationId xmlns:a16="http://schemas.microsoft.com/office/drawing/2014/main" id="{7A62BD25-2BF9-0EB9-A0A1-A67E79D34ACC}"/>
              </a:ext>
            </a:extLst>
          </p:cNvPr>
          <p:cNvSpPr/>
          <p:nvPr/>
        </p:nvSpPr>
        <p:spPr>
          <a:xfrm>
            <a:off x="730294" y="4863542"/>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indent="0" algn="ctr">
              <a:buNone/>
            </a:pPr>
            <a:r>
              <a:rPr lang="en-US" sz="1500" spc="150" dirty="0">
                <a:solidFill>
                  <a:schemeClr val="tx1"/>
                </a:solidFill>
                <a:ea typeface="Meiryo UI" panose="020B0604030504040204" pitchFamily="34" charset="-128"/>
              </a:rPr>
              <a:t>Interest rate risk</a:t>
            </a:r>
          </a:p>
        </p:txBody>
      </p:sp>
      <p:sp>
        <p:nvSpPr>
          <p:cNvPr id="8" name="Rectangle 7">
            <a:extLst>
              <a:ext uri="{FF2B5EF4-FFF2-40B4-BE49-F238E27FC236}">
                <a16:creationId xmlns:a16="http://schemas.microsoft.com/office/drawing/2014/main" id="{60B043C0-0B4A-6064-D93D-034D467579CA}"/>
              </a:ext>
            </a:extLst>
          </p:cNvPr>
          <p:cNvSpPr/>
          <p:nvPr/>
        </p:nvSpPr>
        <p:spPr>
          <a:xfrm>
            <a:off x="730294" y="5570847"/>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indent="0" algn="ctr">
              <a:buNone/>
            </a:pPr>
            <a:r>
              <a:rPr lang="en-US" sz="1500" spc="150" dirty="0">
                <a:solidFill>
                  <a:schemeClr val="tx1"/>
                </a:solidFill>
                <a:ea typeface="Meiryo UI" panose="020B0604030504040204" pitchFamily="34" charset="-128"/>
              </a:rPr>
              <a:t>Currency risk</a:t>
            </a:r>
          </a:p>
        </p:txBody>
      </p:sp>
      <p:sp>
        <p:nvSpPr>
          <p:cNvPr id="9" name="Rectangle 8">
            <a:extLst>
              <a:ext uri="{FF2B5EF4-FFF2-40B4-BE49-F238E27FC236}">
                <a16:creationId xmlns:a16="http://schemas.microsoft.com/office/drawing/2014/main" id="{7AB1CB8B-CF6F-8821-1E70-221D32C73A17}"/>
              </a:ext>
            </a:extLst>
          </p:cNvPr>
          <p:cNvSpPr/>
          <p:nvPr/>
        </p:nvSpPr>
        <p:spPr>
          <a:xfrm>
            <a:off x="3107132" y="2741627"/>
            <a:ext cx="5940000" cy="3456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Isosceles Triangle 9">
            <a:extLst>
              <a:ext uri="{FF2B5EF4-FFF2-40B4-BE49-F238E27FC236}">
                <a16:creationId xmlns:a16="http://schemas.microsoft.com/office/drawing/2014/main" id="{03C5211C-D643-B75D-635B-5AEE7DAA4473}"/>
              </a:ext>
            </a:extLst>
          </p:cNvPr>
          <p:cNvSpPr/>
          <p:nvPr/>
        </p:nvSpPr>
        <p:spPr>
          <a:xfrm rot="5400000">
            <a:off x="2747657" y="3625063"/>
            <a:ext cx="406400" cy="265127"/>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a:extLst>
              <a:ext uri="{FF2B5EF4-FFF2-40B4-BE49-F238E27FC236}">
                <a16:creationId xmlns:a16="http://schemas.microsoft.com/office/drawing/2014/main" id="{83B78CCE-7E2D-78E5-AAF8-72EF3C015B29}"/>
              </a:ext>
            </a:extLst>
          </p:cNvPr>
          <p:cNvSpPr txBox="1"/>
          <p:nvPr/>
        </p:nvSpPr>
        <p:spPr>
          <a:xfrm>
            <a:off x="3263900" y="2843326"/>
            <a:ext cx="5537200" cy="1983556"/>
          </a:xfrm>
          <a:prstGeom prst="rect">
            <a:avLst/>
          </a:prstGeom>
          <a:noFill/>
        </p:spPr>
        <p:txBody>
          <a:bodyPr wrap="square">
            <a:spAutoFit/>
          </a:bodyPr>
          <a:lstStyle/>
          <a:p>
            <a:pPr>
              <a:lnSpc>
                <a:spcPct val="150000"/>
              </a:lnSpc>
              <a:spcBef>
                <a:spcPts val="1500"/>
              </a:spcBef>
              <a:buClr>
                <a:schemeClr val="accent2"/>
              </a:buClr>
            </a:pPr>
            <a:r>
              <a:rPr lang="en-US" sz="1500" spc="150" dirty="0">
                <a:ea typeface="Meiryo UI" panose="020B0604030504040204" pitchFamily="34" charset="-128"/>
              </a:rPr>
              <a:t>This risk can be attributed to the instability of a particular investment. Due to high fluctuations, the value of the investment could rise or drop drastically, which causes instability.</a:t>
            </a:r>
          </a:p>
          <a:p>
            <a:pPr>
              <a:lnSpc>
                <a:spcPct val="150000"/>
              </a:lnSpc>
              <a:spcBef>
                <a:spcPts val="1500"/>
              </a:spcBef>
              <a:buClr>
                <a:schemeClr val="accent2"/>
              </a:buClr>
            </a:pPr>
            <a:r>
              <a:rPr lang="en-US" sz="1500" spc="150" dirty="0">
                <a:ea typeface="Meiryo UI" panose="020B0604030504040204" pitchFamily="34" charset="-128"/>
              </a:rPr>
              <a:t>This is a short-term risk.</a:t>
            </a:r>
          </a:p>
        </p:txBody>
      </p:sp>
      <p:sp>
        <p:nvSpPr>
          <p:cNvPr id="12" name="TextBox 11">
            <a:extLst>
              <a:ext uri="{FF2B5EF4-FFF2-40B4-BE49-F238E27FC236}">
                <a16:creationId xmlns:a16="http://schemas.microsoft.com/office/drawing/2014/main" id="{FBDD6037-B473-7018-AD3F-CE6E160EC0AB}"/>
              </a:ext>
            </a:extLst>
          </p:cNvPr>
          <p:cNvSpPr txBox="1"/>
          <p:nvPr/>
        </p:nvSpPr>
        <p:spPr>
          <a:xfrm>
            <a:off x="11171888" y="6311900"/>
            <a:ext cx="855011" cy="369332"/>
          </a:xfrm>
          <a:prstGeom prst="rect">
            <a:avLst/>
          </a:prstGeom>
          <a:noFill/>
        </p:spPr>
        <p:txBody>
          <a:bodyPr wrap="square" rtlCol="0">
            <a:spAutoFit/>
          </a:bodyPr>
          <a:lstStyle/>
          <a:p>
            <a:pPr algn="r"/>
            <a:r>
              <a:rPr lang="en-IN" dirty="0"/>
              <a:t>7/12</a:t>
            </a:r>
          </a:p>
        </p:txBody>
      </p:sp>
    </p:spTree>
    <p:extLst>
      <p:ext uri="{BB962C8B-B14F-4D97-AF65-F5344CB8AC3E}">
        <p14:creationId xmlns:p14="http://schemas.microsoft.com/office/powerpoint/2010/main" val="2264010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A1EDC-CF41-4438-BB57-18569B953129}"/>
              </a:ext>
            </a:extLst>
          </p:cNvPr>
          <p:cNvSpPr>
            <a:spLocks noGrp="1"/>
          </p:cNvSpPr>
          <p:nvPr>
            <p:ph idx="4294967295"/>
          </p:nvPr>
        </p:nvSpPr>
        <p:spPr>
          <a:xfrm>
            <a:off x="639247" y="1469745"/>
            <a:ext cx="10913505" cy="1072577"/>
          </a:xfrm>
        </p:spPr>
        <p:txBody>
          <a:bodyPr>
            <a:normAutofit/>
          </a:bodyPr>
          <a:lstStyle/>
          <a:p>
            <a:pPr marL="0" indent="0">
              <a:buNone/>
            </a:pPr>
            <a:r>
              <a:rPr lang="en-US" dirty="0"/>
              <a:t>There are different types of risks involved in the financial market.</a:t>
            </a:r>
          </a:p>
          <a:p>
            <a:pPr marL="0" indent="0">
              <a:buNone/>
            </a:pPr>
            <a:r>
              <a:rPr lang="en-US" i="1" dirty="0">
                <a:solidFill>
                  <a:schemeClr val="accent1">
                    <a:lumMod val="75000"/>
                  </a:schemeClr>
                </a:solidFill>
              </a:rPr>
              <a:t>Select each tab to know more.</a:t>
            </a:r>
          </a:p>
          <a:p>
            <a:pPr marL="0" indent="0">
              <a:buNone/>
            </a:pPr>
            <a:endParaRPr lang="en-US" dirty="0"/>
          </a:p>
        </p:txBody>
      </p:sp>
      <p:sp>
        <p:nvSpPr>
          <p:cNvPr id="2" name="Title 1">
            <a:extLst>
              <a:ext uri="{FF2B5EF4-FFF2-40B4-BE49-F238E27FC236}">
                <a16:creationId xmlns:a16="http://schemas.microsoft.com/office/drawing/2014/main" id="{5CFB284A-573D-46BB-8DDB-1E198A12A19F}"/>
              </a:ext>
            </a:extLst>
          </p:cNvPr>
          <p:cNvSpPr>
            <a:spLocks noGrp="1"/>
          </p:cNvSpPr>
          <p:nvPr>
            <p:ph type="title"/>
          </p:nvPr>
        </p:nvSpPr>
        <p:spPr/>
        <p:txBody>
          <a:bodyPr/>
          <a:lstStyle/>
          <a:p>
            <a:r>
              <a:rPr lang="en-US" dirty="0"/>
              <a:t>Financial market risks</a:t>
            </a:r>
          </a:p>
        </p:txBody>
      </p:sp>
      <p:sp>
        <p:nvSpPr>
          <p:cNvPr id="4" name="Rectangle 3">
            <a:extLst>
              <a:ext uri="{FF2B5EF4-FFF2-40B4-BE49-F238E27FC236}">
                <a16:creationId xmlns:a16="http://schemas.microsoft.com/office/drawing/2014/main" id="{7F75B4B0-1BCE-BF3E-16A8-33AB2C23CD06}"/>
              </a:ext>
            </a:extLst>
          </p:cNvPr>
          <p:cNvSpPr/>
          <p:nvPr/>
        </p:nvSpPr>
        <p:spPr>
          <a:xfrm>
            <a:off x="730294" y="2741627"/>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spc="150" dirty="0">
                <a:solidFill>
                  <a:schemeClr val="tx1"/>
                </a:solidFill>
                <a:ea typeface="Meiryo UI" panose="020B0604030504040204" pitchFamily="34" charset="-128"/>
              </a:rPr>
              <a:t>Inflation risk</a:t>
            </a:r>
          </a:p>
        </p:txBody>
      </p:sp>
      <p:sp>
        <p:nvSpPr>
          <p:cNvPr id="6" name="Rectangle 5">
            <a:extLst>
              <a:ext uri="{FF2B5EF4-FFF2-40B4-BE49-F238E27FC236}">
                <a16:creationId xmlns:a16="http://schemas.microsoft.com/office/drawing/2014/main" id="{02097488-22CD-5238-B7C6-7FDF536041CE}"/>
              </a:ext>
            </a:extLst>
          </p:cNvPr>
          <p:cNvSpPr/>
          <p:nvPr/>
        </p:nvSpPr>
        <p:spPr>
          <a:xfrm>
            <a:off x="730294" y="3448932"/>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spc="150" dirty="0">
                <a:solidFill>
                  <a:schemeClr val="tx1"/>
                </a:solidFill>
                <a:ea typeface="Meiryo UI" panose="020B0604030504040204" pitchFamily="34" charset="-128"/>
              </a:rPr>
              <a:t>Volatility risk</a:t>
            </a:r>
          </a:p>
        </p:txBody>
      </p:sp>
      <p:sp>
        <p:nvSpPr>
          <p:cNvPr id="5" name="Rectangle 4">
            <a:extLst>
              <a:ext uri="{FF2B5EF4-FFF2-40B4-BE49-F238E27FC236}">
                <a16:creationId xmlns:a16="http://schemas.microsoft.com/office/drawing/2014/main" id="{C36B19E2-343B-5CD8-2912-E86C712D79A7}"/>
              </a:ext>
            </a:extLst>
          </p:cNvPr>
          <p:cNvSpPr/>
          <p:nvPr/>
        </p:nvSpPr>
        <p:spPr>
          <a:xfrm>
            <a:off x="730294" y="4156237"/>
            <a:ext cx="2088000" cy="609600"/>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spc="150" dirty="0">
                <a:solidFill>
                  <a:schemeClr val="tx1"/>
                </a:solidFill>
                <a:ea typeface="Meiryo UI" panose="020B0604030504040204" pitchFamily="34" charset="-128"/>
              </a:rPr>
              <a:t>Liquidity risk</a:t>
            </a:r>
          </a:p>
        </p:txBody>
      </p:sp>
      <p:sp>
        <p:nvSpPr>
          <p:cNvPr id="7" name="Rectangle 6">
            <a:extLst>
              <a:ext uri="{FF2B5EF4-FFF2-40B4-BE49-F238E27FC236}">
                <a16:creationId xmlns:a16="http://schemas.microsoft.com/office/drawing/2014/main" id="{7A62BD25-2BF9-0EB9-A0A1-A67E79D34ACC}"/>
              </a:ext>
            </a:extLst>
          </p:cNvPr>
          <p:cNvSpPr/>
          <p:nvPr/>
        </p:nvSpPr>
        <p:spPr>
          <a:xfrm>
            <a:off x="730294" y="4863542"/>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indent="0" algn="ctr">
              <a:buNone/>
            </a:pPr>
            <a:r>
              <a:rPr lang="en-US" sz="1500" spc="150" dirty="0">
                <a:solidFill>
                  <a:schemeClr val="tx1"/>
                </a:solidFill>
                <a:ea typeface="Meiryo UI" panose="020B0604030504040204" pitchFamily="34" charset="-128"/>
              </a:rPr>
              <a:t>Interest rate risk</a:t>
            </a:r>
          </a:p>
        </p:txBody>
      </p:sp>
      <p:sp>
        <p:nvSpPr>
          <p:cNvPr id="8" name="Rectangle 7">
            <a:extLst>
              <a:ext uri="{FF2B5EF4-FFF2-40B4-BE49-F238E27FC236}">
                <a16:creationId xmlns:a16="http://schemas.microsoft.com/office/drawing/2014/main" id="{60B043C0-0B4A-6064-D93D-034D467579CA}"/>
              </a:ext>
            </a:extLst>
          </p:cNvPr>
          <p:cNvSpPr/>
          <p:nvPr/>
        </p:nvSpPr>
        <p:spPr>
          <a:xfrm>
            <a:off x="730294" y="5570847"/>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indent="0" algn="ctr">
              <a:buNone/>
            </a:pPr>
            <a:r>
              <a:rPr lang="en-US" sz="1500" spc="150" dirty="0">
                <a:solidFill>
                  <a:schemeClr val="tx1"/>
                </a:solidFill>
                <a:ea typeface="Meiryo UI" panose="020B0604030504040204" pitchFamily="34" charset="-128"/>
              </a:rPr>
              <a:t>Currency risk</a:t>
            </a:r>
          </a:p>
        </p:txBody>
      </p:sp>
      <p:sp>
        <p:nvSpPr>
          <p:cNvPr id="9" name="Rectangle 8">
            <a:extLst>
              <a:ext uri="{FF2B5EF4-FFF2-40B4-BE49-F238E27FC236}">
                <a16:creationId xmlns:a16="http://schemas.microsoft.com/office/drawing/2014/main" id="{7AB1CB8B-CF6F-8821-1E70-221D32C73A17}"/>
              </a:ext>
            </a:extLst>
          </p:cNvPr>
          <p:cNvSpPr/>
          <p:nvPr/>
        </p:nvSpPr>
        <p:spPr>
          <a:xfrm>
            <a:off x="3107132" y="2741627"/>
            <a:ext cx="5940000" cy="3456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Isosceles Triangle 9">
            <a:extLst>
              <a:ext uri="{FF2B5EF4-FFF2-40B4-BE49-F238E27FC236}">
                <a16:creationId xmlns:a16="http://schemas.microsoft.com/office/drawing/2014/main" id="{03C5211C-D643-B75D-635B-5AEE7DAA4473}"/>
              </a:ext>
            </a:extLst>
          </p:cNvPr>
          <p:cNvSpPr/>
          <p:nvPr/>
        </p:nvSpPr>
        <p:spPr>
          <a:xfrm rot="5400000">
            <a:off x="2747657" y="4336263"/>
            <a:ext cx="406400" cy="265127"/>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a:extLst>
              <a:ext uri="{FF2B5EF4-FFF2-40B4-BE49-F238E27FC236}">
                <a16:creationId xmlns:a16="http://schemas.microsoft.com/office/drawing/2014/main" id="{83B78CCE-7E2D-78E5-AAF8-72EF3C015B29}"/>
              </a:ext>
            </a:extLst>
          </p:cNvPr>
          <p:cNvSpPr txBox="1"/>
          <p:nvPr/>
        </p:nvSpPr>
        <p:spPr>
          <a:xfrm>
            <a:off x="3263900" y="2843326"/>
            <a:ext cx="5537200" cy="2676054"/>
          </a:xfrm>
          <a:prstGeom prst="rect">
            <a:avLst/>
          </a:prstGeom>
          <a:noFill/>
        </p:spPr>
        <p:txBody>
          <a:bodyPr wrap="square">
            <a:spAutoFit/>
          </a:bodyPr>
          <a:lstStyle/>
          <a:p>
            <a:pPr>
              <a:lnSpc>
                <a:spcPct val="150000"/>
              </a:lnSpc>
              <a:spcBef>
                <a:spcPts val="1500"/>
              </a:spcBef>
              <a:buClr>
                <a:schemeClr val="accent2"/>
              </a:buClr>
            </a:pPr>
            <a:r>
              <a:rPr lang="en-US" sz="1500" spc="150" dirty="0">
                <a:ea typeface="Meiryo UI" panose="020B0604030504040204" pitchFamily="34" charset="-128"/>
              </a:rPr>
              <a:t>It arises due to the possibility that an investment might not be bought or sold quickly for a price that is close to the true underlying value of the asset.</a:t>
            </a:r>
          </a:p>
          <a:p>
            <a:pPr>
              <a:lnSpc>
                <a:spcPct val="150000"/>
              </a:lnSpc>
              <a:spcBef>
                <a:spcPts val="1500"/>
              </a:spcBef>
              <a:buClr>
                <a:schemeClr val="accent2"/>
              </a:buClr>
            </a:pPr>
            <a:r>
              <a:rPr lang="en-US" sz="1500" spc="150" dirty="0">
                <a:ea typeface="Meiryo UI" panose="020B0604030504040204" pitchFamily="34" charset="-128"/>
              </a:rPr>
              <a:t>Sometimes the investment will not be in a position to be sold at all if there are no buyers for it. Liquidity risk can also lead to solvency risk.</a:t>
            </a:r>
          </a:p>
        </p:txBody>
      </p:sp>
      <p:sp>
        <p:nvSpPr>
          <p:cNvPr id="12" name="TextBox 11">
            <a:extLst>
              <a:ext uri="{FF2B5EF4-FFF2-40B4-BE49-F238E27FC236}">
                <a16:creationId xmlns:a16="http://schemas.microsoft.com/office/drawing/2014/main" id="{2B8E4496-E0C8-FB64-42B5-83B287518225}"/>
              </a:ext>
            </a:extLst>
          </p:cNvPr>
          <p:cNvSpPr txBox="1"/>
          <p:nvPr/>
        </p:nvSpPr>
        <p:spPr>
          <a:xfrm>
            <a:off x="11171888" y="6311900"/>
            <a:ext cx="855011" cy="369332"/>
          </a:xfrm>
          <a:prstGeom prst="rect">
            <a:avLst/>
          </a:prstGeom>
          <a:noFill/>
        </p:spPr>
        <p:txBody>
          <a:bodyPr wrap="square" rtlCol="0">
            <a:spAutoFit/>
          </a:bodyPr>
          <a:lstStyle/>
          <a:p>
            <a:pPr algn="r"/>
            <a:r>
              <a:rPr lang="en-IN" dirty="0"/>
              <a:t>7/12</a:t>
            </a:r>
          </a:p>
        </p:txBody>
      </p:sp>
    </p:spTree>
    <p:extLst>
      <p:ext uri="{BB962C8B-B14F-4D97-AF65-F5344CB8AC3E}">
        <p14:creationId xmlns:p14="http://schemas.microsoft.com/office/powerpoint/2010/main" val="18225996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A1EDC-CF41-4438-BB57-18569B953129}"/>
              </a:ext>
            </a:extLst>
          </p:cNvPr>
          <p:cNvSpPr>
            <a:spLocks noGrp="1"/>
          </p:cNvSpPr>
          <p:nvPr>
            <p:ph idx="4294967295"/>
          </p:nvPr>
        </p:nvSpPr>
        <p:spPr>
          <a:xfrm>
            <a:off x="639247" y="1469745"/>
            <a:ext cx="10913505" cy="1072577"/>
          </a:xfrm>
        </p:spPr>
        <p:txBody>
          <a:bodyPr>
            <a:normAutofit/>
          </a:bodyPr>
          <a:lstStyle/>
          <a:p>
            <a:pPr marL="0" indent="0">
              <a:buNone/>
            </a:pPr>
            <a:r>
              <a:rPr lang="en-US" dirty="0"/>
              <a:t>There are different types of risks involved in the financial market.</a:t>
            </a:r>
          </a:p>
          <a:p>
            <a:pPr marL="0" indent="0">
              <a:buNone/>
            </a:pPr>
            <a:r>
              <a:rPr lang="en-US" i="1" dirty="0">
                <a:solidFill>
                  <a:schemeClr val="accent1">
                    <a:lumMod val="75000"/>
                  </a:schemeClr>
                </a:solidFill>
              </a:rPr>
              <a:t>Select each tab to know more.</a:t>
            </a:r>
          </a:p>
          <a:p>
            <a:pPr marL="0" indent="0">
              <a:buNone/>
            </a:pPr>
            <a:endParaRPr lang="en-US" dirty="0"/>
          </a:p>
        </p:txBody>
      </p:sp>
      <p:sp>
        <p:nvSpPr>
          <p:cNvPr id="2" name="Title 1">
            <a:extLst>
              <a:ext uri="{FF2B5EF4-FFF2-40B4-BE49-F238E27FC236}">
                <a16:creationId xmlns:a16="http://schemas.microsoft.com/office/drawing/2014/main" id="{5CFB284A-573D-46BB-8DDB-1E198A12A19F}"/>
              </a:ext>
            </a:extLst>
          </p:cNvPr>
          <p:cNvSpPr>
            <a:spLocks noGrp="1"/>
          </p:cNvSpPr>
          <p:nvPr>
            <p:ph type="title"/>
          </p:nvPr>
        </p:nvSpPr>
        <p:spPr/>
        <p:txBody>
          <a:bodyPr/>
          <a:lstStyle/>
          <a:p>
            <a:r>
              <a:rPr lang="en-US" dirty="0"/>
              <a:t>Financial market risks</a:t>
            </a:r>
          </a:p>
        </p:txBody>
      </p:sp>
      <p:sp>
        <p:nvSpPr>
          <p:cNvPr id="4" name="Rectangle 3">
            <a:extLst>
              <a:ext uri="{FF2B5EF4-FFF2-40B4-BE49-F238E27FC236}">
                <a16:creationId xmlns:a16="http://schemas.microsoft.com/office/drawing/2014/main" id="{7F75B4B0-1BCE-BF3E-16A8-33AB2C23CD06}"/>
              </a:ext>
            </a:extLst>
          </p:cNvPr>
          <p:cNvSpPr/>
          <p:nvPr/>
        </p:nvSpPr>
        <p:spPr>
          <a:xfrm>
            <a:off x="730294" y="2741627"/>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spc="150" dirty="0">
                <a:solidFill>
                  <a:schemeClr val="tx1"/>
                </a:solidFill>
                <a:ea typeface="Meiryo UI" panose="020B0604030504040204" pitchFamily="34" charset="-128"/>
              </a:rPr>
              <a:t>Inflation risk</a:t>
            </a:r>
          </a:p>
        </p:txBody>
      </p:sp>
      <p:sp>
        <p:nvSpPr>
          <p:cNvPr id="6" name="Rectangle 5">
            <a:extLst>
              <a:ext uri="{FF2B5EF4-FFF2-40B4-BE49-F238E27FC236}">
                <a16:creationId xmlns:a16="http://schemas.microsoft.com/office/drawing/2014/main" id="{02097488-22CD-5238-B7C6-7FDF536041CE}"/>
              </a:ext>
            </a:extLst>
          </p:cNvPr>
          <p:cNvSpPr/>
          <p:nvPr/>
        </p:nvSpPr>
        <p:spPr>
          <a:xfrm>
            <a:off x="730294" y="3448932"/>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spc="150" dirty="0">
                <a:solidFill>
                  <a:schemeClr val="tx1"/>
                </a:solidFill>
                <a:ea typeface="Meiryo UI" panose="020B0604030504040204" pitchFamily="34" charset="-128"/>
              </a:rPr>
              <a:t>Volatility risk</a:t>
            </a:r>
          </a:p>
        </p:txBody>
      </p:sp>
      <p:sp>
        <p:nvSpPr>
          <p:cNvPr id="5" name="Rectangle 4">
            <a:extLst>
              <a:ext uri="{FF2B5EF4-FFF2-40B4-BE49-F238E27FC236}">
                <a16:creationId xmlns:a16="http://schemas.microsoft.com/office/drawing/2014/main" id="{C36B19E2-343B-5CD8-2912-E86C712D79A7}"/>
              </a:ext>
            </a:extLst>
          </p:cNvPr>
          <p:cNvSpPr/>
          <p:nvPr/>
        </p:nvSpPr>
        <p:spPr>
          <a:xfrm>
            <a:off x="730294" y="4156237"/>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spc="150" dirty="0">
                <a:solidFill>
                  <a:schemeClr val="tx1"/>
                </a:solidFill>
                <a:ea typeface="Meiryo UI" panose="020B0604030504040204" pitchFamily="34" charset="-128"/>
              </a:rPr>
              <a:t>Liquidity risk</a:t>
            </a:r>
          </a:p>
        </p:txBody>
      </p:sp>
      <p:sp>
        <p:nvSpPr>
          <p:cNvPr id="7" name="Rectangle 6">
            <a:extLst>
              <a:ext uri="{FF2B5EF4-FFF2-40B4-BE49-F238E27FC236}">
                <a16:creationId xmlns:a16="http://schemas.microsoft.com/office/drawing/2014/main" id="{7A62BD25-2BF9-0EB9-A0A1-A67E79D34ACC}"/>
              </a:ext>
            </a:extLst>
          </p:cNvPr>
          <p:cNvSpPr/>
          <p:nvPr/>
        </p:nvSpPr>
        <p:spPr>
          <a:xfrm>
            <a:off x="730294" y="4863542"/>
            <a:ext cx="2088000" cy="609600"/>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spc="150" dirty="0">
                <a:solidFill>
                  <a:schemeClr val="tx1"/>
                </a:solidFill>
                <a:ea typeface="Meiryo UI" panose="020B0604030504040204" pitchFamily="34" charset="-128"/>
              </a:rPr>
              <a:t>Interest rate risk</a:t>
            </a:r>
          </a:p>
        </p:txBody>
      </p:sp>
      <p:sp>
        <p:nvSpPr>
          <p:cNvPr id="8" name="Rectangle 7">
            <a:extLst>
              <a:ext uri="{FF2B5EF4-FFF2-40B4-BE49-F238E27FC236}">
                <a16:creationId xmlns:a16="http://schemas.microsoft.com/office/drawing/2014/main" id="{60B043C0-0B4A-6064-D93D-034D467579CA}"/>
              </a:ext>
            </a:extLst>
          </p:cNvPr>
          <p:cNvSpPr/>
          <p:nvPr/>
        </p:nvSpPr>
        <p:spPr>
          <a:xfrm>
            <a:off x="730294" y="5570847"/>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indent="0" algn="ctr">
              <a:buNone/>
            </a:pPr>
            <a:r>
              <a:rPr lang="en-US" sz="1500" spc="150" dirty="0">
                <a:solidFill>
                  <a:schemeClr val="tx1"/>
                </a:solidFill>
                <a:ea typeface="Meiryo UI" panose="020B0604030504040204" pitchFamily="34" charset="-128"/>
              </a:rPr>
              <a:t>Currency risk</a:t>
            </a:r>
          </a:p>
        </p:txBody>
      </p:sp>
      <p:sp>
        <p:nvSpPr>
          <p:cNvPr id="9" name="Rectangle 8">
            <a:extLst>
              <a:ext uri="{FF2B5EF4-FFF2-40B4-BE49-F238E27FC236}">
                <a16:creationId xmlns:a16="http://schemas.microsoft.com/office/drawing/2014/main" id="{7AB1CB8B-CF6F-8821-1E70-221D32C73A17}"/>
              </a:ext>
            </a:extLst>
          </p:cNvPr>
          <p:cNvSpPr/>
          <p:nvPr/>
        </p:nvSpPr>
        <p:spPr>
          <a:xfrm>
            <a:off x="3107132" y="2741627"/>
            <a:ext cx="5940000" cy="3456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Isosceles Triangle 9">
            <a:extLst>
              <a:ext uri="{FF2B5EF4-FFF2-40B4-BE49-F238E27FC236}">
                <a16:creationId xmlns:a16="http://schemas.microsoft.com/office/drawing/2014/main" id="{03C5211C-D643-B75D-635B-5AEE7DAA4473}"/>
              </a:ext>
            </a:extLst>
          </p:cNvPr>
          <p:cNvSpPr/>
          <p:nvPr/>
        </p:nvSpPr>
        <p:spPr>
          <a:xfrm rot="5400000">
            <a:off x="2747657" y="5034763"/>
            <a:ext cx="406400" cy="265127"/>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a:extLst>
              <a:ext uri="{FF2B5EF4-FFF2-40B4-BE49-F238E27FC236}">
                <a16:creationId xmlns:a16="http://schemas.microsoft.com/office/drawing/2014/main" id="{83B78CCE-7E2D-78E5-AAF8-72EF3C015B29}"/>
              </a:ext>
            </a:extLst>
          </p:cNvPr>
          <p:cNvSpPr txBox="1"/>
          <p:nvPr/>
        </p:nvSpPr>
        <p:spPr>
          <a:xfrm>
            <a:off x="3263900" y="2843326"/>
            <a:ext cx="5537200" cy="1983556"/>
          </a:xfrm>
          <a:prstGeom prst="rect">
            <a:avLst/>
          </a:prstGeom>
          <a:noFill/>
        </p:spPr>
        <p:txBody>
          <a:bodyPr wrap="square">
            <a:spAutoFit/>
          </a:bodyPr>
          <a:lstStyle/>
          <a:p>
            <a:pPr>
              <a:lnSpc>
                <a:spcPct val="150000"/>
              </a:lnSpc>
              <a:spcBef>
                <a:spcPts val="1500"/>
              </a:spcBef>
              <a:buClr>
                <a:schemeClr val="accent2"/>
              </a:buClr>
            </a:pPr>
            <a:r>
              <a:rPr lang="en-US" sz="1500" spc="150" dirty="0">
                <a:ea typeface="Meiryo UI" panose="020B0604030504040204" pitchFamily="34" charset="-128"/>
              </a:rPr>
              <a:t>It is the probable decline in an asset’s value that results from unexpected fluctuations in the rate of interest.</a:t>
            </a:r>
          </a:p>
          <a:p>
            <a:pPr>
              <a:lnSpc>
                <a:spcPct val="150000"/>
              </a:lnSpc>
              <a:spcBef>
                <a:spcPts val="1500"/>
              </a:spcBef>
              <a:buClr>
                <a:schemeClr val="accent2"/>
              </a:buClr>
            </a:pPr>
            <a:r>
              <a:rPr lang="en-US" sz="1500" spc="150" dirty="0">
                <a:ea typeface="Meiryo UI" panose="020B0604030504040204" pitchFamily="34" charset="-128"/>
              </a:rPr>
              <a:t>This risk is mostly associated with fixed-income assets, instead of equity investments.</a:t>
            </a:r>
          </a:p>
        </p:txBody>
      </p:sp>
      <p:sp>
        <p:nvSpPr>
          <p:cNvPr id="13" name="TextBox 12">
            <a:extLst>
              <a:ext uri="{FF2B5EF4-FFF2-40B4-BE49-F238E27FC236}">
                <a16:creationId xmlns:a16="http://schemas.microsoft.com/office/drawing/2014/main" id="{72493C13-A520-A7E6-43D0-80F4D49500F4}"/>
              </a:ext>
            </a:extLst>
          </p:cNvPr>
          <p:cNvSpPr txBox="1"/>
          <p:nvPr/>
        </p:nvSpPr>
        <p:spPr>
          <a:xfrm>
            <a:off x="11171888" y="6311900"/>
            <a:ext cx="855011" cy="369332"/>
          </a:xfrm>
          <a:prstGeom prst="rect">
            <a:avLst/>
          </a:prstGeom>
          <a:noFill/>
        </p:spPr>
        <p:txBody>
          <a:bodyPr wrap="square" rtlCol="0">
            <a:spAutoFit/>
          </a:bodyPr>
          <a:lstStyle/>
          <a:p>
            <a:pPr algn="r"/>
            <a:r>
              <a:rPr lang="en-IN" dirty="0"/>
              <a:t>7/12</a:t>
            </a:r>
          </a:p>
        </p:txBody>
      </p:sp>
    </p:spTree>
    <p:extLst>
      <p:ext uri="{BB962C8B-B14F-4D97-AF65-F5344CB8AC3E}">
        <p14:creationId xmlns:p14="http://schemas.microsoft.com/office/powerpoint/2010/main" val="13707144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A1EDC-CF41-4438-BB57-18569B953129}"/>
              </a:ext>
            </a:extLst>
          </p:cNvPr>
          <p:cNvSpPr>
            <a:spLocks noGrp="1"/>
          </p:cNvSpPr>
          <p:nvPr>
            <p:ph idx="4294967295"/>
          </p:nvPr>
        </p:nvSpPr>
        <p:spPr>
          <a:xfrm>
            <a:off x="639247" y="1469745"/>
            <a:ext cx="10913505" cy="1072577"/>
          </a:xfrm>
        </p:spPr>
        <p:txBody>
          <a:bodyPr>
            <a:normAutofit/>
          </a:bodyPr>
          <a:lstStyle/>
          <a:p>
            <a:pPr marL="0" indent="0">
              <a:buNone/>
            </a:pPr>
            <a:r>
              <a:rPr lang="en-US" dirty="0"/>
              <a:t>There are different types of risks involved in the financial market.</a:t>
            </a:r>
          </a:p>
          <a:p>
            <a:pPr marL="0" indent="0">
              <a:buNone/>
            </a:pPr>
            <a:r>
              <a:rPr lang="en-US" i="1" dirty="0">
                <a:solidFill>
                  <a:schemeClr val="accent1">
                    <a:lumMod val="75000"/>
                  </a:schemeClr>
                </a:solidFill>
              </a:rPr>
              <a:t>Select each tab to know more.</a:t>
            </a:r>
          </a:p>
          <a:p>
            <a:pPr marL="0" indent="0">
              <a:buNone/>
            </a:pPr>
            <a:endParaRPr lang="en-US" dirty="0"/>
          </a:p>
        </p:txBody>
      </p:sp>
      <p:sp>
        <p:nvSpPr>
          <p:cNvPr id="2" name="Title 1">
            <a:extLst>
              <a:ext uri="{FF2B5EF4-FFF2-40B4-BE49-F238E27FC236}">
                <a16:creationId xmlns:a16="http://schemas.microsoft.com/office/drawing/2014/main" id="{5CFB284A-573D-46BB-8DDB-1E198A12A19F}"/>
              </a:ext>
            </a:extLst>
          </p:cNvPr>
          <p:cNvSpPr>
            <a:spLocks noGrp="1"/>
          </p:cNvSpPr>
          <p:nvPr>
            <p:ph type="title"/>
          </p:nvPr>
        </p:nvSpPr>
        <p:spPr/>
        <p:txBody>
          <a:bodyPr/>
          <a:lstStyle/>
          <a:p>
            <a:r>
              <a:rPr lang="en-US" dirty="0"/>
              <a:t>Financial market risks</a:t>
            </a:r>
          </a:p>
        </p:txBody>
      </p:sp>
      <p:sp>
        <p:nvSpPr>
          <p:cNvPr id="4" name="Rectangle 3">
            <a:extLst>
              <a:ext uri="{FF2B5EF4-FFF2-40B4-BE49-F238E27FC236}">
                <a16:creationId xmlns:a16="http://schemas.microsoft.com/office/drawing/2014/main" id="{7F75B4B0-1BCE-BF3E-16A8-33AB2C23CD06}"/>
              </a:ext>
            </a:extLst>
          </p:cNvPr>
          <p:cNvSpPr/>
          <p:nvPr/>
        </p:nvSpPr>
        <p:spPr>
          <a:xfrm>
            <a:off x="730294" y="2741627"/>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spc="150" dirty="0">
                <a:solidFill>
                  <a:schemeClr val="tx1"/>
                </a:solidFill>
                <a:ea typeface="Meiryo UI" panose="020B0604030504040204" pitchFamily="34" charset="-128"/>
              </a:rPr>
              <a:t>Inflation risk</a:t>
            </a:r>
          </a:p>
        </p:txBody>
      </p:sp>
      <p:sp>
        <p:nvSpPr>
          <p:cNvPr id="6" name="Rectangle 5">
            <a:extLst>
              <a:ext uri="{FF2B5EF4-FFF2-40B4-BE49-F238E27FC236}">
                <a16:creationId xmlns:a16="http://schemas.microsoft.com/office/drawing/2014/main" id="{02097488-22CD-5238-B7C6-7FDF536041CE}"/>
              </a:ext>
            </a:extLst>
          </p:cNvPr>
          <p:cNvSpPr/>
          <p:nvPr/>
        </p:nvSpPr>
        <p:spPr>
          <a:xfrm>
            <a:off x="730294" y="3448932"/>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spc="150" dirty="0">
                <a:solidFill>
                  <a:schemeClr val="tx1"/>
                </a:solidFill>
                <a:ea typeface="Meiryo UI" panose="020B0604030504040204" pitchFamily="34" charset="-128"/>
              </a:rPr>
              <a:t>Volatility risk</a:t>
            </a:r>
          </a:p>
        </p:txBody>
      </p:sp>
      <p:sp>
        <p:nvSpPr>
          <p:cNvPr id="5" name="Rectangle 4">
            <a:extLst>
              <a:ext uri="{FF2B5EF4-FFF2-40B4-BE49-F238E27FC236}">
                <a16:creationId xmlns:a16="http://schemas.microsoft.com/office/drawing/2014/main" id="{C36B19E2-343B-5CD8-2912-E86C712D79A7}"/>
              </a:ext>
            </a:extLst>
          </p:cNvPr>
          <p:cNvSpPr/>
          <p:nvPr/>
        </p:nvSpPr>
        <p:spPr>
          <a:xfrm>
            <a:off x="730294" y="4156237"/>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spc="150" dirty="0">
                <a:solidFill>
                  <a:schemeClr val="tx1"/>
                </a:solidFill>
                <a:ea typeface="Meiryo UI" panose="020B0604030504040204" pitchFamily="34" charset="-128"/>
              </a:rPr>
              <a:t>Liquidity risk</a:t>
            </a:r>
          </a:p>
        </p:txBody>
      </p:sp>
      <p:sp>
        <p:nvSpPr>
          <p:cNvPr id="7" name="Rectangle 6">
            <a:extLst>
              <a:ext uri="{FF2B5EF4-FFF2-40B4-BE49-F238E27FC236}">
                <a16:creationId xmlns:a16="http://schemas.microsoft.com/office/drawing/2014/main" id="{7A62BD25-2BF9-0EB9-A0A1-A67E79D34ACC}"/>
              </a:ext>
            </a:extLst>
          </p:cNvPr>
          <p:cNvSpPr/>
          <p:nvPr/>
        </p:nvSpPr>
        <p:spPr>
          <a:xfrm>
            <a:off x="730294" y="4863542"/>
            <a:ext cx="20880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500" spc="150" dirty="0">
                <a:solidFill>
                  <a:schemeClr val="tx1"/>
                </a:solidFill>
                <a:ea typeface="Meiryo UI" panose="020B0604030504040204" pitchFamily="34" charset="-128"/>
              </a:rPr>
              <a:t>Interest rate risk</a:t>
            </a:r>
          </a:p>
        </p:txBody>
      </p:sp>
      <p:sp>
        <p:nvSpPr>
          <p:cNvPr id="8" name="Rectangle 7">
            <a:extLst>
              <a:ext uri="{FF2B5EF4-FFF2-40B4-BE49-F238E27FC236}">
                <a16:creationId xmlns:a16="http://schemas.microsoft.com/office/drawing/2014/main" id="{60B043C0-0B4A-6064-D93D-034D467579CA}"/>
              </a:ext>
            </a:extLst>
          </p:cNvPr>
          <p:cNvSpPr/>
          <p:nvPr/>
        </p:nvSpPr>
        <p:spPr>
          <a:xfrm>
            <a:off x="730294" y="5570847"/>
            <a:ext cx="2088000" cy="609600"/>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US" sz="1500" spc="150" dirty="0">
                <a:solidFill>
                  <a:schemeClr val="tx1"/>
                </a:solidFill>
                <a:ea typeface="Meiryo UI" panose="020B0604030504040204" pitchFamily="34" charset="-128"/>
              </a:rPr>
              <a:t>Currency risk</a:t>
            </a:r>
          </a:p>
        </p:txBody>
      </p:sp>
      <p:sp>
        <p:nvSpPr>
          <p:cNvPr id="9" name="Rectangle 8">
            <a:extLst>
              <a:ext uri="{FF2B5EF4-FFF2-40B4-BE49-F238E27FC236}">
                <a16:creationId xmlns:a16="http://schemas.microsoft.com/office/drawing/2014/main" id="{7AB1CB8B-CF6F-8821-1E70-221D32C73A17}"/>
              </a:ext>
            </a:extLst>
          </p:cNvPr>
          <p:cNvSpPr/>
          <p:nvPr/>
        </p:nvSpPr>
        <p:spPr>
          <a:xfrm>
            <a:off x="3107132" y="2741627"/>
            <a:ext cx="5940000" cy="3456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Isosceles Triangle 9">
            <a:extLst>
              <a:ext uri="{FF2B5EF4-FFF2-40B4-BE49-F238E27FC236}">
                <a16:creationId xmlns:a16="http://schemas.microsoft.com/office/drawing/2014/main" id="{03C5211C-D643-B75D-635B-5AEE7DAA4473}"/>
              </a:ext>
            </a:extLst>
          </p:cNvPr>
          <p:cNvSpPr/>
          <p:nvPr/>
        </p:nvSpPr>
        <p:spPr>
          <a:xfrm rot="5400000">
            <a:off x="2747657" y="5758663"/>
            <a:ext cx="406400" cy="265127"/>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a:extLst>
              <a:ext uri="{FF2B5EF4-FFF2-40B4-BE49-F238E27FC236}">
                <a16:creationId xmlns:a16="http://schemas.microsoft.com/office/drawing/2014/main" id="{83B78CCE-7E2D-78E5-AAF8-72EF3C015B29}"/>
              </a:ext>
            </a:extLst>
          </p:cNvPr>
          <p:cNvSpPr txBox="1"/>
          <p:nvPr/>
        </p:nvSpPr>
        <p:spPr>
          <a:xfrm>
            <a:off x="3263900" y="2843326"/>
            <a:ext cx="5537200" cy="2137445"/>
          </a:xfrm>
          <a:prstGeom prst="rect">
            <a:avLst/>
          </a:prstGeom>
          <a:noFill/>
        </p:spPr>
        <p:txBody>
          <a:bodyPr wrap="square">
            <a:spAutoFit/>
          </a:bodyPr>
          <a:lstStyle/>
          <a:p>
            <a:pPr>
              <a:lnSpc>
                <a:spcPct val="150000"/>
              </a:lnSpc>
              <a:spcBef>
                <a:spcPts val="1500"/>
              </a:spcBef>
              <a:buClr>
                <a:schemeClr val="accent2"/>
              </a:buClr>
            </a:pPr>
            <a:r>
              <a:rPr lang="en-US" sz="1500" spc="150" dirty="0">
                <a:ea typeface="Meiryo UI" panose="020B0604030504040204" pitchFamily="34" charset="-128"/>
              </a:rPr>
              <a:t>Currency risk, also termed as exchange rate risk, refers to the exposure faced by the investors or companies operating across different countries, with regards to the unpredictable business gains or losses that occur due to changes in one currency value in relation to another currency.</a:t>
            </a:r>
          </a:p>
        </p:txBody>
      </p:sp>
      <p:sp>
        <p:nvSpPr>
          <p:cNvPr id="13" name="TextBox 12">
            <a:extLst>
              <a:ext uri="{FF2B5EF4-FFF2-40B4-BE49-F238E27FC236}">
                <a16:creationId xmlns:a16="http://schemas.microsoft.com/office/drawing/2014/main" id="{C47D76DD-8BF7-E71E-BD97-77373446EC15}"/>
              </a:ext>
            </a:extLst>
          </p:cNvPr>
          <p:cNvSpPr txBox="1"/>
          <p:nvPr/>
        </p:nvSpPr>
        <p:spPr>
          <a:xfrm>
            <a:off x="11171888" y="6311900"/>
            <a:ext cx="855011" cy="369332"/>
          </a:xfrm>
          <a:prstGeom prst="rect">
            <a:avLst/>
          </a:prstGeom>
          <a:noFill/>
        </p:spPr>
        <p:txBody>
          <a:bodyPr wrap="square" rtlCol="0">
            <a:spAutoFit/>
          </a:bodyPr>
          <a:lstStyle/>
          <a:p>
            <a:pPr algn="r"/>
            <a:r>
              <a:rPr lang="en-IN" dirty="0"/>
              <a:t>7/12</a:t>
            </a:r>
          </a:p>
        </p:txBody>
      </p:sp>
    </p:spTree>
    <p:extLst>
      <p:ext uri="{BB962C8B-B14F-4D97-AF65-F5344CB8AC3E}">
        <p14:creationId xmlns:p14="http://schemas.microsoft.com/office/powerpoint/2010/main" val="3997684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B284A-573D-46BB-8DDB-1E198A12A19F}"/>
              </a:ext>
            </a:extLst>
          </p:cNvPr>
          <p:cNvSpPr>
            <a:spLocks noGrp="1"/>
          </p:cNvSpPr>
          <p:nvPr>
            <p:ph type="title"/>
          </p:nvPr>
        </p:nvSpPr>
        <p:spPr/>
        <p:txBody>
          <a:bodyPr/>
          <a:lstStyle/>
          <a:p>
            <a:r>
              <a:rPr lang="en-US" dirty="0"/>
              <a:t>Managing market risks – Portfolio theory</a:t>
            </a:r>
          </a:p>
        </p:txBody>
      </p:sp>
      <p:sp>
        <p:nvSpPr>
          <p:cNvPr id="13" name="Text Placeholder 12">
            <a:extLst>
              <a:ext uri="{FF2B5EF4-FFF2-40B4-BE49-F238E27FC236}">
                <a16:creationId xmlns:a16="http://schemas.microsoft.com/office/drawing/2014/main" id="{A44E570A-C283-E969-1B6A-3AD47D2B1ED6}"/>
              </a:ext>
            </a:extLst>
          </p:cNvPr>
          <p:cNvSpPr>
            <a:spLocks noGrp="1"/>
          </p:cNvSpPr>
          <p:nvPr>
            <p:ph type="body" idx="1"/>
          </p:nvPr>
        </p:nvSpPr>
        <p:spPr>
          <a:xfrm>
            <a:off x="838201" y="3245070"/>
            <a:ext cx="5042646" cy="703135"/>
          </a:xfrm>
        </p:spPr>
        <p:txBody>
          <a:bodyPr/>
          <a:lstStyle/>
          <a:p>
            <a:r>
              <a:rPr lang="en-IN" cap="none" dirty="0"/>
              <a:t>Price-stable investments</a:t>
            </a:r>
          </a:p>
        </p:txBody>
      </p:sp>
      <p:sp>
        <p:nvSpPr>
          <p:cNvPr id="14" name="Text Placeholder 13">
            <a:extLst>
              <a:ext uri="{FF2B5EF4-FFF2-40B4-BE49-F238E27FC236}">
                <a16:creationId xmlns:a16="http://schemas.microsoft.com/office/drawing/2014/main" id="{E8024FBD-C57B-1DD8-4296-4594A5D673B4}"/>
              </a:ext>
            </a:extLst>
          </p:cNvPr>
          <p:cNvSpPr>
            <a:spLocks noGrp="1"/>
          </p:cNvSpPr>
          <p:nvPr>
            <p:ph type="body" idx="14"/>
          </p:nvPr>
        </p:nvSpPr>
        <p:spPr>
          <a:xfrm>
            <a:off x="6501205" y="3245070"/>
            <a:ext cx="5042646" cy="703135"/>
          </a:xfrm>
        </p:spPr>
        <p:txBody>
          <a:bodyPr/>
          <a:lstStyle/>
          <a:p>
            <a:r>
              <a:rPr lang="en-IN" cap="none" dirty="0"/>
              <a:t>Volatile investments</a:t>
            </a:r>
          </a:p>
        </p:txBody>
      </p:sp>
      <p:sp>
        <p:nvSpPr>
          <p:cNvPr id="3" name="Content Placeholder 2">
            <a:extLst>
              <a:ext uri="{FF2B5EF4-FFF2-40B4-BE49-F238E27FC236}">
                <a16:creationId xmlns:a16="http://schemas.microsoft.com/office/drawing/2014/main" id="{7D3A1EDC-CF41-4438-BB57-18569B953129}"/>
              </a:ext>
            </a:extLst>
          </p:cNvPr>
          <p:cNvSpPr>
            <a:spLocks noGrp="1"/>
          </p:cNvSpPr>
          <p:nvPr>
            <p:ph sz="quarter" idx="15"/>
          </p:nvPr>
        </p:nvSpPr>
        <p:spPr>
          <a:xfrm>
            <a:off x="838199" y="3948114"/>
            <a:ext cx="5042647" cy="819022"/>
          </a:xfrm>
        </p:spPr>
        <p:txBody>
          <a:bodyPr>
            <a:normAutofit/>
          </a:bodyPr>
          <a:lstStyle/>
          <a:p>
            <a:pPr marL="0" indent="0">
              <a:buNone/>
            </a:pPr>
            <a:r>
              <a:rPr lang="en-US" dirty="0"/>
              <a:t>These investments help achieve balance in the portfolio.</a:t>
            </a:r>
          </a:p>
        </p:txBody>
      </p:sp>
      <p:sp>
        <p:nvSpPr>
          <p:cNvPr id="15" name="Content Placeholder 14">
            <a:extLst>
              <a:ext uri="{FF2B5EF4-FFF2-40B4-BE49-F238E27FC236}">
                <a16:creationId xmlns:a16="http://schemas.microsoft.com/office/drawing/2014/main" id="{1FFD7DED-4BE0-BE0E-D950-8538D4972D20}"/>
              </a:ext>
            </a:extLst>
          </p:cNvPr>
          <p:cNvSpPr>
            <a:spLocks noGrp="1"/>
          </p:cNvSpPr>
          <p:nvPr>
            <p:ph sz="quarter" idx="16"/>
          </p:nvPr>
        </p:nvSpPr>
        <p:spPr>
          <a:xfrm>
            <a:off x="6501205" y="3948113"/>
            <a:ext cx="5042647" cy="915987"/>
          </a:xfrm>
        </p:spPr>
        <p:txBody>
          <a:bodyPr/>
          <a:lstStyle/>
          <a:p>
            <a:pPr marL="0" indent="0">
              <a:buNone/>
            </a:pPr>
            <a:r>
              <a:rPr lang="en-IN" dirty="0"/>
              <a:t>These investments can increase dramatically in value.</a:t>
            </a:r>
          </a:p>
        </p:txBody>
      </p:sp>
      <p:sp>
        <p:nvSpPr>
          <p:cNvPr id="16" name="TextBox 15">
            <a:extLst>
              <a:ext uri="{FF2B5EF4-FFF2-40B4-BE49-F238E27FC236}">
                <a16:creationId xmlns:a16="http://schemas.microsoft.com/office/drawing/2014/main" id="{BAF8BD35-56F4-11A2-C8C7-123EE4EC030C}"/>
              </a:ext>
            </a:extLst>
          </p:cNvPr>
          <p:cNvSpPr txBox="1"/>
          <p:nvPr/>
        </p:nvSpPr>
        <p:spPr>
          <a:xfrm>
            <a:off x="2047760" y="5051177"/>
            <a:ext cx="8277340" cy="1400383"/>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spcBef>
                <a:spcPts val="1500"/>
              </a:spcBef>
              <a:buClr>
                <a:schemeClr val="accent2"/>
              </a:buClr>
            </a:pPr>
            <a:r>
              <a:rPr lang="en-US" sz="1500" b="1" spc="150" dirty="0">
                <a:ea typeface="Meiryo UI" panose="020B0604030504040204" pitchFamily="34" charset="-128"/>
              </a:rPr>
              <a:t>Portfolio theory:</a:t>
            </a:r>
          </a:p>
          <a:p>
            <a:pPr marL="285750" indent="-285750">
              <a:spcBef>
                <a:spcPts val="1500"/>
              </a:spcBef>
              <a:buClr>
                <a:schemeClr val="tx1">
                  <a:lumMod val="10000"/>
                  <a:lumOff val="90000"/>
                </a:schemeClr>
              </a:buClr>
              <a:buFont typeface="Arial" panose="020B0604020202020204" pitchFamily="34" charset="0"/>
              <a:buChar char="•"/>
            </a:pPr>
            <a:r>
              <a:rPr lang="en-US" sz="1500" spc="150" dirty="0">
                <a:ea typeface="Meiryo UI" panose="020B0604030504040204" pitchFamily="34" charset="-128"/>
              </a:rPr>
              <a:t>Combining price-stable and volatile investments in a single portfolio</a:t>
            </a:r>
          </a:p>
          <a:p>
            <a:pPr marL="285750" indent="-285750">
              <a:spcBef>
                <a:spcPts val="1500"/>
              </a:spcBef>
              <a:buClr>
                <a:schemeClr val="tx1">
                  <a:lumMod val="10000"/>
                  <a:lumOff val="90000"/>
                </a:schemeClr>
              </a:buClr>
              <a:buFont typeface="Arial" panose="020B0604020202020204" pitchFamily="34" charset="0"/>
              <a:buChar char="•"/>
            </a:pPr>
            <a:r>
              <a:rPr lang="en-US" sz="1500" spc="150" dirty="0">
                <a:ea typeface="Meiryo UI" panose="020B0604030504040204" pitchFamily="34" charset="-128"/>
              </a:rPr>
              <a:t>Calculating projected returns of various portfolio combinations to help identify the best returnable investments</a:t>
            </a:r>
          </a:p>
        </p:txBody>
      </p:sp>
      <p:pic>
        <p:nvPicPr>
          <p:cNvPr id="10242" name="Picture 2" descr="Term Volatility on financial market, blue and red finance background from columns, arrows Term Volatility on financial market, blue and red finance background from columns, arrows. Financial market concept Volatile stock vector">
            <a:extLst>
              <a:ext uri="{FF2B5EF4-FFF2-40B4-BE49-F238E27FC236}">
                <a16:creationId xmlns:a16="http://schemas.microsoft.com/office/drawing/2014/main" id="{D5272945-16F5-EBD1-25C9-03F1F096A2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4500" y="1725352"/>
            <a:ext cx="2417734" cy="1612609"/>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Balancing stones Balancing stones on the shelf. Balance Stock Photo">
            <a:extLst>
              <a:ext uri="{FF2B5EF4-FFF2-40B4-BE49-F238E27FC236}">
                <a16:creationId xmlns:a16="http://schemas.microsoft.com/office/drawing/2014/main" id="{A5B0C6F0-2E6F-20C3-D48A-3711BC935E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1166" y="1725351"/>
            <a:ext cx="2417734" cy="1610249"/>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9BF95064-F3EB-1BE9-7DC2-A39B6E66C12E}"/>
              </a:ext>
            </a:extLst>
          </p:cNvPr>
          <p:cNvSpPr txBox="1"/>
          <p:nvPr/>
        </p:nvSpPr>
        <p:spPr>
          <a:xfrm>
            <a:off x="3980703" y="2236831"/>
            <a:ext cx="1612900" cy="646331"/>
          </a:xfrm>
          <a:prstGeom prst="rect">
            <a:avLst/>
          </a:prstGeom>
          <a:noFill/>
        </p:spPr>
        <p:txBody>
          <a:bodyPr wrap="square">
            <a:spAutoFit/>
          </a:bodyPr>
          <a:lstStyle/>
          <a:p>
            <a:r>
              <a:rPr lang="en-IN" b="0" i="0" dirty="0">
                <a:solidFill>
                  <a:srgbClr val="0C0D0D"/>
                </a:solidFill>
                <a:effectLst/>
                <a:latin typeface="iStock Maquette"/>
              </a:rPr>
              <a:t>Stock photo ID: 544575892</a:t>
            </a:r>
            <a:endParaRPr lang="en-IN" dirty="0"/>
          </a:p>
        </p:txBody>
      </p:sp>
      <p:sp>
        <p:nvSpPr>
          <p:cNvPr id="20" name="TextBox 19">
            <a:extLst>
              <a:ext uri="{FF2B5EF4-FFF2-40B4-BE49-F238E27FC236}">
                <a16:creationId xmlns:a16="http://schemas.microsoft.com/office/drawing/2014/main" id="{B156EA85-10E3-A802-8374-625090A50BF1}"/>
              </a:ext>
            </a:extLst>
          </p:cNvPr>
          <p:cNvSpPr txBox="1"/>
          <p:nvPr/>
        </p:nvSpPr>
        <p:spPr>
          <a:xfrm>
            <a:off x="9289181" y="2247217"/>
            <a:ext cx="2128119" cy="646331"/>
          </a:xfrm>
          <a:prstGeom prst="rect">
            <a:avLst/>
          </a:prstGeom>
          <a:noFill/>
        </p:spPr>
        <p:txBody>
          <a:bodyPr wrap="square">
            <a:spAutoFit/>
          </a:bodyPr>
          <a:lstStyle/>
          <a:p>
            <a:r>
              <a:rPr lang="en-IN" b="0" i="0" dirty="0">
                <a:solidFill>
                  <a:srgbClr val="0C0D0D"/>
                </a:solidFill>
                <a:effectLst/>
                <a:latin typeface="iStock Maquette"/>
              </a:rPr>
              <a:t>Stock illustration ID: 1364085788</a:t>
            </a:r>
            <a:endParaRPr lang="en-IN" dirty="0"/>
          </a:p>
        </p:txBody>
      </p:sp>
      <p:sp>
        <p:nvSpPr>
          <p:cNvPr id="4" name="TextBox 3">
            <a:extLst>
              <a:ext uri="{FF2B5EF4-FFF2-40B4-BE49-F238E27FC236}">
                <a16:creationId xmlns:a16="http://schemas.microsoft.com/office/drawing/2014/main" id="{D422940B-69BE-F5C7-1C7B-AE4F862239F2}"/>
              </a:ext>
            </a:extLst>
          </p:cNvPr>
          <p:cNvSpPr txBox="1"/>
          <p:nvPr/>
        </p:nvSpPr>
        <p:spPr>
          <a:xfrm>
            <a:off x="11171888" y="6311900"/>
            <a:ext cx="855011" cy="369332"/>
          </a:xfrm>
          <a:prstGeom prst="rect">
            <a:avLst/>
          </a:prstGeom>
          <a:noFill/>
        </p:spPr>
        <p:txBody>
          <a:bodyPr wrap="square" rtlCol="0">
            <a:spAutoFit/>
          </a:bodyPr>
          <a:lstStyle/>
          <a:p>
            <a:pPr algn="r"/>
            <a:r>
              <a:rPr lang="en-IN" dirty="0"/>
              <a:t>8/12</a:t>
            </a:r>
          </a:p>
        </p:txBody>
      </p:sp>
    </p:spTree>
    <p:extLst>
      <p:ext uri="{BB962C8B-B14F-4D97-AF65-F5344CB8AC3E}">
        <p14:creationId xmlns:p14="http://schemas.microsoft.com/office/powerpoint/2010/main" val="12665942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6932DEC-5BD2-35C3-2D4B-536411CAB20B}"/>
              </a:ext>
            </a:extLst>
          </p:cNvPr>
          <p:cNvSpPr/>
          <p:nvPr/>
        </p:nvSpPr>
        <p:spPr>
          <a:xfrm>
            <a:off x="1905000" y="850900"/>
            <a:ext cx="8191500" cy="4940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tx1"/>
                </a:solidFill>
              </a:rPr>
              <a:t>Assessment</a:t>
            </a:r>
          </a:p>
          <a:p>
            <a:pPr algn="ctr"/>
            <a:endParaRPr lang="en-IN" b="1" dirty="0">
              <a:solidFill>
                <a:schemeClr val="tx1"/>
              </a:solidFill>
            </a:endParaRPr>
          </a:p>
          <a:p>
            <a:r>
              <a:rPr lang="en-US" dirty="0">
                <a:solidFill>
                  <a:schemeClr val="tx1"/>
                </a:solidFill>
              </a:rPr>
              <a:t>Welcome to the module assessment.</a:t>
            </a:r>
          </a:p>
          <a:p>
            <a:endParaRPr lang="en-US" dirty="0">
              <a:solidFill>
                <a:schemeClr val="tx1"/>
              </a:solidFill>
            </a:endParaRPr>
          </a:p>
          <a:p>
            <a:r>
              <a:rPr lang="en-US" dirty="0">
                <a:solidFill>
                  <a:schemeClr val="tx1"/>
                </a:solidFill>
              </a:rPr>
              <a:t>This assessment will test your learning and understanding of the concepts covered in this course. It consists of 10 questions and you must score a minimum of 80%, to pass.</a:t>
            </a:r>
          </a:p>
          <a:p>
            <a:endParaRPr lang="en-US" dirty="0">
              <a:solidFill>
                <a:schemeClr val="tx1"/>
              </a:solidFill>
            </a:endParaRPr>
          </a:p>
          <a:p>
            <a:r>
              <a:rPr lang="en-US" dirty="0">
                <a:solidFill>
                  <a:schemeClr val="tx1"/>
                </a:solidFill>
              </a:rPr>
              <a:t>If you exit the assessment before completing all the questions, you will need to restart the assessment.</a:t>
            </a:r>
          </a:p>
          <a:p>
            <a:endParaRPr lang="en-US" dirty="0">
              <a:solidFill>
                <a:schemeClr val="tx1"/>
              </a:solidFill>
            </a:endParaRPr>
          </a:p>
          <a:p>
            <a:r>
              <a:rPr lang="en-US" dirty="0">
                <a:solidFill>
                  <a:schemeClr val="tx1"/>
                </a:solidFill>
              </a:rPr>
              <a:t>You can attempt the assessment two times.</a:t>
            </a:r>
          </a:p>
          <a:p>
            <a:endParaRPr lang="en-US" dirty="0">
              <a:solidFill>
                <a:schemeClr val="tx1"/>
              </a:solidFill>
            </a:endParaRPr>
          </a:p>
          <a:p>
            <a:r>
              <a:rPr lang="en-US" dirty="0">
                <a:solidFill>
                  <a:schemeClr val="tx1"/>
                </a:solidFill>
              </a:rPr>
              <a:t>Once you’re ready, select BEGIN.</a:t>
            </a:r>
            <a:endParaRPr lang="en-IN" b="1" dirty="0">
              <a:solidFill>
                <a:schemeClr val="tx1"/>
              </a:solidFill>
            </a:endParaRPr>
          </a:p>
          <a:p>
            <a:pPr algn="ctr"/>
            <a:endParaRPr lang="en-IN" b="1" dirty="0">
              <a:solidFill>
                <a:schemeClr val="tx1"/>
              </a:solidFill>
            </a:endParaRPr>
          </a:p>
        </p:txBody>
      </p:sp>
      <p:sp>
        <p:nvSpPr>
          <p:cNvPr id="2" name="Rectangle 1">
            <a:extLst>
              <a:ext uri="{FF2B5EF4-FFF2-40B4-BE49-F238E27FC236}">
                <a16:creationId xmlns:a16="http://schemas.microsoft.com/office/drawing/2014/main" id="{6BFBDDF8-5910-ED7C-FCC5-7ABEF3EAECC4}"/>
              </a:ext>
            </a:extLst>
          </p:cNvPr>
          <p:cNvSpPr/>
          <p:nvPr/>
        </p:nvSpPr>
        <p:spPr>
          <a:xfrm>
            <a:off x="5185846" y="5530744"/>
            <a:ext cx="1532453" cy="47635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IN" dirty="0"/>
              <a:t>BEGIN</a:t>
            </a:r>
          </a:p>
        </p:txBody>
      </p:sp>
      <p:sp>
        <p:nvSpPr>
          <p:cNvPr id="4" name="TextBox 3">
            <a:extLst>
              <a:ext uri="{FF2B5EF4-FFF2-40B4-BE49-F238E27FC236}">
                <a16:creationId xmlns:a16="http://schemas.microsoft.com/office/drawing/2014/main" id="{56F92780-2CC1-76E8-D767-06DF8424C896}"/>
              </a:ext>
            </a:extLst>
          </p:cNvPr>
          <p:cNvSpPr txBox="1"/>
          <p:nvPr/>
        </p:nvSpPr>
        <p:spPr>
          <a:xfrm>
            <a:off x="11171888" y="6311900"/>
            <a:ext cx="855011" cy="369332"/>
          </a:xfrm>
          <a:prstGeom prst="rect">
            <a:avLst/>
          </a:prstGeom>
          <a:noFill/>
        </p:spPr>
        <p:txBody>
          <a:bodyPr wrap="square" rtlCol="0">
            <a:spAutoFit/>
          </a:bodyPr>
          <a:lstStyle/>
          <a:p>
            <a:pPr algn="r"/>
            <a:r>
              <a:rPr lang="en-IN" dirty="0"/>
              <a:t>9/12</a:t>
            </a:r>
          </a:p>
        </p:txBody>
      </p:sp>
    </p:spTree>
    <p:extLst>
      <p:ext uri="{BB962C8B-B14F-4D97-AF65-F5344CB8AC3E}">
        <p14:creationId xmlns:p14="http://schemas.microsoft.com/office/powerpoint/2010/main" val="25262794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A1EDC-CF41-4438-BB57-18569B953129}"/>
              </a:ext>
            </a:extLst>
          </p:cNvPr>
          <p:cNvSpPr>
            <a:spLocks noGrp="1"/>
          </p:cNvSpPr>
          <p:nvPr>
            <p:ph idx="4294967295"/>
          </p:nvPr>
        </p:nvSpPr>
        <p:spPr>
          <a:xfrm>
            <a:off x="639247" y="1469745"/>
            <a:ext cx="10913505" cy="1633343"/>
          </a:xfrm>
        </p:spPr>
        <p:txBody>
          <a:bodyPr>
            <a:normAutofit/>
          </a:bodyPr>
          <a:lstStyle/>
          <a:p>
            <a:pPr marL="0" indent="0">
              <a:buNone/>
            </a:pPr>
            <a:r>
              <a:rPr lang="en-US" b="1" dirty="0"/>
              <a:t>Question 1</a:t>
            </a:r>
          </a:p>
          <a:p>
            <a:pPr marL="0" indent="0">
              <a:buNone/>
            </a:pPr>
            <a:r>
              <a:rPr lang="en-US" dirty="0"/>
              <a:t>Which of the following things is </a:t>
            </a:r>
            <a:r>
              <a:rPr lang="en-US" b="1" dirty="0"/>
              <a:t>not</a:t>
            </a:r>
            <a:r>
              <a:rPr lang="en-US" dirty="0"/>
              <a:t> facilitated by the financial market?</a:t>
            </a:r>
          </a:p>
          <a:p>
            <a:pPr marL="0" indent="0">
              <a:buNone/>
            </a:pPr>
            <a:r>
              <a:rPr lang="en-US" i="1" dirty="0">
                <a:solidFill>
                  <a:schemeClr val="accent1">
                    <a:lumMod val="75000"/>
                  </a:schemeClr>
                </a:solidFill>
              </a:rPr>
              <a:t>Select the correct option and submit.</a:t>
            </a:r>
          </a:p>
          <a:p>
            <a:pPr marL="0" indent="0">
              <a:buNone/>
            </a:pPr>
            <a:endParaRPr lang="en-US" dirty="0"/>
          </a:p>
        </p:txBody>
      </p:sp>
      <p:sp>
        <p:nvSpPr>
          <p:cNvPr id="2" name="Title 1">
            <a:extLst>
              <a:ext uri="{FF2B5EF4-FFF2-40B4-BE49-F238E27FC236}">
                <a16:creationId xmlns:a16="http://schemas.microsoft.com/office/drawing/2014/main" id="{5CFB284A-573D-46BB-8DDB-1E198A12A19F}"/>
              </a:ext>
            </a:extLst>
          </p:cNvPr>
          <p:cNvSpPr>
            <a:spLocks noGrp="1"/>
          </p:cNvSpPr>
          <p:nvPr>
            <p:ph type="title"/>
          </p:nvPr>
        </p:nvSpPr>
        <p:spPr/>
        <p:txBody>
          <a:bodyPr/>
          <a:lstStyle/>
          <a:p>
            <a:r>
              <a:rPr lang="en-US" dirty="0"/>
              <a:t>Assessment</a:t>
            </a:r>
          </a:p>
        </p:txBody>
      </p:sp>
      <p:sp>
        <p:nvSpPr>
          <p:cNvPr id="4" name="Rectangle 3">
            <a:extLst>
              <a:ext uri="{FF2B5EF4-FFF2-40B4-BE49-F238E27FC236}">
                <a16:creationId xmlns:a16="http://schemas.microsoft.com/office/drawing/2014/main" id="{7F75B4B0-1BCE-BF3E-16A8-33AB2C23CD06}"/>
              </a:ext>
            </a:extLst>
          </p:cNvPr>
          <p:cNvSpPr/>
          <p:nvPr/>
        </p:nvSpPr>
        <p:spPr>
          <a:xfrm>
            <a:off x="639412" y="3213754"/>
            <a:ext cx="7209188" cy="41844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indent="0">
              <a:buNone/>
            </a:pPr>
            <a:r>
              <a:rPr lang="en-US" sz="1500" spc="150" dirty="0">
                <a:solidFill>
                  <a:schemeClr val="tx1"/>
                </a:solidFill>
                <a:ea typeface="Meiryo UI" panose="020B0604030504040204" pitchFamily="34" charset="-128"/>
              </a:rPr>
              <a:t>     The transfer of risk</a:t>
            </a:r>
          </a:p>
        </p:txBody>
      </p:sp>
      <p:sp>
        <p:nvSpPr>
          <p:cNvPr id="5" name="Oval 4">
            <a:extLst>
              <a:ext uri="{FF2B5EF4-FFF2-40B4-BE49-F238E27FC236}">
                <a16:creationId xmlns:a16="http://schemas.microsoft.com/office/drawing/2014/main" id="{D9179099-A971-3DCC-28FE-5D9C6A10601A}"/>
              </a:ext>
            </a:extLst>
          </p:cNvPr>
          <p:cNvSpPr/>
          <p:nvPr/>
        </p:nvSpPr>
        <p:spPr>
          <a:xfrm>
            <a:off x="723900" y="3313127"/>
            <a:ext cx="216000" cy="2160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4EDDF502-E04E-A487-D7AA-0EB3AF03161D}"/>
              </a:ext>
            </a:extLst>
          </p:cNvPr>
          <p:cNvSpPr/>
          <p:nvPr/>
        </p:nvSpPr>
        <p:spPr>
          <a:xfrm>
            <a:off x="639247" y="3793500"/>
            <a:ext cx="7209188" cy="41844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indent="0">
              <a:buNone/>
            </a:pPr>
            <a:r>
              <a:rPr lang="en-US" sz="1500" spc="150" dirty="0">
                <a:solidFill>
                  <a:schemeClr val="tx1"/>
                </a:solidFill>
                <a:ea typeface="Meiryo UI" panose="020B0604030504040204" pitchFamily="34" charset="-128"/>
              </a:rPr>
              <a:t>     Global transactions</a:t>
            </a:r>
          </a:p>
        </p:txBody>
      </p:sp>
      <p:sp>
        <p:nvSpPr>
          <p:cNvPr id="11" name="Oval 10">
            <a:extLst>
              <a:ext uri="{FF2B5EF4-FFF2-40B4-BE49-F238E27FC236}">
                <a16:creationId xmlns:a16="http://schemas.microsoft.com/office/drawing/2014/main" id="{85EB9FAB-E30A-7DD3-B7E1-7C16809EABC0}"/>
              </a:ext>
            </a:extLst>
          </p:cNvPr>
          <p:cNvSpPr/>
          <p:nvPr/>
        </p:nvSpPr>
        <p:spPr>
          <a:xfrm>
            <a:off x="723900" y="3885280"/>
            <a:ext cx="216000" cy="2160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Rectangle 11">
            <a:extLst>
              <a:ext uri="{FF2B5EF4-FFF2-40B4-BE49-F238E27FC236}">
                <a16:creationId xmlns:a16="http://schemas.microsoft.com/office/drawing/2014/main" id="{AA619A84-3927-1095-C87B-E88C59CC9587}"/>
              </a:ext>
            </a:extLst>
          </p:cNvPr>
          <p:cNvSpPr/>
          <p:nvPr/>
        </p:nvSpPr>
        <p:spPr>
          <a:xfrm>
            <a:off x="639247" y="4373246"/>
            <a:ext cx="7209188" cy="418446"/>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spc="150" dirty="0">
                <a:solidFill>
                  <a:schemeClr val="tx1"/>
                </a:solidFill>
                <a:ea typeface="Meiryo UI" panose="020B0604030504040204" pitchFamily="34" charset="-128"/>
              </a:rPr>
              <a:t>     </a:t>
            </a:r>
            <a:r>
              <a:rPr lang="en-US" sz="1500" spc="150">
                <a:solidFill>
                  <a:schemeClr val="tx1"/>
                </a:solidFill>
                <a:ea typeface="Meiryo UI" panose="020B0604030504040204" pitchFamily="34" charset="-128"/>
              </a:rPr>
              <a:t>Mutual funds</a:t>
            </a:r>
            <a:endParaRPr lang="en-US" sz="1500" spc="150" dirty="0">
              <a:solidFill>
                <a:schemeClr val="tx1"/>
              </a:solidFill>
              <a:ea typeface="Meiryo UI" panose="020B0604030504040204" pitchFamily="34" charset="-128"/>
            </a:endParaRPr>
          </a:p>
        </p:txBody>
      </p:sp>
      <p:sp>
        <p:nvSpPr>
          <p:cNvPr id="13" name="Oval 12">
            <a:extLst>
              <a:ext uri="{FF2B5EF4-FFF2-40B4-BE49-F238E27FC236}">
                <a16:creationId xmlns:a16="http://schemas.microsoft.com/office/drawing/2014/main" id="{5F69DA14-4F2A-D88C-6C96-EB2A560F17FD}"/>
              </a:ext>
            </a:extLst>
          </p:cNvPr>
          <p:cNvSpPr/>
          <p:nvPr/>
        </p:nvSpPr>
        <p:spPr>
          <a:xfrm>
            <a:off x="723900" y="4465026"/>
            <a:ext cx="216000" cy="2160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13">
            <a:extLst>
              <a:ext uri="{FF2B5EF4-FFF2-40B4-BE49-F238E27FC236}">
                <a16:creationId xmlns:a16="http://schemas.microsoft.com/office/drawing/2014/main" id="{69BAA791-4EB1-8732-9816-2587F7118D81}"/>
              </a:ext>
            </a:extLst>
          </p:cNvPr>
          <p:cNvSpPr/>
          <p:nvPr/>
        </p:nvSpPr>
        <p:spPr>
          <a:xfrm>
            <a:off x="639413" y="4883472"/>
            <a:ext cx="7209188" cy="41844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indent="0">
              <a:buNone/>
            </a:pPr>
            <a:r>
              <a:rPr lang="en-US" sz="1500" spc="150" dirty="0">
                <a:solidFill>
                  <a:schemeClr val="tx1"/>
                </a:solidFill>
                <a:ea typeface="Meiryo UI" panose="020B0604030504040204" pitchFamily="34" charset="-128"/>
              </a:rPr>
              <a:t>     International trade</a:t>
            </a:r>
          </a:p>
        </p:txBody>
      </p:sp>
      <p:sp>
        <p:nvSpPr>
          <p:cNvPr id="15" name="Oval 14">
            <a:extLst>
              <a:ext uri="{FF2B5EF4-FFF2-40B4-BE49-F238E27FC236}">
                <a16:creationId xmlns:a16="http://schemas.microsoft.com/office/drawing/2014/main" id="{2374E8F8-FA46-6938-483E-CF984D972188}"/>
              </a:ext>
            </a:extLst>
          </p:cNvPr>
          <p:cNvSpPr/>
          <p:nvPr/>
        </p:nvSpPr>
        <p:spPr>
          <a:xfrm>
            <a:off x="724066" y="4975252"/>
            <a:ext cx="216000" cy="2160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Rectangle 15">
            <a:extLst>
              <a:ext uri="{FF2B5EF4-FFF2-40B4-BE49-F238E27FC236}">
                <a16:creationId xmlns:a16="http://schemas.microsoft.com/office/drawing/2014/main" id="{4570ECB9-2B18-582F-7AAF-9B6045DD9914}"/>
              </a:ext>
            </a:extLst>
          </p:cNvPr>
          <p:cNvSpPr/>
          <p:nvPr/>
        </p:nvSpPr>
        <p:spPr>
          <a:xfrm>
            <a:off x="639247" y="5521272"/>
            <a:ext cx="1260390" cy="40755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IN" sz="1500" dirty="0"/>
              <a:t>Submit</a:t>
            </a:r>
          </a:p>
        </p:txBody>
      </p:sp>
      <p:sp>
        <p:nvSpPr>
          <p:cNvPr id="6" name="TextBox 5">
            <a:extLst>
              <a:ext uri="{FF2B5EF4-FFF2-40B4-BE49-F238E27FC236}">
                <a16:creationId xmlns:a16="http://schemas.microsoft.com/office/drawing/2014/main" id="{C303BB6D-D09F-4385-032C-CFF7853A6455}"/>
              </a:ext>
            </a:extLst>
          </p:cNvPr>
          <p:cNvSpPr txBox="1"/>
          <p:nvPr/>
        </p:nvSpPr>
        <p:spPr>
          <a:xfrm>
            <a:off x="10909300" y="6311900"/>
            <a:ext cx="1117599" cy="369332"/>
          </a:xfrm>
          <a:prstGeom prst="rect">
            <a:avLst/>
          </a:prstGeom>
          <a:noFill/>
        </p:spPr>
        <p:txBody>
          <a:bodyPr wrap="square" rtlCol="0">
            <a:spAutoFit/>
          </a:bodyPr>
          <a:lstStyle/>
          <a:p>
            <a:pPr algn="r"/>
            <a:r>
              <a:rPr lang="en-IN" dirty="0"/>
              <a:t>10/12</a:t>
            </a:r>
          </a:p>
        </p:txBody>
      </p:sp>
    </p:spTree>
    <p:extLst>
      <p:ext uri="{BB962C8B-B14F-4D97-AF65-F5344CB8AC3E}">
        <p14:creationId xmlns:p14="http://schemas.microsoft.com/office/powerpoint/2010/main" val="2486514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A1EDC-CF41-4438-BB57-18569B953129}"/>
              </a:ext>
            </a:extLst>
          </p:cNvPr>
          <p:cNvSpPr>
            <a:spLocks noGrp="1"/>
          </p:cNvSpPr>
          <p:nvPr>
            <p:ph idx="4294967295"/>
          </p:nvPr>
        </p:nvSpPr>
        <p:spPr>
          <a:xfrm>
            <a:off x="639247" y="1469745"/>
            <a:ext cx="10913505" cy="1633343"/>
          </a:xfrm>
        </p:spPr>
        <p:txBody>
          <a:bodyPr>
            <a:normAutofit/>
          </a:bodyPr>
          <a:lstStyle/>
          <a:p>
            <a:pPr marL="0" indent="0">
              <a:buNone/>
            </a:pPr>
            <a:r>
              <a:rPr lang="en-US" b="1" dirty="0"/>
              <a:t>Question 1</a:t>
            </a:r>
          </a:p>
          <a:p>
            <a:pPr marL="0" indent="0">
              <a:buNone/>
            </a:pPr>
            <a:r>
              <a:rPr lang="en-US" dirty="0"/>
              <a:t>Which of the following things is </a:t>
            </a:r>
            <a:r>
              <a:rPr lang="en-US" b="1" dirty="0"/>
              <a:t>not</a:t>
            </a:r>
            <a:r>
              <a:rPr lang="en-US" dirty="0"/>
              <a:t> facilitated by the financial market?</a:t>
            </a:r>
          </a:p>
          <a:p>
            <a:pPr marL="0" indent="0">
              <a:buNone/>
            </a:pPr>
            <a:r>
              <a:rPr lang="en-US" i="1" dirty="0">
                <a:solidFill>
                  <a:schemeClr val="accent1">
                    <a:lumMod val="75000"/>
                  </a:schemeClr>
                </a:solidFill>
              </a:rPr>
              <a:t>Select the correct option and submit.</a:t>
            </a:r>
          </a:p>
          <a:p>
            <a:pPr marL="0" indent="0">
              <a:buNone/>
            </a:pPr>
            <a:endParaRPr lang="en-US" dirty="0"/>
          </a:p>
        </p:txBody>
      </p:sp>
      <p:sp>
        <p:nvSpPr>
          <p:cNvPr id="2" name="Title 1">
            <a:extLst>
              <a:ext uri="{FF2B5EF4-FFF2-40B4-BE49-F238E27FC236}">
                <a16:creationId xmlns:a16="http://schemas.microsoft.com/office/drawing/2014/main" id="{5CFB284A-573D-46BB-8DDB-1E198A12A19F}"/>
              </a:ext>
            </a:extLst>
          </p:cNvPr>
          <p:cNvSpPr>
            <a:spLocks noGrp="1"/>
          </p:cNvSpPr>
          <p:nvPr>
            <p:ph type="title"/>
          </p:nvPr>
        </p:nvSpPr>
        <p:spPr/>
        <p:txBody>
          <a:bodyPr/>
          <a:lstStyle/>
          <a:p>
            <a:r>
              <a:rPr lang="en-US" dirty="0"/>
              <a:t>Assessment</a:t>
            </a:r>
          </a:p>
        </p:txBody>
      </p:sp>
      <p:sp>
        <p:nvSpPr>
          <p:cNvPr id="4" name="Rectangle 3">
            <a:extLst>
              <a:ext uri="{FF2B5EF4-FFF2-40B4-BE49-F238E27FC236}">
                <a16:creationId xmlns:a16="http://schemas.microsoft.com/office/drawing/2014/main" id="{7F75B4B0-1BCE-BF3E-16A8-33AB2C23CD06}"/>
              </a:ext>
            </a:extLst>
          </p:cNvPr>
          <p:cNvSpPr/>
          <p:nvPr/>
        </p:nvSpPr>
        <p:spPr>
          <a:xfrm>
            <a:off x="639412" y="3213754"/>
            <a:ext cx="7209188" cy="41844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indent="0">
              <a:buNone/>
            </a:pPr>
            <a:r>
              <a:rPr lang="en-US" sz="1500" spc="150" dirty="0">
                <a:solidFill>
                  <a:schemeClr val="tx1"/>
                </a:solidFill>
                <a:ea typeface="Meiryo UI" panose="020B0604030504040204" pitchFamily="34" charset="-128"/>
              </a:rPr>
              <a:t>     The transfer of risk</a:t>
            </a:r>
          </a:p>
        </p:txBody>
      </p:sp>
      <p:sp>
        <p:nvSpPr>
          <p:cNvPr id="5" name="Oval 4">
            <a:extLst>
              <a:ext uri="{FF2B5EF4-FFF2-40B4-BE49-F238E27FC236}">
                <a16:creationId xmlns:a16="http://schemas.microsoft.com/office/drawing/2014/main" id="{D9179099-A971-3DCC-28FE-5D9C6A10601A}"/>
              </a:ext>
            </a:extLst>
          </p:cNvPr>
          <p:cNvSpPr/>
          <p:nvPr/>
        </p:nvSpPr>
        <p:spPr>
          <a:xfrm>
            <a:off x="723900" y="3313127"/>
            <a:ext cx="216000" cy="2160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4EDDF502-E04E-A487-D7AA-0EB3AF03161D}"/>
              </a:ext>
            </a:extLst>
          </p:cNvPr>
          <p:cNvSpPr/>
          <p:nvPr/>
        </p:nvSpPr>
        <p:spPr>
          <a:xfrm>
            <a:off x="639247" y="3793500"/>
            <a:ext cx="7209188" cy="41844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indent="0">
              <a:buNone/>
            </a:pPr>
            <a:r>
              <a:rPr lang="en-US" sz="1500" spc="150" dirty="0">
                <a:solidFill>
                  <a:schemeClr val="tx1"/>
                </a:solidFill>
                <a:ea typeface="Meiryo UI" panose="020B0604030504040204" pitchFamily="34" charset="-128"/>
              </a:rPr>
              <a:t>     Global transactions</a:t>
            </a:r>
          </a:p>
        </p:txBody>
      </p:sp>
      <p:sp>
        <p:nvSpPr>
          <p:cNvPr id="11" name="Oval 10">
            <a:extLst>
              <a:ext uri="{FF2B5EF4-FFF2-40B4-BE49-F238E27FC236}">
                <a16:creationId xmlns:a16="http://schemas.microsoft.com/office/drawing/2014/main" id="{85EB9FAB-E30A-7DD3-B7E1-7C16809EABC0}"/>
              </a:ext>
            </a:extLst>
          </p:cNvPr>
          <p:cNvSpPr/>
          <p:nvPr/>
        </p:nvSpPr>
        <p:spPr>
          <a:xfrm>
            <a:off x="723900" y="3885280"/>
            <a:ext cx="216000" cy="2160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Rectangle 11">
            <a:extLst>
              <a:ext uri="{FF2B5EF4-FFF2-40B4-BE49-F238E27FC236}">
                <a16:creationId xmlns:a16="http://schemas.microsoft.com/office/drawing/2014/main" id="{AA619A84-3927-1095-C87B-E88C59CC9587}"/>
              </a:ext>
            </a:extLst>
          </p:cNvPr>
          <p:cNvSpPr/>
          <p:nvPr/>
        </p:nvSpPr>
        <p:spPr>
          <a:xfrm>
            <a:off x="639247" y="4373246"/>
            <a:ext cx="7209188" cy="418446"/>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spc="150" dirty="0">
                <a:solidFill>
                  <a:schemeClr val="tx1"/>
                </a:solidFill>
                <a:ea typeface="Meiryo UI" panose="020B0604030504040204" pitchFamily="34" charset="-128"/>
              </a:rPr>
              <a:t>     </a:t>
            </a:r>
            <a:r>
              <a:rPr lang="en-US" sz="1500" spc="150">
                <a:solidFill>
                  <a:schemeClr val="tx1"/>
                </a:solidFill>
                <a:ea typeface="Meiryo UI" panose="020B0604030504040204" pitchFamily="34" charset="-128"/>
              </a:rPr>
              <a:t>Mutual funds</a:t>
            </a:r>
            <a:endParaRPr lang="en-US" sz="1500" spc="150" dirty="0">
              <a:solidFill>
                <a:schemeClr val="tx1"/>
              </a:solidFill>
              <a:ea typeface="Meiryo UI" panose="020B0604030504040204" pitchFamily="34" charset="-128"/>
            </a:endParaRPr>
          </a:p>
        </p:txBody>
      </p:sp>
      <p:sp>
        <p:nvSpPr>
          <p:cNvPr id="13" name="Oval 12">
            <a:extLst>
              <a:ext uri="{FF2B5EF4-FFF2-40B4-BE49-F238E27FC236}">
                <a16:creationId xmlns:a16="http://schemas.microsoft.com/office/drawing/2014/main" id="{5F69DA14-4F2A-D88C-6C96-EB2A560F17FD}"/>
              </a:ext>
            </a:extLst>
          </p:cNvPr>
          <p:cNvSpPr/>
          <p:nvPr/>
        </p:nvSpPr>
        <p:spPr>
          <a:xfrm>
            <a:off x="723900" y="4465026"/>
            <a:ext cx="216000" cy="2160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13">
            <a:extLst>
              <a:ext uri="{FF2B5EF4-FFF2-40B4-BE49-F238E27FC236}">
                <a16:creationId xmlns:a16="http://schemas.microsoft.com/office/drawing/2014/main" id="{69BAA791-4EB1-8732-9816-2587F7118D81}"/>
              </a:ext>
            </a:extLst>
          </p:cNvPr>
          <p:cNvSpPr/>
          <p:nvPr/>
        </p:nvSpPr>
        <p:spPr>
          <a:xfrm>
            <a:off x="639413" y="4883472"/>
            <a:ext cx="7209188" cy="41844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indent="0">
              <a:buNone/>
            </a:pPr>
            <a:r>
              <a:rPr lang="en-US" sz="1500" spc="150" dirty="0">
                <a:solidFill>
                  <a:schemeClr val="tx1"/>
                </a:solidFill>
                <a:ea typeface="Meiryo UI" panose="020B0604030504040204" pitchFamily="34" charset="-128"/>
              </a:rPr>
              <a:t>     International trade</a:t>
            </a:r>
          </a:p>
        </p:txBody>
      </p:sp>
      <p:sp>
        <p:nvSpPr>
          <p:cNvPr id="15" name="Oval 14">
            <a:extLst>
              <a:ext uri="{FF2B5EF4-FFF2-40B4-BE49-F238E27FC236}">
                <a16:creationId xmlns:a16="http://schemas.microsoft.com/office/drawing/2014/main" id="{2374E8F8-FA46-6938-483E-CF984D972188}"/>
              </a:ext>
            </a:extLst>
          </p:cNvPr>
          <p:cNvSpPr/>
          <p:nvPr/>
        </p:nvSpPr>
        <p:spPr>
          <a:xfrm>
            <a:off x="724066" y="4975252"/>
            <a:ext cx="216000" cy="2160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Rectangle 15">
            <a:extLst>
              <a:ext uri="{FF2B5EF4-FFF2-40B4-BE49-F238E27FC236}">
                <a16:creationId xmlns:a16="http://schemas.microsoft.com/office/drawing/2014/main" id="{4570ECB9-2B18-582F-7AAF-9B6045DD9914}"/>
              </a:ext>
            </a:extLst>
          </p:cNvPr>
          <p:cNvSpPr/>
          <p:nvPr/>
        </p:nvSpPr>
        <p:spPr>
          <a:xfrm>
            <a:off x="639247" y="5584772"/>
            <a:ext cx="1260390" cy="40755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IN" sz="1500" dirty="0"/>
              <a:t>Submit</a:t>
            </a:r>
          </a:p>
        </p:txBody>
      </p:sp>
      <p:sp>
        <p:nvSpPr>
          <p:cNvPr id="6" name="Rectangle 5">
            <a:extLst>
              <a:ext uri="{FF2B5EF4-FFF2-40B4-BE49-F238E27FC236}">
                <a16:creationId xmlns:a16="http://schemas.microsoft.com/office/drawing/2014/main" id="{416EEA3F-E4B2-D656-9357-EC55FAA49EDD}"/>
              </a:ext>
            </a:extLst>
          </p:cNvPr>
          <p:cNvSpPr/>
          <p:nvPr/>
        </p:nvSpPr>
        <p:spPr>
          <a:xfrm>
            <a:off x="639247" y="1943100"/>
            <a:ext cx="10913505" cy="4431460"/>
          </a:xfrm>
          <a:prstGeom prst="rect">
            <a:avLst/>
          </a:prstGeom>
          <a:solidFill>
            <a:srgbClr val="FEFBF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040CC1B9-93CA-0B2F-20BE-A8B286C7B5FC}"/>
              </a:ext>
            </a:extLst>
          </p:cNvPr>
          <p:cNvSpPr/>
          <p:nvPr/>
        </p:nvSpPr>
        <p:spPr>
          <a:xfrm>
            <a:off x="2333624" y="2238873"/>
            <a:ext cx="7524751" cy="3433515"/>
          </a:xfrm>
          <a:prstGeom prst="rect">
            <a:avLst/>
          </a:prstGeom>
          <a:ln/>
        </p:spPr>
        <p:style>
          <a:lnRef idx="2">
            <a:schemeClr val="accent1"/>
          </a:lnRef>
          <a:fillRef idx="1">
            <a:schemeClr val="lt1"/>
          </a:fillRef>
          <a:effectRef idx="0">
            <a:schemeClr val="accent1"/>
          </a:effectRef>
          <a:fontRef idx="minor">
            <a:schemeClr val="dk1"/>
          </a:fontRef>
        </p:style>
        <p:txBody>
          <a:bodyPr rtlCol="0" anchor="t"/>
          <a:lstStyle/>
          <a:p>
            <a:pPr lvl="1"/>
            <a:endParaRPr lang="en-US" sz="1500" spc="150" dirty="0">
              <a:solidFill>
                <a:schemeClr val="tx1"/>
              </a:solidFill>
              <a:ea typeface="Meiryo UI" panose="020B0604030504040204" pitchFamily="34" charset="-128"/>
            </a:endParaRPr>
          </a:p>
          <a:p>
            <a:pPr lvl="1"/>
            <a:r>
              <a:rPr lang="en-US" sz="1500" b="1" spc="150" dirty="0">
                <a:solidFill>
                  <a:schemeClr val="tx1"/>
                </a:solidFill>
                <a:ea typeface="Meiryo UI" panose="020B0604030504040204" pitchFamily="34" charset="-128"/>
              </a:rPr>
              <a:t>That’s correct/You can do better.</a:t>
            </a:r>
          </a:p>
          <a:p>
            <a:pPr lvl="1"/>
            <a:endParaRPr lang="en-US" sz="1500" b="1" spc="150" dirty="0">
              <a:solidFill>
                <a:schemeClr val="tx1"/>
              </a:solidFill>
              <a:ea typeface="Meiryo UI" panose="020B0604030504040204" pitchFamily="34" charset="-128"/>
            </a:endParaRPr>
          </a:p>
          <a:p>
            <a:pPr lvl="1"/>
            <a:r>
              <a:rPr lang="en-US" sz="1500" spc="150" dirty="0">
                <a:solidFill>
                  <a:schemeClr val="tx1"/>
                </a:solidFill>
                <a:ea typeface="Meiryo UI" panose="020B0604030504040204" pitchFamily="34" charset="-128"/>
              </a:rPr>
              <a:t>Financial markets facilitate multiple things for buyers and sellers such as:</a:t>
            </a:r>
          </a:p>
          <a:p>
            <a:pPr marL="742950" lvl="1" indent="-285750">
              <a:buFont typeface="Arial" panose="020B0604020202020204" pitchFamily="34" charset="0"/>
              <a:buChar char="•"/>
            </a:pPr>
            <a:r>
              <a:rPr lang="en-US" sz="1500" spc="150" dirty="0">
                <a:solidFill>
                  <a:schemeClr val="tx1"/>
                </a:solidFill>
                <a:ea typeface="Meiryo UI" panose="020B0604030504040204" pitchFamily="34" charset="-128"/>
              </a:rPr>
              <a:t>The raising of capital (in capital markets)</a:t>
            </a:r>
          </a:p>
          <a:p>
            <a:pPr marL="742950" lvl="1" indent="-285750">
              <a:buFont typeface="Arial" panose="020B0604020202020204" pitchFamily="34" charset="0"/>
              <a:buChar char="•"/>
            </a:pPr>
            <a:r>
              <a:rPr lang="en-US" sz="1500" spc="150" dirty="0">
                <a:solidFill>
                  <a:schemeClr val="tx1"/>
                </a:solidFill>
                <a:ea typeface="Meiryo UI" panose="020B0604030504040204" pitchFamily="34" charset="-128"/>
              </a:rPr>
              <a:t>The transfer of risk (in derivatives markets)</a:t>
            </a:r>
          </a:p>
          <a:p>
            <a:pPr marL="742950" lvl="1" indent="-285750">
              <a:buFont typeface="Arial" panose="020B0604020202020204" pitchFamily="34" charset="0"/>
              <a:buChar char="•"/>
            </a:pPr>
            <a:r>
              <a:rPr lang="en-US" sz="1500" spc="150" dirty="0">
                <a:solidFill>
                  <a:schemeClr val="tx1"/>
                </a:solidFill>
                <a:ea typeface="Meiryo UI" panose="020B0604030504040204" pitchFamily="34" charset="-128"/>
              </a:rPr>
              <a:t>Price discovery</a:t>
            </a:r>
          </a:p>
          <a:p>
            <a:pPr marL="742950" lvl="1" indent="-285750">
              <a:buFont typeface="Arial" panose="020B0604020202020204" pitchFamily="34" charset="0"/>
              <a:buChar char="•"/>
            </a:pPr>
            <a:r>
              <a:rPr lang="en-US" sz="1500" spc="150" dirty="0">
                <a:solidFill>
                  <a:schemeClr val="tx1"/>
                </a:solidFill>
                <a:ea typeface="Meiryo UI" panose="020B0604030504040204" pitchFamily="34" charset="-128"/>
              </a:rPr>
              <a:t>Global transactions with integration of financial markets</a:t>
            </a:r>
          </a:p>
          <a:p>
            <a:pPr marL="742950" lvl="1" indent="-285750">
              <a:buFont typeface="Arial" panose="020B0604020202020204" pitchFamily="34" charset="0"/>
              <a:buChar char="•"/>
            </a:pPr>
            <a:r>
              <a:rPr lang="en-US" sz="1500" spc="150" dirty="0">
                <a:solidFill>
                  <a:schemeClr val="tx1"/>
                </a:solidFill>
                <a:ea typeface="Meiryo UI" panose="020B0604030504040204" pitchFamily="34" charset="-128"/>
              </a:rPr>
              <a:t>The transfer of liquidity (in money markets)</a:t>
            </a:r>
          </a:p>
          <a:p>
            <a:pPr marL="742950" lvl="1" indent="-285750">
              <a:buFont typeface="Arial" panose="020B0604020202020204" pitchFamily="34" charset="0"/>
              <a:buChar char="•"/>
            </a:pPr>
            <a:r>
              <a:rPr lang="en-US" sz="1500" spc="150" dirty="0">
                <a:solidFill>
                  <a:schemeClr val="tx1"/>
                </a:solidFill>
                <a:ea typeface="Meiryo UI" panose="020B0604030504040204" pitchFamily="34" charset="-128"/>
              </a:rPr>
              <a:t>International trade (in currency markets)</a:t>
            </a:r>
          </a:p>
          <a:p>
            <a:pPr lvl="1"/>
            <a:endParaRPr lang="en-US" sz="1500" spc="150" dirty="0">
              <a:solidFill>
                <a:schemeClr val="tx1"/>
              </a:solidFill>
              <a:ea typeface="Meiryo UI" panose="020B0604030504040204" pitchFamily="34" charset="-128"/>
            </a:endParaRPr>
          </a:p>
          <a:p>
            <a:pPr lvl="1"/>
            <a:r>
              <a:rPr lang="en-US" sz="1500" spc="150" dirty="0">
                <a:solidFill>
                  <a:schemeClr val="tx1"/>
                </a:solidFill>
                <a:ea typeface="Meiryo UI" panose="020B0604030504040204" pitchFamily="34" charset="-128"/>
              </a:rPr>
              <a:t>Whereas, they do not include mutual funds.</a:t>
            </a:r>
          </a:p>
        </p:txBody>
      </p:sp>
      <p:sp>
        <p:nvSpPr>
          <p:cNvPr id="8" name="TextBox 7">
            <a:extLst>
              <a:ext uri="{FF2B5EF4-FFF2-40B4-BE49-F238E27FC236}">
                <a16:creationId xmlns:a16="http://schemas.microsoft.com/office/drawing/2014/main" id="{A112DABE-89A7-E95B-BA36-4557B2BD92A9}"/>
              </a:ext>
            </a:extLst>
          </p:cNvPr>
          <p:cNvSpPr txBox="1"/>
          <p:nvPr/>
        </p:nvSpPr>
        <p:spPr>
          <a:xfrm>
            <a:off x="11171888" y="6311900"/>
            <a:ext cx="855011" cy="369332"/>
          </a:xfrm>
          <a:prstGeom prst="rect">
            <a:avLst/>
          </a:prstGeom>
          <a:noFill/>
        </p:spPr>
        <p:txBody>
          <a:bodyPr wrap="square" rtlCol="0">
            <a:spAutoFit/>
          </a:bodyPr>
          <a:lstStyle/>
          <a:p>
            <a:pPr algn="r"/>
            <a:r>
              <a:rPr lang="en-IN" dirty="0"/>
              <a:t>10/12</a:t>
            </a:r>
          </a:p>
        </p:txBody>
      </p:sp>
    </p:spTree>
    <p:extLst>
      <p:ext uri="{BB962C8B-B14F-4D97-AF65-F5344CB8AC3E}">
        <p14:creationId xmlns:p14="http://schemas.microsoft.com/office/powerpoint/2010/main" val="4206096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A1EDC-CF41-4438-BB57-18569B953129}"/>
              </a:ext>
            </a:extLst>
          </p:cNvPr>
          <p:cNvSpPr>
            <a:spLocks noGrp="1"/>
          </p:cNvSpPr>
          <p:nvPr>
            <p:ph idx="4294967295"/>
          </p:nvPr>
        </p:nvSpPr>
        <p:spPr>
          <a:xfrm>
            <a:off x="639247" y="1469745"/>
            <a:ext cx="10904604" cy="2145302"/>
          </a:xfrm>
        </p:spPr>
        <p:txBody>
          <a:bodyPr>
            <a:normAutofit/>
          </a:bodyPr>
          <a:lstStyle/>
          <a:p>
            <a:pPr marL="0" indent="0">
              <a:buNone/>
            </a:pPr>
            <a:r>
              <a:rPr lang="en-US" b="1" dirty="0"/>
              <a:t>Question 2</a:t>
            </a:r>
          </a:p>
          <a:p>
            <a:pPr marL="0" indent="0">
              <a:buNone/>
            </a:pPr>
            <a:r>
              <a:rPr lang="en-US" dirty="0"/>
              <a:t>You have been observing NSE stock rates for a week. You see a lot of fluctuations in the share values, and the investment value is rising and dropping suddenly. The market has become unstable. Which type of market risk is this?</a:t>
            </a:r>
          </a:p>
          <a:p>
            <a:pPr marL="0" indent="0">
              <a:buNone/>
            </a:pPr>
            <a:r>
              <a:rPr lang="en-US" i="1" dirty="0">
                <a:solidFill>
                  <a:schemeClr val="accent1">
                    <a:lumMod val="75000"/>
                  </a:schemeClr>
                </a:solidFill>
              </a:rPr>
              <a:t>Select the correct option and submit.</a:t>
            </a:r>
          </a:p>
        </p:txBody>
      </p:sp>
      <p:sp>
        <p:nvSpPr>
          <p:cNvPr id="2" name="Title 1">
            <a:extLst>
              <a:ext uri="{FF2B5EF4-FFF2-40B4-BE49-F238E27FC236}">
                <a16:creationId xmlns:a16="http://schemas.microsoft.com/office/drawing/2014/main" id="{5CFB284A-573D-46BB-8DDB-1E198A12A19F}"/>
              </a:ext>
            </a:extLst>
          </p:cNvPr>
          <p:cNvSpPr>
            <a:spLocks noGrp="1"/>
          </p:cNvSpPr>
          <p:nvPr>
            <p:ph type="title"/>
          </p:nvPr>
        </p:nvSpPr>
        <p:spPr/>
        <p:txBody>
          <a:bodyPr/>
          <a:lstStyle/>
          <a:p>
            <a:r>
              <a:rPr lang="en-US" dirty="0"/>
              <a:t>Assessment</a:t>
            </a:r>
          </a:p>
        </p:txBody>
      </p:sp>
      <p:sp>
        <p:nvSpPr>
          <p:cNvPr id="4" name="Rectangle 3">
            <a:extLst>
              <a:ext uri="{FF2B5EF4-FFF2-40B4-BE49-F238E27FC236}">
                <a16:creationId xmlns:a16="http://schemas.microsoft.com/office/drawing/2014/main" id="{7F75B4B0-1BCE-BF3E-16A8-33AB2C23CD06}"/>
              </a:ext>
            </a:extLst>
          </p:cNvPr>
          <p:cNvSpPr/>
          <p:nvPr/>
        </p:nvSpPr>
        <p:spPr>
          <a:xfrm>
            <a:off x="639412" y="3848754"/>
            <a:ext cx="7209188" cy="41844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indent="0">
              <a:buNone/>
            </a:pPr>
            <a:r>
              <a:rPr lang="en-US" sz="1500" spc="150" dirty="0">
                <a:solidFill>
                  <a:schemeClr val="tx1"/>
                </a:solidFill>
                <a:ea typeface="Meiryo UI" panose="020B0604030504040204" pitchFamily="34" charset="-128"/>
              </a:rPr>
              <a:t>     Inflation risk</a:t>
            </a:r>
          </a:p>
        </p:txBody>
      </p:sp>
      <p:sp>
        <p:nvSpPr>
          <p:cNvPr id="5" name="Oval 4">
            <a:extLst>
              <a:ext uri="{FF2B5EF4-FFF2-40B4-BE49-F238E27FC236}">
                <a16:creationId xmlns:a16="http://schemas.microsoft.com/office/drawing/2014/main" id="{D9179099-A971-3DCC-28FE-5D9C6A10601A}"/>
              </a:ext>
            </a:extLst>
          </p:cNvPr>
          <p:cNvSpPr/>
          <p:nvPr/>
        </p:nvSpPr>
        <p:spPr>
          <a:xfrm>
            <a:off x="723900" y="3948127"/>
            <a:ext cx="216000" cy="2160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4EDDF502-E04E-A487-D7AA-0EB3AF03161D}"/>
              </a:ext>
            </a:extLst>
          </p:cNvPr>
          <p:cNvSpPr/>
          <p:nvPr/>
        </p:nvSpPr>
        <p:spPr>
          <a:xfrm>
            <a:off x="639247" y="4428500"/>
            <a:ext cx="7209188" cy="418446"/>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spc="150">
                <a:solidFill>
                  <a:schemeClr val="tx1"/>
                </a:solidFill>
                <a:ea typeface="Meiryo UI" panose="020B0604030504040204" pitchFamily="34" charset="-128"/>
              </a:rPr>
              <a:t>     </a:t>
            </a:r>
            <a:r>
              <a:rPr lang="en-US" sz="1500" spc="150" dirty="0">
                <a:solidFill>
                  <a:schemeClr val="tx1"/>
                </a:solidFill>
                <a:ea typeface="Meiryo UI" panose="020B0604030504040204" pitchFamily="34" charset="-128"/>
              </a:rPr>
              <a:t>Volatility risk</a:t>
            </a:r>
          </a:p>
        </p:txBody>
      </p:sp>
      <p:sp>
        <p:nvSpPr>
          <p:cNvPr id="11" name="Oval 10">
            <a:extLst>
              <a:ext uri="{FF2B5EF4-FFF2-40B4-BE49-F238E27FC236}">
                <a16:creationId xmlns:a16="http://schemas.microsoft.com/office/drawing/2014/main" id="{85EB9FAB-E30A-7DD3-B7E1-7C16809EABC0}"/>
              </a:ext>
            </a:extLst>
          </p:cNvPr>
          <p:cNvSpPr/>
          <p:nvPr/>
        </p:nvSpPr>
        <p:spPr>
          <a:xfrm>
            <a:off x="723900" y="4520280"/>
            <a:ext cx="216000" cy="2160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Rectangle 11">
            <a:extLst>
              <a:ext uri="{FF2B5EF4-FFF2-40B4-BE49-F238E27FC236}">
                <a16:creationId xmlns:a16="http://schemas.microsoft.com/office/drawing/2014/main" id="{AA619A84-3927-1095-C87B-E88C59CC9587}"/>
              </a:ext>
            </a:extLst>
          </p:cNvPr>
          <p:cNvSpPr/>
          <p:nvPr/>
        </p:nvSpPr>
        <p:spPr>
          <a:xfrm>
            <a:off x="639247" y="5008246"/>
            <a:ext cx="7209188" cy="41844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en-US" sz="1500" spc="150">
                <a:solidFill>
                  <a:schemeClr val="tx1"/>
                </a:solidFill>
                <a:ea typeface="Meiryo UI" panose="020B0604030504040204" pitchFamily="34" charset="-128"/>
              </a:rPr>
              <a:t>     </a:t>
            </a:r>
            <a:r>
              <a:rPr lang="en-US" sz="1500" spc="150" dirty="0">
                <a:solidFill>
                  <a:schemeClr val="tx1"/>
                </a:solidFill>
                <a:ea typeface="Meiryo UI" panose="020B0604030504040204" pitchFamily="34" charset="-128"/>
              </a:rPr>
              <a:t>Liquidity risk</a:t>
            </a:r>
          </a:p>
        </p:txBody>
      </p:sp>
      <p:sp>
        <p:nvSpPr>
          <p:cNvPr id="13" name="Oval 12">
            <a:extLst>
              <a:ext uri="{FF2B5EF4-FFF2-40B4-BE49-F238E27FC236}">
                <a16:creationId xmlns:a16="http://schemas.microsoft.com/office/drawing/2014/main" id="{5F69DA14-4F2A-D88C-6C96-EB2A560F17FD}"/>
              </a:ext>
            </a:extLst>
          </p:cNvPr>
          <p:cNvSpPr/>
          <p:nvPr/>
        </p:nvSpPr>
        <p:spPr>
          <a:xfrm>
            <a:off x="723900" y="5100026"/>
            <a:ext cx="216000" cy="2160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13">
            <a:extLst>
              <a:ext uri="{FF2B5EF4-FFF2-40B4-BE49-F238E27FC236}">
                <a16:creationId xmlns:a16="http://schemas.microsoft.com/office/drawing/2014/main" id="{69BAA791-4EB1-8732-9816-2587F7118D81}"/>
              </a:ext>
            </a:extLst>
          </p:cNvPr>
          <p:cNvSpPr/>
          <p:nvPr/>
        </p:nvSpPr>
        <p:spPr>
          <a:xfrm>
            <a:off x="639413" y="5518472"/>
            <a:ext cx="7209188" cy="41844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indent="0">
              <a:buNone/>
            </a:pPr>
            <a:r>
              <a:rPr lang="en-US" sz="1500" spc="150" dirty="0">
                <a:solidFill>
                  <a:schemeClr val="tx1"/>
                </a:solidFill>
                <a:ea typeface="Meiryo UI" panose="020B0604030504040204" pitchFamily="34" charset="-128"/>
              </a:rPr>
              <a:t>     Currency risk</a:t>
            </a:r>
          </a:p>
        </p:txBody>
      </p:sp>
      <p:sp>
        <p:nvSpPr>
          <p:cNvPr id="15" name="Oval 14">
            <a:extLst>
              <a:ext uri="{FF2B5EF4-FFF2-40B4-BE49-F238E27FC236}">
                <a16:creationId xmlns:a16="http://schemas.microsoft.com/office/drawing/2014/main" id="{2374E8F8-FA46-6938-483E-CF984D972188}"/>
              </a:ext>
            </a:extLst>
          </p:cNvPr>
          <p:cNvSpPr/>
          <p:nvPr/>
        </p:nvSpPr>
        <p:spPr>
          <a:xfrm>
            <a:off x="724066" y="5610252"/>
            <a:ext cx="216000" cy="2160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Rectangle 15">
            <a:extLst>
              <a:ext uri="{FF2B5EF4-FFF2-40B4-BE49-F238E27FC236}">
                <a16:creationId xmlns:a16="http://schemas.microsoft.com/office/drawing/2014/main" id="{4570ECB9-2B18-582F-7AAF-9B6045DD9914}"/>
              </a:ext>
            </a:extLst>
          </p:cNvPr>
          <p:cNvSpPr/>
          <p:nvPr/>
        </p:nvSpPr>
        <p:spPr>
          <a:xfrm>
            <a:off x="639247" y="6156272"/>
            <a:ext cx="1260390" cy="40755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IN" sz="1500" dirty="0"/>
              <a:t>Submit</a:t>
            </a:r>
          </a:p>
        </p:txBody>
      </p:sp>
      <p:sp>
        <p:nvSpPr>
          <p:cNvPr id="6" name="TextBox 5">
            <a:extLst>
              <a:ext uri="{FF2B5EF4-FFF2-40B4-BE49-F238E27FC236}">
                <a16:creationId xmlns:a16="http://schemas.microsoft.com/office/drawing/2014/main" id="{5E46D885-1C3C-56BF-516B-861D5DF34498}"/>
              </a:ext>
            </a:extLst>
          </p:cNvPr>
          <p:cNvSpPr txBox="1"/>
          <p:nvPr/>
        </p:nvSpPr>
        <p:spPr>
          <a:xfrm>
            <a:off x="10960100" y="6311900"/>
            <a:ext cx="1066799" cy="369332"/>
          </a:xfrm>
          <a:prstGeom prst="rect">
            <a:avLst/>
          </a:prstGeom>
          <a:noFill/>
        </p:spPr>
        <p:txBody>
          <a:bodyPr wrap="square" rtlCol="0">
            <a:spAutoFit/>
          </a:bodyPr>
          <a:lstStyle/>
          <a:p>
            <a:pPr algn="r"/>
            <a:r>
              <a:rPr lang="en-IN" dirty="0"/>
              <a:t>11/12</a:t>
            </a:r>
          </a:p>
        </p:txBody>
      </p:sp>
    </p:spTree>
    <p:extLst>
      <p:ext uri="{BB962C8B-B14F-4D97-AF65-F5344CB8AC3E}">
        <p14:creationId xmlns:p14="http://schemas.microsoft.com/office/powerpoint/2010/main" val="2337741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A1EDC-CF41-4438-BB57-18569B953129}"/>
              </a:ext>
            </a:extLst>
          </p:cNvPr>
          <p:cNvSpPr>
            <a:spLocks noGrp="1"/>
          </p:cNvSpPr>
          <p:nvPr>
            <p:ph idx="4294967295"/>
          </p:nvPr>
        </p:nvSpPr>
        <p:spPr>
          <a:xfrm>
            <a:off x="639247" y="1469745"/>
            <a:ext cx="10904604" cy="2145302"/>
          </a:xfrm>
        </p:spPr>
        <p:txBody>
          <a:bodyPr>
            <a:normAutofit/>
          </a:bodyPr>
          <a:lstStyle/>
          <a:p>
            <a:pPr marL="0" indent="0">
              <a:buNone/>
            </a:pPr>
            <a:r>
              <a:rPr lang="en-US" b="1" dirty="0"/>
              <a:t>Question 2</a:t>
            </a:r>
          </a:p>
          <a:p>
            <a:pPr marL="0" indent="0">
              <a:buNone/>
            </a:pPr>
            <a:r>
              <a:rPr lang="en-US" dirty="0"/>
              <a:t>You have been observing NSE stock rates for a week. You see a lot of fluctuations in the share values, and the investment value is rising and dropping suddenly. The market has become unstable. Which type of market risk is this?</a:t>
            </a:r>
          </a:p>
          <a:p>
            <a:pPr marL="0" indent="0">
              <a:buNone/>
            </a:pPr>
            <a:r>
              <a:rPr lang="en-US" i="1" dirty="0">
                <a:solidFill>
                  <a:schemeClr val="accent1">
                    <a:lumMod val="75000"/>
                  </a:schemeClr>
                </a:solidFill>
              </a:rPr>
              <a:t>Select the correct option and submit.</a:t>
            </a:r>
          </a:p>
        </p:txBody>
      </p:sp>
      <p:sp>
        <p:nvSpPr>
          <p:cNvPr id="2" name="Title 1">
            <a:extLst>
              <a:ext uri="{FF2B5EF4-FFF2-40B4-BE49-F238E27FC236}">
                <a16:creationId xmlns:a16="http://schemas.microsoft.com/office/drawing/2014/main" id="{5CFB284A-573D-46BB-8DDB-1E198A12A19F}"/>
              </a:ext>
            </a:extLst>
          </p:cNvPr>
          <p:cNvSpPr>
            <a:spLocks noGrp="1"/>
          </p:cNvSpPr>
          <p:nvPr>
            <p:ph type="title"/>
          </p:nvPr>
        </p:nvSpPr>
        <p:spPr/>
        <p:txBody>
          <a:bodyPr/>
          <a:lstStyle/>
          <a:p>
            <a:r>
              <a:rPr lang="en-US" dirty="0"/>
              <a:t>Assessment</a:t>
            </a:r>
          </a:p>
        </p:txBody>
      </p:sp>
      <p:sp>
        <p:nvSpPr>
          <p:cNvPr id="4" name="Rectangle 3">
            <a:extLst>
              <a:ext uri="{FF2B5EF4-FFF2-40B4-BE49-F238E27FC236}">
                <a16:creationId xmlns:a16="http://schemas.microsoft.com/office/drawing/2014/main" id="{7F75B4B0-1BCE-BF3E-16A8-33AB2C23CD06}"/>
              </a:ext>
            </a:extLst>
          </p:cNvPr>
          <p:cNvSpPr/>
          <p:nvPr/>
        </p:nvSpPr>
        <p:spPr>
          <a:xfrm>
            <a:off x="639412" y="3848754"/>
            <a:ext cx="7209188" cy="41844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indent="0">
              <a:buNone/>
            </a:pPr>
            <a:r>
              <a:rPr lang="en-US" sz="1500" spc="150" dirty="0">
                <a:solidFill>
                  <a:schemeClr val="tx1"/>
                </a:solidFill>
                <a:ea typeface="Meiryo UI" panose="020B0604030504040204" pitchFamily="34" charset="-128"/>
              </a:rPr>
              <a:t>     Inflation risk</a:t>
            </a:r>
          </a:p>
        </p:txBody>
      </p:sp>
      <p:sp>
        <p:nvSpPr>
          <p:cNvPr id="5" name="Oval 4">
            <a:extLst>
              <a:ext uri="{FF2B5EF4-FFF2-40B4-BE49-F238E27FC236}">
                <a16:creationId xmlns:a16="http://schemas.microsoft.com/office/drawing/2014/main" id="{D9179099-A971-3DCC-28FE-5D9C6A10601A}"/>
              </a:ext>
            </a:extLst>
          </p:cNvPr>
          <p:cNvSpPr/>
          <p:nvPr/>
        </p:nvSpPr>
        <p:spPr>
          <a:xfrm>
            <a:off x="723900" y="3948127"/>
            <a:ext cx="216000" cy="2160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4EDDF502-E04E-A487-D7AA-0EB3AF03161D}"/>
              </a:ext>
            </a:extLst>
          </p:cNvPr>
          <p:cNvSpPr/>
          <p:nvPr/>
        </p:nvSpPr>
        <p:spPr>
          <a:xfrm>
            <a:off x="639247" y="4428500"/>
            <a:ext cx="7209188" cy="418446"/>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spc="150">
                <a:solidFill>
                  <a:schemeClr val="tx1"/>
                </a:solidFill>
                <a:ea typeface="Meiryo UI" panose="020B0604030504040204" pitchFamily="34" charset="-128"/>
              </a:rPr>
              <a:t>     </a:t>
            </a:r>
            <a:r>
              <a:rPr lang="en-US" sz="1500" spc="150" dirty="0">
                <a:solidFill>
                  <a:schemeClr val="tx1"/>
                </a:solidFill>
                <a:ea typeface="Meiryo UI" panose="020B0604030504040204" pitchFamily="34" charset="-128"/>
              </a:rPr>
              <a:t>Volatility risk</a:t>
            </a:r>
          </a:p>
        </p:txBody>
      </p:sp>
      <p:sp>
        <p:nvSpPr>
          <p:cNvPr id="11" name="Oval 10">
            <a:extLst>
              <a:ext uri="{FF2B5EF4-FFF2-40B4-BE49-F238E27FC236}">
                <a16:creationId xmlns:a16="http://schemas.microsoft.com/office/drawing/2014/main" id="{85EB9FAB-E30A-7DD3-B7E1-7C16809EABC0}"/>
              </a:ext>
            </a:extLst>
          </p:cNvPr>
          <p:cNvSpPr/>
          <p:nvPr/>
        </p:nvSpPr>
        <p:spPr>
          <a:xfrm>
            <a:off x="723900" y="4520280"/>
            <a:ext cx="216000" cy="2160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Rectangle 11">
            <a:extLst>
              <a:ext uri="{FF2B5EF4-FFF2-40B4-BE49-F238E27FC236}">
                <a16:creationId xmlns:a16="http://schemas.microsoft.com/office/drawing/2014/main" id="{AA619A84-3927-1095-C87B-E88C59CC9587}"/>
              </a:ext>
            </a:extLst>
          </p:cNvPr>
          <p:cNvSpPr/>
          <p:nvPr/>
        </p:nvSpPr>
        <p:spPr>
          <a:xfrm>
            <a:off x="639247" y="5008246"/>
            <a:ext cx="7209188" cy="41844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en-US" sz="1500" spc="150">
                <a:solidFill>
                  <a:schemeClr val="tx1"/>
                </a:solidFill>
                <a:ea typeface="Meiryo UI" panose="020B0604030504040204" pitchFamily="34" charset="-128"/>
              </a:rPr>
              <a:t>     </a:t>
            </a:r>
            <a:r>
              <a:rPr lang="en-US" sz="1500" spc="150" dirty="0">
                <a:solidFill>
                  <a:schemeClr val="tx1"/>
                </a:solidFill>
                <a:ea typeface="Meiryo UI" panose="020B0604030504040204" pitchFamily="34" charset="-128"/>
              </a:rPr>
              <a:t>Liquidity risk</a:t>
            </a:r>
          </a:p>
        </p:txBody>
      </p:sp>
      <p:sp>
        <p:nvSpPr>
          <p:cNvPr id="13" name="Oval 12">
            <a:extLst>
              <a:ext uri="{FF2B5EF4-FFF2-40B4-BE49-F238E27FC236}">
                <a16:creationId xmlns:a16="http://schemas.microsoft.com/office/drawing/2014/main" id="{5F69DA14-4F2A-D88C-6C96-EB2A560F17FD}"/>
              </a:ext>
            </a:extLst>
          </p:cNvPr>
          <p:cNvSpPr/>
          <p:nvPr/>
        </p:nvSpPr>
        <p:spPr>
          <a:xfrm>
            <a:off x="723900" y="5100026"/>
            <a:ext cx="216000" cy="2160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13">
            <a:extLst>
              <a:ext uri="{FF2B5EF4-FFF2-40B4-BE49-F238E27FC236}">
                <a16:creationId xmlns:a16="http://schemas.microsoft.com/office/drawing/2014/main" id="{69BAA791-4EB1-8732-9816-2587F7118D81}"/>
              </a:ext>
            </a:extLst>
          </p:cNvPr>
          <p:cNvSpPr/>
          <p:nvPr/>
        </p:nvSpPr>
        <p:spPr>
          <a:xfrm>
            <a:off x="639413" y="5518472"/>
            <a:ext cx="7209188" cy="41844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indent="0">
              <a:buNone/>
            </a:pPr>
            <a:r>
              <a:rPr lang="en-US" sz="1500" spc="150" dirty="0">
                <a:solidFill>
                  <a:schemeClr val="tx1"/>
                </a:solidFill>
                <a:ea typeface="Meiryo UI" panose="020B0604030504040204" pitchFamily="34" charset="-128"/>
              </a:rPr>
              <a:t>     Currency risk</a:t>
            </a:r>
          </a:p>
        </p:txBody>
      </p:sp>
      <p:sp>
        <p:nvSpPr>
          <p:cNvPr id="15" name="Oval 14">
            <a:extLst>
              <a:ext uri="{FF2B5EF4-FFF2-40B4-BE49-F238E27FC236}">
                <a16:creationId xmlns:a16="http://schemas.microsoft.com/office/drawing/2014/main" id="{2374E8F8-FA46-6938-483E-CF984D972188}"/>
              </a:ext>
            </a:extLst>
          </p:cNvPr>
          <p:cNvSpPr/>
          <p:nvPr/>
        </p:nvSpPr>
        <p:spPr>
          <a:xfrm>
            <a:off x="724066" y="5610252"/>
            <a:ext cx="216000" cy="2160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Rectangle 15">
            <a:extLst>
              <a:ext uri="{FF2B5EF4-FFF2-40B4-BE49-F238E27FC236}">
                <a16:creationId xmlns:a16="http://schemas.microsoft.com/office/drawing/2014/main" id="{4570ECB9-2B18-582F-7AAF-9B6045DD9914}"/>
              </a:ext>
            </a:extLst>
          </p:cNvPr>
          <p:cNvSpPr/>
          <p:nvPr/>
        </p:nvSpPr>
        <p:spPr>
          <a:xfrm>
            <a:off x="639247" y="6156272"/>
            <a:ext cx="1260390" cy="40755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IN" sz="1500" dirty="0"/>
              <a:t>Submit</a:t>
            </a:r>
          </a:p>
        </p:txBody>
      </p:sp>
      <p:sp>
        <p:nvSpPr>
          <p:cNvPr id="6" name="Rectangle 5">
            <a:extLst>
              <a:ext uri="{FF2B5EF4-FFF2-40B4-BE49-F238E27FC236}">
                <a16:creationId xmlns:a16="http://schemas.microsoft.com/office/drawing/2014/main" id="{C74F878F-4E61-5F22-7DF2-194B8706122D}"/>
              </a:ext>
            </a:extLst>
          </p:cNvPr>
          <p:cNvSpPr/>
          <p:nvPr/>
        </p:nvSpPr>
        <p:spPr>
          <a:xfrm>
            <a:off x="639247" y="1943100"/>
            <a:ext cx="10913505" cy="4787900"/>
          </a:xfrm>
          <a:prstGeom prst="rect">
            <a:avLst/>
          </a:prstGeom>
          <a:solidFill>
            <a:srgbClr val="FEFBF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878D85D1-9319-F2F7-1665-0A23D344646F}"/>
              </a:ext>
            </a:extLst>
          </p:cNvPr>
          <p:cNvSpPr/>
          <p:nvPr/>
        </p:nvSpPr>
        <p:spPr>
          <a:xfrm>
            <a:off x="2333624" y="2238873"/>
            <a:ext cx="7524751" cy="3433515"/>
          </a:xfrm>
          <a:prstGeom prst="rect">
            <a:avLst/>
          </a:prstGeom>
          <a:ln/>
        </p:spPr>
        <p:style>
          <a:lnRef idx="2">
            <a:schemeClr val="accent1"/>
          </a:lnRef>
          <a:fillRef idx="1">
            <a:schemeClr val="lt1"/>
          </a:fillRef>
          <a:effectRef idx="0">
            <a:schemeClr val="accent1"/>
          </a:effectRef>
          <a:fontRef idx="minor">
            <a:schemeClr val="dk1"/>
          </a:fontRef>
        </p:style>
        <p:txBody>
          <a:bodyPr rtlCol="0" anchor="t"/>
          <a:lstStyle/>
          <a:p>
            <a:pPr lvl="1"/>
            <a:endParaRPr lang="en-US" sz="1500" spc="150" dirty="0">
              <a:solidFill>
                <a:schemeClr val="tx1"/>
              </a:solidFill>
              <a:ea typeface="Meiryo UI" panose="020B0604030504040204" pitchFamily="34" charset="-128"/>
            </a:endParaRPr>
          </a:p>
          <a:p>
            <a:pPr lvl="1"/>
            <a:r>
              <a:rPr lang="en-US" sz="1500" b="1" spc="150" dirty="0">
                <a:solidFill>
                  <a:schemeClr val="tx1"/>
                </a:solidFill>
                <a:ea typeface="Meiryo UI" panose="020B0604030504040204" pitchFamily="34" charset="-128"/>
              </a:rPr>
              <a:t>That’s correct/You can do better.</a:t>
            </a:r>
          </a:p>
          <a:p>
            <a:pPr lvl="1"/>
            <a:endParaRPr lang="en-US" sz="1500" b="1" spc="150" dirty="0">
              <a:solidFill>
                <a:schemeClr val="tx1"/>
              </a:solidFill>
              <a:ea typeface="Meiryo UI" panose="020B0604030504040204" pitchFamily="34" charset="-128"/>
            </a:endParaRPr>
          </a:p>
          <a:p>
            <a:pPr lvl="1"/>
            <a:r>
              <a:rPr lang="en-US" sz="1500" spc="150" dirty="0">
                <a:solidFill>
                  <a:schemeClr val="tx1"/>
                </a:solidFill>
                <a:ea typeface="Meiryo UI" panose="020B0604030504040204" pitchFamily="34" charset="-128"/>
              </a:rPr>
              <a:t>The volatility risk is a short-term risk that can be attributed to the instability of a particular investment. Due to high fluctuations, the value of the investment could rise or drop drastically, which causes instability.</a:t>
            </a:r>
          </a:p>
        </p:txBody>
      </p:sp>
      <p:sp>
        <p:nvSpPr>
          <p:cNvPr id="8" name="TextBox 7">
            <a:extLst>
              <a:ext uri="{FF2B5EF4-FFF2-40B4-BE49-F238E27FC236}">
                <a16:creationId xmlns:a16="http://schemas.microsoft.com/office/drawing/2014/main" id="{FEBC5EC4-E2D9-3161-BDC4-A260A348E5E2}"/>
              </a:ext>
            </a:extLst>
          </p:cNvPr>
          <p:cNvSpPr txBox="1"/>
          <p:nvPr/>
        </p:nvSpPr>
        <p:spPr>
          <a:xfrm>
            <a:off x="10922000" y="6311900"/>
            <a:ext cx="1104899" cy="369332"/>
          </a:xfrm>
          <a:prstGeom prst="rect">
            <a:avLst/>
          </a:prstGeom>
          <a:noFill/>
        </p:spPr>
        <p:txBody>
          <a:bodyPr wrap="square" rtlCol="0">
            <a:spAutoFit/>
          </a:bodyPr>
          <a:lstStyle/>
          <a:p>
            <a:pPr algn="r"/>
            <a:r>
              <a:rPr lang="en-IN" dirty="0"/>
              <a:t>11/12</a:t>
            </a:r>
          </a:p>
        </p:txBody>
      </p:sp>
    </p:spTree>
    <p:extLst>
      <p:ext uri="{BB962C8B-B14F-4D97-AF65-F5344CB8AC3E}">
        <p14:creationId xmlns:p14="http://schemas.microsoft.com/office/powerpoint/2010/main" val="24626652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A1EDC-CF41-4438-BB57-18569B953129}"/>
              </a:ext>
            </a:extLst>
          </p:cNvPr>
          <p:cNvSpPr>
            <a:spLocks noGrp="1"/>
          </p:cNvSpPr>
          <p:nvPr>
            <p:ph idx="4294967295"/>
          </p:nvPr>
        </p:nvSpPr>
        <p:spPr>
          <a:xfrm>
            <a:off x="639247" y="1469745"/>
            <a:ext cx="10913505" cy="4707218"/>
          </a:xfrm>
        </p:spPr>
        <p:txBody>
          <a:bodyPr>
            <a:normAutofit/>
          </a:bodyPr>
          <a:lstStyle/>
          <a:p>
            <a:pPr marL="0" indent="0">
              <a:buNone/>
            </a:pPr>
            <a:r>
              <a:rPr lang="en-US" dirty="0"/>
              <a:t>You have come to the end of this module. You should now be able to:</a:t>
            </a:r>
          </a:p>
        </p:txBody>
      </p:sp>
      <p:sp>
        <p:nvSpPr>
          <p:cNvPr id="2" name="Title 1">
            <a:extLst>
              <a:ext uri="{FF2B5EF4-FFF2-40B4-BE49-F238E27FC236}">
                <a16:creationId xmlns:a16="http://schemas.microsoft.com/office/drawing/2014/main" id="{5CFB284A-573D-46BB-8DDB-1E198A12A19F}"/>
              </a:ext>
            </a:extLst>
          </p:cNvPr>
          <p:cNvSpPr>
            <a:spLocks noGrp="1"/>
          </p:cNvSpPr>
          <p:nvPr>
            <p:ph type="title"/>
          </p:nvPr>
        </p:nvSpPr>
        <p:spPr/>
        <p:txBody>
          <a:bodyPr/>
          <a:lstStyle/>
          <a:p>
            <a:r>
              <a:rPr lang="en-US" dirty="0"/>
              <a:t>Key takeaways</a:t>
            </a:r>
          </a:p>
        </p:txBody>
      </p:sp>
      <p:graphicFrame>
        <p:nvGraphicFramePr>
          <p:cNvPr id="4" name="Diagram 3">
            <a:extLst>
              <a:ext uri="{FF2B5EF4-FFF2-40B4-BE49-F238E27FC236}">
                <a16:creationId xmlns:a16="http://schemas.microsoft.com/office/drawing/2014/main" id="{429E652C-F2E5-3CBE-FF73-46C8C2221BB3}"/>
              </a:ext>
            </a:extLst>
          </p:cNvPr>
          <p:cNvGraphicFramePr/>
          <p:nvPr>
            <p:extLst>
              <p:ext uri="{D42A27DB-BD31-4B8C-83A1-F6EECF244321}">
                <p14:modId xmlns:p14="http://schemas.microsoft.com/office/powerpoint/2010/main" val="983002800"/>
              </p:ext>
            </p:extLst>
          </p:nvPr>
        </p:nvGraphicFramePr>
        <p:xfrm>
          <a:off x="648148" y="864240"/>
          <a:ext cx="10616752" cy="6273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F4DDECED-C7DD-D8C0-F003-5E8DCAD67797}"/>
              </a:ext>
            </a:extLst>
          </p:cNvPr>
          <p:cNvSpPr txBox="1"/>
          <p:nvPr/>
        </p:nvSpPr>
        <p:spPr>
          <a:xfrm>
            <a:off x="10985500" y="6311900"/>
            <a:ext cx="1041399" cy="369332"/>
          </a:xfrm>
          <a:prstGeom prst="rect">
            <a:avLst/>
          </a:prstGeom>
          <a:noFill/>
        </p:spPr>
        <p:txBody>
          <a:bodyPr wrap="square" rtlCol="0">
            <a:spAutoFit/>
          </a:bodyPr>
          <a:lstStyle/>
          <a:p>
            <a:pPr algn="r"/>
            <a:r>
              <a:rPr lang="en-IN" dirty="0"/>
              <a:t>12/12</a:t>
            </a:r>
          </a:p>
        </p:txBody>
      </p:sp>
    </p:spTree>
    <p:extLst>
      <p:ext uri="{BB962C8B-B14F-4D97-AF65-F5344CB8AC3E}">
        <p14:creationId xmlns:p14="http://schemas.microsoft.com/office/powerpoint/2010/main" val="2609202773"/>
      </p:ext>
    </p:extLst>
  </p:cSld>
  <p:clrMapOvr>
    <a:masterClrMapping/>
  </p:clrMapOvr>
</p:sld>
</file>

<file path=ppt/theme/theme1.xml><?xml version="1.0" encoding="utf-8"?>
<a:theme xmlns:a="http://schemas.openxmlformats.org/drawingml/2006/main" name="Minimal and Muted_ALT">
  <a:themeElements>
    <a:clrScheme name="Japan 2">
      <a:dk1>
        <a:srgbClr val="231B23"/>
      </a:dk1>
      <a:lt1>
        <a:srgbClr val="FCF5E5"/>
      </a:lt1>
      <a:dk2>
        <a:srgbClr val="231B23"/>
      </a:dk2>
      <a:lt2>
        <a:srgbClr val="FCF5E5"/>
      </a:lt2>
      <a:accent1>
        <a:srgbClr val="FDA431"/>
      </a:accent1>
      <a:accent2>
        <a:srgbClr val="4DA1A8"/>
      </a:accent2>
      <a:accent3>
        <a:srgbClr val="D7E7BA"/>
      </a:accent3>
      <a:accent4>
        <a:srgbClr val="FCF5E5"/>
      </a:accent4>
      <a:accent5>
        <a:srgbClr val="231B23"/>
      </a:accent5>
      <a:accent6>
        <a:srgbClr val="EECED3"/>
      </a:accent6>
      <a:hlink>
        <a:srgbClr val="FCA330"/>
      </a:hlink>
      <a:folHlink>
        <a:srgbClr val="4DA1A8"/>
      </a:folHlink>
    </a:clrScheme>
    <a:fontScheme name="Japanese Template">
      <a:majorFont>
        <a:latin typeface="Meiryo UI"/>
        <a:ea typeface=""/>
        <a:cs typeface=""/>
      </a:majorFont>
      <a:minorFont>
        <a:latin typeface="Meiryo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D9CFDCE-107C-4BA4-BAF5-1A16F67739C2}" vid="{98006FC8-790D-4EF4-A18C-2AD650A2781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Japanese business presentation</Template>
  <TotalTime>1065</TotalTime>
  <Words>2946</Words>
  <Application>Microsoft Office PowerPoint</Application>
  <PresentationFormat>Widescreen</PresentationFormat>
  <Paragraphs>486</Paragraphs>
  <Slides>31</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Meiryo</vt:lpstr>
      <vt:lpstr>Meiryo UI</vt:lpstr>
      <vt:lpstr>Arial</vt:lpstr>
      <vt:lpstr>Calibri</vt:lpstr>
      <vt:lpstr>iStock Maquette</vt:lpstr>
      <vt:lpstr>Times New Roman</vt:lpstr>
      <vt:lpstr>Wingdings</vt:lpstr>
      <vt:lpstr>Minimal and Muted_ALT</vt:lpstr>
      <vt:lpstr>PowerPoint Presentation</vt:lpstr>
      <vt:lpstr>What are financial investments?</vt:lpstr>
      <vt:lpstr>Financial Markets</vt:lpstr>
      <vt:lpstr>What’s in it for me?</vt:lpstr>
      <vt:lpstr>What is a Financial Market?</vt:lpstr>
      <vt:lpstr>What is a Financial Market?</vt:lpstr>
      <vt:lpstr>Types of Financial Market</vt:lpstr>
      <vt:lpstr>Types of Financial Market</vt:lpstr>
      <vt:lpstr>Types of Financial Market</vt:lpstr>
      <vt:lpstr>Interaction with buyers and sellers</vt:lpstr>
      <vt:lpstr>Interaction with buyers and sellers</vt:lpstr>
      <vt:lpstr>How financial markets work?</vt:lpstr>
      <vt:lpstr>How financial markets work?</vt:lpstr>
      <vt:lpstr>How financial markets work?</vt:lpstr>
      <vt:lpstr>How financial markets work?</vt:lpstr>
      <vt:lpstr>How financial markets work?</vt:lpstr>
      <vt:lpstr>How financial markets work?</vt:lpstr>
      <vt:lpstr>Financial market example – Stock Exchange</vt:lpstr>
      <vt:lpstr>Financial market risks</vt:lpstr>
      <vt:lpstr>Financial market risks</vt:lpstr>
      <vt:lpstr>Financial market risks</vt:lpstr>
      <vt:lpstr>Financial market risks</vt:lpstr>
      <vt:lpstr>Financial market risks</vt:lpstr>
      <vt:lpstr>Financial market risks</vt:lpstr>
      <vt:lpstr>Managing market risks – Portfolio theory</vt:lpstr>
      <vt:lpstr>PowerPoint Presentation</vt:lpstr>
      <vt:lpstr>Assessment</vt:lpstr>
      <vt:lpstr>Assessment</vt:lpstr>
      <vt:lpstr>Assessment</vt:lpstr>
      <vt:lpstr>Assessment</vt:lpstr>
      <vt:lpstr>Key takeaways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Market</dc:title>
  <dc:creator>Renuka Borgaonkar</dc:creator>
  <cp:lastModifiedBy>Renuka Borgaonkar</cp:lastModifiedBy>
  <cp:revision>170</cp:revision>
  <dcterms:created xsi:type="dcterms:W3CDTF">2022-12-12T04:54:33Z</dcterms:created>
  <dcterms:modified xsi:type="dcterms:W3CDTF">2023-09-13T07:56:36Z</dcterms:modified>
</cp:coreProperties>
</file>