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4"/>
    <p:sldMasterId id="2147483667" r:id="rId5"/>
  </p:sldMasterIdLst>
  <p:notesMasterIdLst>
    <p:notesMasterId r:id="rId31"/>
  </p:notesMasterIdLst>
  <p:sldIdLst>
    <p:sldId id="602" r:id="rId6"/>
    <p:sldId id="982" r:id="rId7"/>
    <p:sldId id="978" r:id="rId8"/>
    <p:sldId id="582" r:id="rId9"/>
    <p:sldId id="1329" r:id="rId10"/>
    <p:sldId id="1389" r:id="rId11"/>
    <p:sldId id="1390" r:id="rId12"/>
    <p:sldId id="1330" r:id="rId13"/>
    <p:sldId id="1247" r:id="rId14"/>
    <p:sldId id="1248" r:id="rId15"/>
    <p:sldId id="1391" r:id="rId16"/>
    <p:sldId id="1250" r:id="rId17"/>
    <p:sldId id="1334" r:id="rId18"/>
    <p:sldId id="1392" r:id="rId19"/>
    <p:sldId id="1252" r:id="rId20"/>
    <p:sldId id="1393" r:id="rId21"/>
    <p:sldId id="1395" r:id="rId22"/>
    <p:sldId id="1394" r:id="rId23"/>
    <p:sldId id="1396" r:id="rId24"/>
    <p:sldId id="1413" r:id="rId25"/>
    <p:sldId id="1414" r:id="rId26"/>
    <p:sldId id="1411" r:id="rId27"/>
    <p:sldId id="1412" r:id="rId28"/>
    <p:sldId id="1225" r:id="rId29"/>
    <p:sldId id="1386" r:id="rId30"/>
  </p:sldIdLst>
  <p:sldSz cx="12960350" cy="611981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EF59BB6-8717-4D08-82AC-538649A6C16F}">
          <p14:sldIdLst>
            <p14:sldId id="602"/>
            <p14:sldId id="982"/>
            <p14:sldId id="978"/>
            <p14:sldId id="582"/>
          </p14:sldIdLst>
        </p14:section>
        <p14:section name="Topic 1: Introduction to Ransomware" id="{7752D66B-09AF-4E35-8207-0EA8933EEB33}">
          <p14:sldIdLst>
            <p14:sldId id="1329"/>
            <p14:sldId id="1389"/>
            <p14:sldId id="1390"/>
            <p14:sldId id="1330"/>
            <p14:sldId id="1247"/>
            <p14:sldId id="1248"/>
            <p14:sldId id="1391"/>
            <p14:sldId id="1250"/>
            <p14:sldId id="1334"/>
            <p14:sldId id="1392"/>
            <p14:sldId id="1252"/>
            <p14:sldId id="1393"/>
            <p14:sldId id="1395"/>
            <p14:sldId id="1394"/>
            <p14:sldId id="1396"/>
            <p14:sldId id="1413"/>
            <p14:sldId id="1414"/>
            <p14:sldId id="1411"/>
            <p14:sldId id="1412"/>
          </p14:sldIdLst>
        </p14:section>
        <p14:section name="Topic 2: Summary" id="{EC0D4E7E-81A8-4884-AA8E-39AF26F25263}">
          <p14:sldIdLst>
            <p14:sldId id="1225"/>
            <p14:sldId id="138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5A665B-F9C4-EBCB-86E6-104E0C7311DC}" name="Renuka Borgaonkar" initials="RB" userId="Renuka Borgaonkar" providerId="None"/>
  <p188:author id="{22151A87-F222-8A8F-CE85-CF3186481676}" name="Nikita Setia" initials="NS" userId="S::nikitas@eidesign.net::895a8022-8707-46fa-90dc-8b5ecc6646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Renuka Borgaonkar" initials="RB [2]" lastIdx="8" clrIdx="6">
    <p:extLst>
      <p:ext uri="{19B8F6BF-5375-455C-9EA6-DF929625EA0E}">
        <p15:presenceInfo xmlns:p15="http://schemas.microsoft.com/office/powerpoint/2012/main" userId="eedca4f8d0675e88" providerId="Windows Live"/>
      </p:ext>
    </p:extLst>
  </p:cmAuthor>
  <p:cmAuthor id="1" name="Intuition ID" initials="Int ID" lastIdx="32" clrIdx="0">
    <p:extLst>
      <p:ext uri="{19B8F6BF-5375-455C-9EA6-DF929625EA0E}">
        <p15:presenceInfo xmlns:p15="http://schemas.microsoft.com/office/powerpoint/2012/main" userId="Intuition ID" providerId="None"/>
      </p:ext>
    </p:extLst>
  </p:cmAuthor>
  <p:cmAuthor id="8" name="A" initials="SS" lastIdx="2" clrIdx="7">
    <p:extLst>
      <p:ext uri="{19B8F6BF-5375-455C-9EA6-DF929625EA0E}">
        <p15:presenceInfo xmlns:p15="http://schemas.microsoft.com/office/powerpoint/2012/main" userId="A" providerId="None"/>
      </p:ext>
    </p:extLst>
  </p:cmAuthor>
  <p:cmAuthor id="2" name="Donagh Hourihan" initials="DH" lastIdx="33" clrIdx="1">
    <p:extLst>
      <p:ext uri="{19B8F6BF-5375-455C-9EA6-DF929625EA0E}">
        <p15:presenceInfo xmlns:p15="http://schemas.microsoft.com/office/powerpoint/2012/main" userId="S-1-5-21-4092134144-1492677721-901831465-8103" providerId="AD"/>
      </p:ext>
    </p:extLst>
  </p:cmAuthor>
  <p:cmAuthor id="3" name="Mark Murray" initials="MM" lastIdx="37" clrIdx="2">
    <p:extLst>
      <p:ext uri="{19B8F6BF-5375-455C-9EA6-DF929625EA0E}">
        <p15:presenceInfo xmlns:p15="http://schemas.microsoft.com/office/powerpoint/2012/main" userId="S-1-5-21-4092134144-1492677721-901831465-8277" providerId="AD"/>
      </p:ext>
    </p:extLst>
  </p:cmAuthor>
  <p:cmAuthor id="4" name="shivakumarm" initials="s" lastIdx="1" clrIdx="3">
    <p:extLst>
      <p:ext uri="{19B8F6BF-5375-455C-9EA6-DF929625EA0E}">
        <p15:presenceInfo xmlns:p15="http://schemas.microsoft.com/office/powerpoint/2012/main" userId="S::shivakumarm@eidesign.net::fc266fd6-ea27-4f72-bd9f-a77e391fbeb3" providerId="AD"/>
      </p:ext>
    </p:extLst>
  </p:cmAuthor>
  <p:cmAuthor id="5" name="Renuka Borgaonkar" initials="RB" lastIdx="63" clrIdx="4">
    <p:extLst>
      <p:ext uri="{19B8F6BF-5375-455C-9EA6-DF929625EA0E}">
        <p15:presenceInfo xmlns:p15="http://schemas.microsoft.com/office/powerpoint/2012/main" userId="Renuka Borgaonkar" providerId="None"/>
      </p:ext>
    </p:extLst>
  </p:cmAuthor>
  <p:cmAuthor id="6" name="Nikita Setia" initials="NS" lastIdx="108" clrIdx="5">
    <p:extLst>
      <p:ext uri="{19B8F6BF-5375-455C-9EA6-DF929625EA0E}">
        <p15:presenceInfo xmlns:p15="http://schemas.microsoft.com/office/powerpoint/2012/main" userId="S::nikitas@eidesign.net::895a8022-8707-46fa-90dc-8b5ecc6646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38"/>
    <a:srgbClr val="66FFCC"/>
    <a:srgbClr val="52CAB8"/>
    <a:srgbClr val="FFFFFF"/>
    <a:srgbClr val="70AD47"/>
    <a:srgbClr val="5B9BD5"/>
    <a:srgbClr val="DF8C42"/>
    <a:srgbClr val="49BF64"/>
    <a:srgbClr val="00FF00"/>
    <a:srgbClr val="93E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837" autoAdjust="0"/>
  </p:normalViewPr>
  <p:slideViewPr>
    <p:cSldViewPr snapToGrid="0">
      <p:cViewPr varScale="1">
        <p:scale>
          <a:sx n="68" d="100"/>
          <a:sy n="68" d="100"/>
        </p:scale>
        <p:origin x="452" y="52"/>
      </p:cViewPr>
      <p:guideLst/>
    </p:cSldViewPr>
  </p:slideViewPr>
  <p:outlineViewPr>
    <p:cViewPr>
      <p:scale>
        <a:sx n="33" d="100"/>
        <a:sy n="33" d="100"/>
      </p:scale>
      <p:origin x="0" y="-56898"/>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B86644-3872-470A-ADCA-2D3A7FCCB78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N"/>
        </a:p>
      </dgm:t>
    </dgm:pt>
    <dgm:pt modelId="{8CB0DB18-1489-408F-81C0-FB70F17EA5D2}">
      <dgm:prSet phldrT="[Text]" custT="1"/>
      <dgm:spPr/>
      <dgm:t>
        <a:bodyPr/>
        <a:lstStyle/>
        <a:p>
          <a:r>
            <a:rPr lang="en-US" sz="1200" b="1" dirty="0"/>
            <a:t>True immutability</a:t>
          </a:r>
          <a:endParaRPr lang="en-IN" sz="1200" dirty="0"/>
        </a:p>
      </dgm:t>
    </dgm:pt>
    <dgm:pt modelId="{65FCF398-DB16-4C48-9DFE-A2C2149B996D}" type="parTrans" cxnId="{DD26573A-C5B5-4804-ABEA-96326A822041}">
      <dgm:prSet/>
      <dgm:spPr/>
      <dgm:t>
        <a:bodyPr/>
        <a:lstStyle/>
        <a:p>
          <a:endParaRPr lang="en-IN" sz="1200"/>
        </a:p>
      </dgm:t>
    </dgm:pt>
    <dgm:pt modelId="{DAC5A9F0-7F1E-4DBC-A486-33FF74696621}" type="sibTrans" cxnId="{DD26573A-C5B5-4804-ABEA-96326A822041}">
      <dgm:prSet/>
      <dgm:spPr/>
      <dgm:t>
        <a:bodyPr/>
        <a:lstStyle/>
        <a:p>
          <a:endParaRPr lang="en-IN" sz="1200"/>
        </a:p>
      </dgm:t>
    </dgm:pt>
    <dgm:pt modelId="{5716D8FF-3359-41B0-9346-4F0B845CFD36}">
      <dgm:prSet phldrT="[Text]" custT="1"/>
      <dgm:spPr/>
      <dgm:t>
        <a:bodyPr/>
        <a:lstStyle/>
        <a:p>
          <a:r>
            <a:rPr lang="en-US" sz="1200" dirty="0"/>
            <a:t>fully protects data from attacks</a:t>
          </a:r>
          <a:endParaRPr lang="en-IN" sz="1200" dirty="0"/>
        </a:p>
      </dgm:t>
    </dgm:pt>
    <dgm:pt modelId="{22B2CD8C-777F-46F5-A107-654DD740499D}" type="parTrans" cxnId="{443AFB8C-F9DF-48CD-9300-A51F28CFF10E}">
      <dgm:prSet/>
      <dgm:spPr/>
      <dgm:t>
        <a:bodyPr/>
        <a:lstStyle/>
        <a:p>
          <a:endParaRPr lang="en-IN" sz="1200"/>
        </a:p>
      </dgm:t>
    </dgm:pt>
    <dgm:pt modelId="{241EC2B3-4FFB-40E1-B431-6CD375E7CF44}" type="sibTrans" cxnId="{443AFB8C-F9DF-48CD-9300-A51F28CFF10E}">
      <dgm:prSet/>
      <dgm:spPr/>
      <dgm:t>
        <a:bodyPr/>
        <a:lstStyle/>
        <a:p>
          <a:endParaRPr lang="en-IN" sz="1200"/>
        </a:p>
      </dgm:t>
    </dgm:pt>
    <dgm:pt modelId="{5D6AD0C6-32CD-4AB8-8001-F0A0B8B6BEFF}">
      <dgm:prSet phldrT="[Text]" custT="1"/>
      <dgm:spPr/>
      <dgm:t>
        <a:bodyPr/>
        <a:lstStyle/>
        <a:p>
          <a:r>
            <a:rPr lang="en-US" sz="1200" dirty="0"/>
            <a:t>safely restores malware-free</a:t>
          </a:r>
          <a:endParaRPr lang="en-IN" sz="1200" dirty="0"/>
        </a:p>
      </dgm:t>
    </dgm:pt>
    <dgm:pt modelId="{ADEF0936-1BEA-45D9-AD3C-CEDD8F6220EE}" type="parTrans" cxnId="{B1687E03-C417-4E72-B1CD-25387B03F7C4}">
      <dgm:prSet/>
      <dgm:spPr/>
      <dgm:t>
        <a:bodyPr/>
        <a:lstStyle/>
        <a:p>
          <a:endParaRPr lang="en-IN" sz="1200"/>
        </a:p>
      </dgm:t>
    </dgm:pt>
    <dgm:pt modelId="{3B36ABCE-FD47-40E0-B9DD-25ECE563939D}" type="sibTrans" cxnId="{B1687E03-C417-4E72-B1CD-25387B03F7C4}">
      <dgm:prSet/>
      <dgm:spPr/>
      <dgm:t>
        <a:bodyPr/>
        <a:lstStyle/>
        <a:p>
          <a:endParaRPr lang="en-IN" sz="1200"/>
        </a:p>
      </dgm:t>
    </dgm:pt>
    <dgm:pt modelId="{D1D92304-4BF9-40C1-AEF1-0640EDEA7EE9}">
      <dgm:prSet phldrT="[Text]" custT="1"/>
      <dgm:spPr/>
      <dgm:t>
        <a:bodyPr/>
        <a:lstStyle/>
        <a:p>
          <a:r>
            <a:rPr lang="en-US" sz="1200" b="1" dirty="0"/>
            <a:t>Secure backup</a:t>
          </a:r>
          <a:endParaRPr lang="en-IN" sz="1200" dirty="0"/>
        </a:p>
      </dgm:t>
    </dgm:pt>
    <dgm:pt modelId="{7916FF37-BA46-47DD-98B7-3902984F3BC5}" type="parTrans" cxnId="{CD58A424-FBEA-4023-9450-F7E066251B18}">
      <dgm:prSet/>
      <dgm:spPr/>
      <dgm:t>
        <a:bodyPr/>
        <a:lstStyle/>
        <a:p>
          <a:endParaRPr lang="en-IN" sz="1200"/>
        </a:p>
      </dgm:t>
    </dgm:pt>
    <dgm:pt modelId="{B08F1910-3FCA-4267-8F38-D466A9EFF4DC}" type="sibTrans" cxnId="{CD58A424-FBEA-4023-9450-F7E066251B18}">
      <dgm:prSet/>
      <dgm:spPr/>
      <dgm:t>
        <a:bodyPr/>
        <a:lstStyle/>
        <a:p>
          <a:endParaRPr lang="en-IN" sz="1200"/>
        </a:p>
      </dgm:t>
    </dgm:pt>
    <dgm:pt modelId="{0FEF2D12-3A72-46F7-99A5-5A725AD73C8B}">
      <dgm:prSet phldrT="[Text]" custT="1"/>
      <dgm:spPr/>
      <dgm:t>
        <a:bodyPr/>
        <a:lstStyle/>
        <a:p>
          <a:r>
            <a:rPr lang="en-US" sz="1200" dirty="0"/>
            <a:t>protects workloads and data</a:t>
          </a:r>
          <a:endParaRPr lang="en-IN" sz="1200" dirty="0"/>
        </a:p>
      </dgm:t>
    </dgm:pt>
    <dgm:pt modelId="{2633E3F0-BB65-40D2-AE0E-CCE7A1DB6D98}" type="parTrans" cxnId="{BB8BFBEF-29EF-4612-9181-CB0233936C30}">
      <dgm:prSet/>
      <dgm:spPr/>
      <dgm:t>
        <a:bodyPr/>
        <a:lstStyle/>
        <a:p>
          <a:endParaRPr lang="en-IN" sz="1200"/>
        </a:p>
      </dgm:t>
    </dgm:pt>
    <dgm:pt modelId="{705C7E83-5022-4689-BF9B-BD9D72D916CD}" type="sibTrans" cxnId="{BB8BFBEF-29EF-4612-9181-CB0233936C30}">
      <dgm:prSet/>
      <dgm:spPr/>
      <dgm:t>
        <a:bodyPr/>
        <a:lstStyle/>
        <a:p>
          <a:endParaRPr lang="en-IN" sz="1200"/>
        </a:p>
      </dgm:t>
    </dgm:pt>
    <dgm:pt modelId="{37B62FBA-DEE8-4483-ABBD-AB832D02FCF4}">
      <dgm:prSet phldrT="[Text]" custT="1"/>
      <dgm:spPr/>
      <dgm:t>
        <a:bodyPr/>
        <a:lstStyle/>
        <a:p>
          <a:r>
            <a:rPr lang="en-US" sz="1200" dirty="0"/>
            <a:t>ensures there’s no errors through automated testing and verification</a:t>
          </a:r>
          <a:endParaRPr lang="en-IN" sz="1200" dirty="0"/>
        </a:p>
      </dgm:t>
    </dgm:pt>
    <dgm:pt modelId="{51815914-9DC7-4396-9069-6C9982FEE88A}" type="parTrans" cxnId="{28CABCF3-328B-4584-9EF3-4BDCBE0583BD}">
      <dgm:prSet/>
      <dgm:spPr/>
      <dgm:t>
        <a:bodyPr/>
        <a:lstStyle/>
        <a:p>
          <a:endParaRPr lang="en-IN" sz="1200"/>
        </a:p>
      </dgm:t>
    </dgm:pt>
    <dgm:pt modelId="{404FB192-4E52-4ADE-8BA9-9214B1102009}" type="sibTrans" cxnId="{28CABCF3-328B-4584-9EF3-4BDCBE0583BD}">
      <dgm:prSet/>
      <dgm:spPr/>
      <dgm:t>
        <a:bodyPr/>
        <a:lstStyle/>
        <a:p>
          <a:endParaRPr lang="en-IN" sz="1200"/>
        </a:p>
      </dgm:t>
    </dgm:pt>
    <dgm:pt modelId="{0864DE2E-055E-43A8-AB9A-73269DA21376}">
      <dgm:prSet phldrT="[Text]" custT="1"/>
      <dgm:spPr/>
      <dgm:t>
        <a:bodyPr/>
        <a:lstStyle/>
        <a:p>
          <a:r>
            <a:rPr lang="en-US" sz="1200" b="1" dirty="0"/>
            <a:t>Instant recovery</a:t>
          </a:r>
          <a:endParaRPr lang="en-IN" sz="1200" dirty="0"/>
        </a:p>
      </dgm:t>
    </dgm:pt>
    <dgm:pt modelId="{3B98B414-6E74-4CBB-A2C3-5762AC766D3D}" type="parTrans" cxnId="{D80F026F-B16F-4150-8F2C-2F0ADB2705B9}">
      <dgm:prSet/>
      <dgm:spPr/>
      <dgm:t>
        <a:bodyPr/>
        <a:lstStyle/>
        <a:p>
          <a:endParaRPr lang="en-IN" sz="1200"/>
        </a:p>
      </dgm:t>
    </dgm:pt>
    <dgm:pt modelId="{AD9EAA24-E5CA-4E6C-B81C-2005FF68F31D}" type="sibTrans" cxnId="{D80F026F-B16F-4150-8F2C-2F0ADB2705B9}">
      <dgm:prSet/>
      <dgm:spPr/>
      <dgm:t>
        <a:bodyPr/>
        <a:lstStyle/>
        <a:p>
          <a:endParaRPr lang="en-IN" sz="1200"/>
        </a:p>
      </dgm:t>
    </dgm:pt>
    <dgm:pt modelId="{FCDEDB99-4AF7-4E6C-8BDF-98AF0DD6FDF6}">
      <dgm:prSet phldrT="[Text]" custT="1"/>
      <dgm:spPr/>
      <dgm:t>
        <a:bodyPr/>
        <a:lstStyle/>
        <a:p>
          <a:r>
            <a:rPr lang="en-US" sz="1200" dirty="0"/>
            <a:t>makes data restoration less expensive than paying a ransom</a:t>
          </a:r>
          <a:endParaRPr lang="en-IN" sz="1200" dirty="0"/>
        </a:p>
      </dgm:t>
    </dgm:pt>
    <dgm:pt modelId="{31F5EC41-FAC8-41B5-BE31-51389C3D8A8B}" type="parTrans" cxnId="{3C9DA125-C9E7-4CEB-99C4-A8E0D90FDA9F}">
      <dgm:prSet/>
      <dgm:spPr/>
      <dgm:t>
        <a:bodyPr/>
        <a:lstStyle/>
        <a:p>
          <a:endParaRPr lang="en-IN" sz="1200"/>
        </a:p>
      </dgm:t>
    </dgm:pt>
    <dgm:pt modelId="{77FC077B-2615-4B4D-A9C5-B3A9D7EEBE0E}" type="sibTrans" cxnId="{3C9DA125-C9E7-4CEB-99C4-A8E0D90FDA9F}">
      <dgm:prSet/>
      <dgm:spPr/>
      <dgm:t>
        <a:bodyPr/>
        <a:lstStyle/>
        <a:p>
          <a:endParaRPr lang="en-IN" sz="1200"/>
        </a:p>
      </dgm:t>
    </dgm:pt>
    <dgm:pt modelId="{B3EB41E1-BE13-4933-B39B-0398A37EDB9F}">
      <dgm:prSet phldrT="[Text]" custT="1"/>
      <dgm:spPr/>
      <dgm:t>
        <a:bodyPr/>
        <a:lstStyle/>
        <a:p>
          <a:r>
            <a:rPr lang="en-US" sz="1200" b="1" dirty="0"/>
            <a:t>Orchestration</a:t>
          </a:r>
          <a:endParaRPr lang="en-IN" sz="1200" dirty="0"/>
        </a:p>
      </dgm:t>
    </dgm:pt>
    <dgm:pt modelId="{526286CC-B9AE-49DD-84BA-679634214B92}" type="parTrans" cxnId="{850C1EA8-29C1-484C-859E-600370C3BE57}">
      <dgm:prSet/>
      <dgm:spPr/>
      <dgm:t>
        <a:bodyPr/>
        <a:lstStyle/>
        <a:p>
          <a:endParaRPr lang="en-IN" sz="1200"/>
        </a:p>
      </dgm:t>
    </dgm:pt>
    <dgm:pt modelId="{06CAAEE3-7F6F-4F0A-8498-31C5431C32B3}" type="sibTrans" cxnId="{850C1EA8-29C1-484C-859E-600370C3BE57}">
      <dgm:prSet/>
      <dgm:spPr/>
      <dgm:t>
        <a:bodyPr/>
        <a:lstStyle/>
        <a:p>
          <a:endParaRPr lang="en-IN" sz="1200"/>
        </a:p>
      </dgm:t>
    </dgm:pt>
    <dgm:pt modelId="{6ED8E2E3-0CF9-4C40-A509-00D6CC5F1C49}">
      <dgm:prSet phldrT="[Text]" custT="1"/>
      <dgm:spPr/>
      <dgm:t>
        <a:bodyPr/>
        <a:lstStyle/>
        <a:p>
          <a:r>
            <a:rPr lang="en-US" sz="1200" dirty="0"/>
            <a:t>fully automates and documents complex workflows, including non-disruptive, large-scale recovery testing</a:t>
          </a:r>
          <a:endParaRPr lang="en-IN" sz="1200" dirty="0"/>
        </a:p>
      </dgm:t>
    </dgm:pt>
    <dgm:pt modelId="{383CA8DD-ED1E-45B9-911D-8F57FAED9E2A}" type="parTrans" cxnId="{385B1709-3AC2-4412-87DA-012AE0295DD2}">
      <dgm:prSet/>
      <dgm:spPr/>
      <dgm:t>
        <a:bodyPr/>
        <a:lstStyle/>
        <a:p>
          <a:endParaRPr lang="en-IN" sz="1200"/>
        </a:p>
      </dgm:t>
    </dgm:pt>
    <dgm:pt modelId="{07BEE59B-8DD3-49BA-8C9D-5BD336451016}" type="sibTrans" cxnId="{385B1709-3AC2-4412-87DA-012AE0295DD2}">
      <dgm:prSet/>
      <dgm:spPr/>
      <dgm:t>
        <a:bodyPr/>
        <a:lstStyle/>
        <a:p>
          <a:endParaRPr lang="en-IN" sz="1200"/>
        </a:p>
      </dgm:t>
    </dgm:pt>
    <dgm:pt modelId="{91872FF6-2CF7-4A87-A9F0-A3A6E4B654B9}" type="pres">
      <dgm:prSet presAssocID="{DEB86644-3872-470A-ADCA-2D3A7FCCB781}" presName="Name0" presStyleCnt="0">
        <dgm:presLayoutVars>
          <dgm:dir/>
          <dgm:animLvl val="lvl"/>
          <dgm:resizeHandles val="exact"/>
        </dgm:presLayoutVars>
      </dgm:prSet>
      <dgm:spPr/>
    </dgm:pt>
    <dgm:pt modelId="{07867C7F-08BE-4E37-A4C9-25AD7E27DC14}" type="pres">
      <dgm:prSet presAssocID="{8CB0DB18-1489-408F-81C0-FB70F17EA5D2}" presName="linNode" presStyleCnt="0"/>
      <dgm:spPr/>
    </dgm:pt>
    <dgm:pt modelId="{EBDFF5B2-BE93-4B27-B791-201AB9E613E8}" type="pres">
      <dgm:prSet presAssocID="{8CB0DB18-1489-408F-81C0-FB70F17EA5D2}" presName="parentText" presStyleLbl="node1" presStyleIdx="0" presStyleCnt="4" custScaleX="108857">
        <dgm:presLayoutVars>
          <dgm:chMax val="1"/>
          <dgm:bulletEnabled val="1"/>
        </dgm:presLayoutVars>
      </dgm:prSet>
      <dgm:spPr/>
    </dgm:pt>
    <dgm:pt modelId="{7121A8DF-6BB0-4517-B791-2901C5C4145F}" type="pres">
      <dgm:prSet presAssocID="{8CB0DB18-1489-408F-81C0-FB70F17EA5D2}" presName="descendantText" presStyleLbl="alignAccFollowNode1" presStyleIdx="0" presStyleCnt="4" custScaleX="234441">
        <dgm:presLayoutVars>
          <dgm:bulletEnabled val="1"/>
        </dgm:presLayoutVars>
      </dgm:prSet>
      <dgm:spPr/>
    </dgm:pt>
    <dgm:pt modelId="{33FA59A8-D2D3-4FA2-B065-07BD16BA0E5D}" type="pres">
      <dgm:prSet presAssocID="{DAC5A9F0-7F1E-4DBC-A486-33FF74696621}" presName="sp" presStyleCnt="0"/>
      <dgm:spPr/>
    </dgm:pt>
    <dgm:pt modelId="{B26C7E4F-A064-4168-B653-A78AB1191654}" type="pres">
      <dgm:prSet presAssocID="{D1D92304-4BF9-40C1-AEF1-0640EDEA7EE9}" presName="linNode" presStyleCnt="0"/>
      <dgm:spPr/>
    </dgm:pt>
    <dgm:pt modelId="{B7B68C21-A634-4F8A-BACD-97ECB0710FCD}" type="pres">
      <dgm:prSet presAssocID="{D1D92304-4BF9-40C1-AEF1-0640EDEA7EE9}" presName="parentText" presStyleLbl="node1" presStyleIdx="1" presStyleCnt="4" custScaleX="108857">
        <dgm:presLayoutVars>
          <dgm:chMax val="1"/>
          <dgm:bulletEnabled val="1"/>
        </dgm:presLayoutVars>
      </dgm:prSet>
      <dgm:spPr/>
    </dgm:pt>
    <dgm:pt modelId="{950F6E02-A332-4B15-B871-F10EECB40E1C}" type="pres">
      <dgm:prSet presAssocID="{D1D92304-4BF9-40C1-AEF1-0640EDEA7EE9}" presName="descendantText" presStyleLbl="alignAccFollowNode1" presStyleIdx="1" presStyleCnt="4" custScaleX="234441">
        <dgm:presLayoutVars>
          <dgm:bulletEnabled val="1"/>
        </dgm:presLayoutVars>
      </dgm:prSet>
      <dgm:spPr/>
    </dgm:pt>
    <dgm:pt modelId="{805CC481-F288-406E-BDEE-3F0BA1FFD995}" type="pres">
      <dgm:prSet presAssocID="{B08F1910-3FCA-4267-8F38-D466A9EFF4DC}" presName="sp" presStyleCnt="0"/>
      <dgm:spPr/>
    </dgm:pt>
    <dgm:pt modelId="{11D20C50-7EDD-46C7-99CF-D45A3FF772C6}" type="pres">
      <dgm:prSet presAssocID="{0864DE2E-055E-43A8-AB9A-73269DA21376}" presName="linNode" presStyleCnt="0"/>
      <dgm:spPr/>
    </dgm:pt>
    <dgm:pt modelId="{CE0E7908-D091-47C6-8073-B4669FF4B1E2}" type="pres">
      <dgm:prSet presAssocID="{0864DE2E-055E-43A8-AB9A-73269DA21376}" presName="parentText" presStyleLbl="node1" presStyleIdx="2" presStyleCnt="4" custScaleX="108857">
        <dgm:presLayoutVars>
          <dgm:chMax val="1"/>
          <dgm:bulletEnabled val="1"/>
        </dgm:presLayoutVars>
      </dgm:prSet>
      <dgm:spPr/>
    </dgm:pt>
    <dgm:pt modelId="{2D64C57D-29B2-4651-BD93-4F33A4B88A91}" type="pres">
      <dgm:prSet presAssocID="{0864DE2E-055E-43A8-AB9A-73269DA21376}" presName="descendantText" presStyleLbl="alignAccFollowNode1" presStyleIdx="2" presStyleCnt="4" custScaleX="234441">
        <dgm:presLayoutVars>
          <dgm:bulletEnabled val="1"/>
        </dgm:presLayoutVars>
      </dgm:prSet>
      <dgm:spPr/>
    </dgm:pt>
    <dgm:pt modelId="{4F4CAD40-216B-4F8B-9FB2-7139640DA1AF}" type="pres">
      <dgm:prSet presAssocID="{AD9EAA24-E5CA-4E6C-B81C-2005FF68F31D}" presName="sp" presStyleCnt="0"/>
      <dgm:spPr/>
    </dgm:pt>
    <dgm:pt modelId="{5C81FC70-59FF-4B00-B05B-C7D39BD9FD55}" type="pres">
      <dgm:prSet presAssocID="{B3EB41E1-BE13-4933-B39B-0398A37EDB9F}" presName="linNode" presStyleCnt="0"/>
      <dgm:spPr/>
    </dgm:pt>
    <dgm:pt modelId="{F4EA80BC-A33E-4FE5-84D5-CFD456CE0DEC}" type="pres">
      <dgm:prSet presAssocID="{B3EB41E1-BE13-4933-B39B-0398A37EDB9F}" presName="parentText" presStyleLbl="node1" presStyleIdx="3" presStyleCnt="4" custScaleX="108857">
        <dgm:presLayoutVars>
          <dgm:chMax val="1"/>
          <dgm:bulletEnabled val="1"/>
        </dgm:presLayoutVars>
      </dgm:prSet>
      <dgm:spPr/>
    </dgm:pt>
    <dgm:pt modelId="{A35D4B01-6560-4847-BEAB-11EF61DC60FF}" type="pres">
      <dgm:prSet presAssocID="{B3EB41E1-BE13-4933-B39B-0398A37EDB9F}" presName="descendantText" presStyleLbl="alignAccFollowNode1" presStyleIdx="3" presStyleCnt="4" custScaleX="234441">
        <dgm:presLayoutVars>
          <dgm:bulletEnabled val="1"/>
        </dgm:presLayoutVars>
      </dgm:prSet>
      <dgm:spPr/>
    </dgm:pt>
  </dgm:ptLst>
  <dgm:cxnLst>
    <dgm:cxn modelId="{B1687E03-C417-4E72-B1CD-25387B03F7C4}" srcId="{8CB0DB18-1489-408F-81C0-FB70F17EA5D2}" destId="{5D6AD0C6-32CD-4AB8-8001-F0A0B8B6BEFF}" srcOrd="1" destOrd="0" parTransId="{ADEF0936-1BEA-45D9-AD3C-CEDD8F6220EE}" sibTransId="{3B36ABCE-FD47-40E0-B9DD-25ECE563939D}"/>
    <dgm:cxn modelId="{B0A41609-143D-47B4-AC7B-58CE96F6C893}" type="presOf" srcId="{0FEF2D12-3A72-46F7-99A5-5A725AD73C8B}" destId="{950F6E02-A332-4B15-B871-F10EECB40E1C}" srcOrd="0" destOrd="0" presId="urn:microsoft.com/office/officeart/2005/8/layout/vList5"/>
    <dgm:cxn modelId="{385B1709-3AC2-4412-87DA-012AE0295DD2}" srcId="{B3EB41E1-BE13-4933-B39B-0398A37EDB9F}" destId="{6ED8E2E3-0CF9-4C40-A509-00D6CC5F1C49}" srcOrd="0" destOrd="0" parTransId="{383CA8DD-ED1E-45B9-911D-8F57FAED9E2A}" sibTransId="{07BEE59B-8DD3-49BA-8C9D-5BD336451016}"/>
    <dgm:cxn modelId="{69A7971A-EA2A-4412-AA99-F933748487A3}" type="presOf" srcId="{5716D8FF-3359-41B0-9346-4F0B845CFD36}" destId="{7121A8DF-6BB0-4517-B791-2901C5C4145F}" srcOrd="0" destOrd="0" presId="urn:microsoft.com/office/officeart/2005/8/layout/vList5"/>
    <dgm:cxn modelId="{CD58A424-FBEA-4023-9450-F7E066251B18}" srcId="{DEB86644-3872-470A-ADCA-2D3A7FCCB781}" destId="{D1D92304-4BF9-40C1-AEF1-0640EDEA7EE9}" srcOrd="1" destOrd="0" parTransId="{7916FF37-BA46-47DD-98B7-3902984F3BC5}" sibTransId="{B08F1910-3FCA-4267-8F38-D466A9EFF4DC}"/>
    <dgm:cxn modelId="{3C9DA125-C9E7-4CEB-99C4-A8E0D90FDA9F}" srcId="{0864DE2E-055E-43A8-AB9A-73269DA21376}" destId="{FCDEDB99-4AF7-4E6C-8BDF-98AF0DD6FDF6}" srcOrd="0" destOrd="0" parTransId="{31F5EC41-FAC8-41B5-BE31-51389C3D8A8B}" sibTransId="{77FC077B-2615-4B4D-A9C5-B3A9D7EEBE0E}"/>
    <dgm:cxn modelId="{DD26573A-C5B5-4804-ABEA-96326A822041}" srcId="{DEB86644-3872-470A-ADCA-2D3A7FCCB781}" destId="{8CB0DB18-1489-408F-81C0-FB70F17EA5D2}" srcOrd="0" destOrd="0" parTransId="{65FCF398-DB16-4C48-9DFE-A2C2149B996D}" sibTransId="{DAC5A9F0-7F1E-4DBC-A486-33FF74696621}"/>
    <dgm:cxn modelId="{A50DF248-9D78-404E-90DF-24D177BE641C}" type="presOf" srcId="{DEB86644-3872-470A-ADCA-2D3A7FCCB781}" destId="{91872FF6-2CF7-4A87-A9F0-A3A6E4B654B9}" srcOrd="0" destOrd="0" presId="urn:microsoft.com/office/officeart/2005/8/layout/vList5"/>
    <dgm:cxn modelId="{56E5FE49-0C02-4E1C-BA70-BE55EEF01FE6}" type="presOf" srcId="{FCDEDB99-4AF7-4E6C-8BDF-98AF0DD6FDF6}" destId="{2D64C57D-29B2-4651-BD93-4F33A4B88A91}" srcOrd="0" destOrd="0" presId="urn:microsoft.com/office/officeart/2005/8/layout/vList5"/>
    <dgm:cxn modelId="{D80F026F-B16F-4150-8F2C-2F0ADB2705B9}" srcId="{DEB86644-3872-470A-ADCA-2D3A7FCCB781}" destId="{0864DE2E-055E-43A8-AB9A-73269DA21376}" srcOrd="2" destOrd="0" parTransId="{3B98B414-6E74-4CBB-A2C3-5762AC766D3D}" sibTransId="{AD9EAA24-E5CA-4E6C-B81C-2005FF68F31D}"/>
    <dgm:cxn modelId="{0E0CEF56-9C66-4829-A710-18241E550E0F}" type="presOf" srcId="{0864DE2E-055E-43A8-AB9A-73269DA21376}" destId="{CE0E7908-D091-47C6-8073-B4669FF4B1E2}" srcOrd="0" destOrd="0" presId="urn:microsoft.com/office/officeart/2005/8/layout/vList5"/>
    <dgm:cxn modelId="{136B2787-74D0-480C-B984-B453E8F7EB68}" type="presOf" srcId="{5D6AD0C6-32CD-4AB8-8001-F0A0B8B6BEFF}" destId="{7121A8DF-6BB0-4517-B791-2901C5C4145F}" srcOrd="0" destOrd="1" presId="urn:microsoft.com/office/officeart/2005/8/layout/vList5"/>
    <dgm:cxn modelId="{443AFB8C-F9DF-48CD-9300-A51F28CFF10E}" srcId="{8CB0DB18-1489-408F-81C0-FB70F17EA5D2}" destId="{5716D8FF-3359-41B0-9346-4F0B845CFD36}" srcOrd="0" destOrd="0" parTransId="{22B2CD8C-777F-46F5-A107-654DD740499D}" sibTransId="{241EC2B3-4FFB-40E1-B431-6CD375E7CF44}"/>
    <dgm:cxn modelId="{AF132F8E-01E9-48DE-A881-A80CE11658A4}" type="presOf" srcId="{6ED8E2E3-0CF9-4C40-A509-00D6CC5F1C49}" destId="{A35D4B01-6560-4847-BEAB-11EF61DC60FF}" srcOrd="0" destOrd="0" presId="urn:microsoft.com/office/officeart/2005/8/layout/vList5"/>
    <dgm:cxn modelId="{89CF619F-BEA2-4C0F-BA0D-2E2CC305E590}" type="presOf" srcId="{B3EB41E1-BE13-4933-B39B-0398A37EDB9F}" destId="{F4EA80BC-A33E-4FE5-84D5-CFD456CE0DEC}" srcOrd="0" destOrd="0" presId="urn:microsoft.com/office/officeart/2005/8/layout/vList5"/>
    <dgm:cxn modelId="{850C1EA8-29C1-484C-859E-600370C3BE57}" srcId="{DEB86644-3872-470A-ADCA-2D3A7FCCB781}" destId="{B3EB41E1-BE13-4933-B39B-0398A37EDB9F}" srcOrd="3" destOrd="0" parTransId="{526286CC-B9AE-49DD-84BA-679634214B92}" sibTransId="{06CAAEE3-7F6F-4F0A-8498-31C5431C32B3}"/>
    <dgm:cxn modelId="{BACF61CA-78C9-450D-AD04-4104BA24E085}" type="presOf" srcId="{37B62FBA-DEE8-4483-ABBD-AB832D02FCF4}" destId="{950F6E02-A332-4B15-B871-F10EECB40E1C}" srcOrd="0" destOrd="1" presId="urn:microsoft.com/office/officeart/2005/8/layout/vList5"/>
    <dgm:cxn modelId="{65F2ACCA-4727-43BF-A2FA-F0F82BA1B4BF}" type="presOf" srcId="{D1D92304-4BF9-40C1-AEF1-0640EDEA7EE9}" destId="{B7B68C21-A634-4F8A-BACD-97ECB0710FCD}" srcOrd="0" destOrd="0" presId="urn:microsoft.com/office/officeart/2005/8/layout/vList5"/>
    <dgm:cxn modelId="{606DBFCB-A827-4FD9-AD47-274FB707B7BB}" type="presOf" srcId="{8CB0DB18-1489-408F-81C0-FB70F17EA5D2}" destId="{EBDFF5B2-BE93-4B27-B791-201AB9E613E8}" srcOrd="0" destOrd="0" presId="urn:microsoft.com/office/officeart/2005/8/layout/vList5"/>
    <dgm:cxn modelId="{BB8BFBEF-29EF-4612-9181-CB0233936C30}" srcId="{D1D92304-4BF9-40C1-AEF1-0640EDEA7EE9}" destId="{0FEF2D12-3A72-46F7-99A5-5A725AD73C8B}" srcOrd="0" destOrd="0" parTransId="{2633E3F0-BB65-40D2-AE0E-CCE7A1DB6D98}" sibTransId="{705C7E83-5022-4689-BF9B-BD9D72D916CD}"/>
    <dgm:cxn modelId="{28CABCF3-328B-4584-9EF3-4BDCBE0583BD}" srcId="{D1D92304-4BF9-40C1-AEF1-0640EDEA7EE9}" destId="{37B62FBA-DEE8-4483-ABBD-AB832D02FCF4}" srcOrd="1" destOrd="0" parTransId="{51815914-9DC7-4396-9069-6C9982FEE88A}" sibTransId="{404FB192-4E52-4ADE-8BA9-9214B1102009}"/>
    <dgm:cxn modelId="{E0722F5C-80A1-453D-8EAE-2F4707E8D510}" type="presParOf" srcId="{91872FF6-2CF7-4A87-A9F0-A3A6E4B654B9}" destId="{07867C7F-08BE-4E37-A4C9-25AD7E27DC14}" srcOrd="0" destOrd="0" presId="urn:microsoft.com/office/officeart/2005/8/layout/vList5"/>
    <dgm:cxn modelId="{2F36308A-D692-452C-A2A4-20F1A64994BF}" type="presParOf" srcId="{07867C7F-08BE-4E37-A4C9-25AD7E27DC14}" destId="{EBDFF5B2-BE93-4B27-B791-201AB9E613E8}" srcOrd="0" destOrd="0" presId="urn:microsoft.com/office/officeart/2005/8/layout/vList5"/>
    <dgm:cxn modelId="{0BE1ED9D-2C3B-4778-A993-A6B0B217FE96}" type="presParOf" srcId="{07867C7F-08BE-4E37-A4C9-25AD7E27DC14}" destId="{7121A8DF-6BB0-4517-B791-2901C5C4145F}" srcOrd="1" destOrd="0" presId="urn:microsoft.com/office/officeart/2005/8/layout/vList5"/>
    <dgm:cxn modelId="{D696AD6B-8417-4318-A413-53257375D2DC}" type="presParOf" srcId="{91872FF6-2CF7-4A87-A9F0-A3A6E4B654B9}" destId="{33FA59A8-D2D3-4FA2-B065-07BD16BA0E5D}" srcOrd="1" destOrd="0" presId="urn:microsoft.com/office/officeart/2005/8/layout/vList5"/>
    <dgm:cxn modelId="{4FBD2515-8C36-4F9D-88A1-1EF0B795BA37}" type="presParOf" srcId="{91872FF6-2CF7-4A87-A9F0-A3A6E4B654B9}" destId="{B26C7E4F-A064-4168-B653-A78AB1191654}" srcOrd="2" destOrd="0" presId="urn:microsoft.com/office/officeart/2005/8/layout/vList5"/>
    <dgm:cxn modelId="{64F8C2AC-FC74-439E-9106-C74CD855BB3E}" type="presParOf" srcId="{B26C7E4F-A064-4168-B653-A78AB1191654}" destId="{B7B68C21-A634-4F8A-BACD-97ECB0710FCD}" srcOrd="0" destOrd="0" presId="urn:microsoft.com/office/officeart/2005/8/layout/vList5"/>
    <dgm:cxn modelId="{17F0D3B4-B9A9-4BA2-A61D-425BE5D95C6B}" type="presParOf" srcId="{B26C7E4F-A064-4168-B653-A78AB1191654}" destId="{950F6E02-A332-4B15-B871-F10EECB40E1C}" srcOrd="1" destOrd="0" presId="urn:microsoft.com/office/officeart/2005/8/layout/vList5"/>
    <dgm:cxn modelId="{9F65339C-245C-4984-8F3D-FF41583D966E}" type="presParOf" srcId="{91872FF6-2CF7-4A87-A9F0-A3A6E4B654B9}" destId="{805CC481-F288-406E-BDEE-3F0BA1FFD995}" srcOrd="3" destOrd="0" presId="urn:microsoft.com/office/officeart/2005/8/layout/vList5"/>
    <dgm:cxn modelId="{4A15EE6E-ECBB-4AC1-ABED-4B2C5FEB7572}" type="presParOf" srcId="{91872FF6-2CF7-4A87-A9F0-A3A6E4B654B9}" destId="{11D20C50-7EDD-46C7-99CF-D45A3FF772C6}" srcOrd="4" destOrd="0" presId="urn:microsoft.com/office/officeart/2005/8/layout/vList5"/>
    <dgm:cxn modelId="{BD65C9D9-4069-49BB-91A3-47085712CA97}" type="presParOf" srcId="{11D20C50-7EDD-46C7-99CF-D45A3FF772C6}" destId="{CE0E7908-D091-47C6-8073-B4669FF4B1E2}" srcOrd="0" destOrd="0" presId="urn:microsoft.com/office/officeart/2005/8/layout/vList5"/>
    <dgm:cxn modelId="{2BB57802-6285-4B1E-9F6F-EA8F95D6E47B}" type="presParOf" srcId="{11D20C50-7EDD-46C7-99CF-D45A3FF772C6}" destId="{2D64C57D-29B2-4651-BD93-4F33A4B88A91}" srcOrd="1" destOrd="0" presId="urn:microsoft.com/office/officeart/2005/8/layout/vList5"/>
    <dgm:cxn modelId="{B529AAFF-9603-4621-9EF8-103E1EF6D7F9}" type="presParOf" srcId="{91872FF6-2CF7-4A87-A9F0-A3A6E4B654B9}" destId="{4F4CAD40-216B-4F8B-9FB2-7139640DA1AF}" srcOrd="5" destOrd="0" presId="urn:microsoft.com/office/officeart/2005/8/layout/vList5"/>
    <dgm:cxn modelId="{CC961BAC-98FD-4759-8C40-FC6CE6B64370}" type="presParOf" srcId="{91872FF6-2CF7-4A87-A9F0-A3A6E4B654B9}" destId="{5C81FC70-59FF-4B00-B05B-C7D39BD9FD55}" srcOrd="6" destOrd="0" presId="urn:microsoft.com/office/officeart/2005/8/layout/vList5"/>
    <dgm:cxn modelId="{22F2E0FF-5506-42D4-A2F8-C375ED456976}" type="presParOf" srcId="{5C81FC70-59FF-4B00-B05B-C7D39BD9FD55}" destId="{F4EA80BC-A33E-4FE5-84D5-CFD456CE0DEC}" srcOrd="0" destOrd="0" presId="urn:microsoft.com/office/officeart/2005/8/layout/vList5"/>
    <dgm:cxn modelId="{549EB07F-F4D5-472C-A93C-E8C348BEF6B8}" type="presParOf" srcId="{5C81FC70-59FF-4B00-B05B-C7D39BD9FD55}" destId="{A35D4B01-6560-4847-BEAB-11EF61DC60F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21A8DF-6BB0-4517-B791-2901C5C4145F}">
      <dsp:nvSpPr>
        <dsp:cNvPr id="0" name=""/>
        <dsp:cNvSpPr/>
      </dsp:nvSpPr>
      <dsp:spPr>
        <a:xfrm rot="5400000">
          <a:off x="3633012" y="-2245019"/>
          <a:ext cx="470871" cy="508107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fully protects data from attacks</a:t>
          </a:r>
          <a:endParaRPr lang="en-IN" sz="1200" kern="1200" dirty="0"/>
        </a:p>
        <a:p>
          <a:pPr marL="114300" lvl="1" indent="-114300" algn="l" defTabSz="533400">
            <a:lnSpc>
              <a:spcPct val="90000"/>
            </a:lnSpc>
            <a:spcBef>
              <a:spcPct val="0"/>
            </a:spcBef>
            <a:spcAft>
              <a:spcPct val="15000"/>
            </a:spcAft>
            <a:buChar char="•"/>
          </a:pPr>
          <a:r>
            <a:rPr lang="en-US" sz="1200" kern="1200" dirty="0"/>
            <a:t>safely restores malware-free</a:t>
          </a:r>
          <a:endParaRPr lang="en-IN" sz="1200" kern="1200" dirty="0"/>
        </a:p>
      </dsp:txBody>
      <dsp:txXfrm rot="-5400000">
        <a:off x="1327911" y="83068"/>
        <a:ext cx="5058088" cy="424899"/>
      </dsp:txXfrm>
    </dsp:sp>
    <dsp:sp modelId="{EBDFF5B2-BE93-4B27-B791-201AB9E613E8}">
      <dsp:nvSpPr>
        <dsp:cNvPr id="0" name=""/>
        <dsp:cNvSpPr/>
      </dsp:nvSpPr>
      <dsp:spPr>
        <a:xfrm>
          <a:off x="818" y="1223"/>
          <a:ext cx="1327091" cy="58858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b="1" kern="1200" dirty="0"/>
            <a:t>True immutability</a:t>
          </a:r>
          <a:endParaRPr lang="en-IN" sz="1200" kern="1200" dirty="0"/>
        </a:p>
      </dsp:txBody>
      <dsp:txXfrm>
        <a:off x="29550" y="29955"/>
        <a:ext cx="1269627" cy="531124"/>
      </dsp:txXfrm>
    </dsp:sp>
    <dsp:sp modelId="{950F6E02-A332-4B15-B871-F10EECB40E1C}">
      <dsp:nvSpPr>
        <dsp:cNvPr id="0" name=""/>
        <dsp:cNvSpPr/>
      </dsp:nvSpPr>
      <dsp:spPr>
        <a:xfrm rot="5400000">
          <a:off x="3633012" y="-1627001"/>
          <a:ext cx="470871" cy="508107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protects workloads and data</a:t>
          </a:r>
          <a:endParaRPr lang="en-IN" sz="1200" kern="1200" dirty="0"/>
        </a:p>
        <a:p>
          <a:pPr marL="114300" lvl="1" indent="-114300" algn="l" defTabSz="533400">
            <a:lnSpc>
              <a:spcPct val="90000"/>
            </a:lnSpc>
            <a:spcBef>
              <a:spcPct val="0"/>
            </a:spcBef>
            <a:spcAft>
              <a:spcPct val="15000"/>
            </a:spcAft>
            <a:buChar char="•"/>
          </a:pPr>
          <a:r>
            <a:rPr lang="en-US" sz="1200" kern="1200" dirty="0"/>
            <a:t>ensures there’s no errors through automated testing and verification</a:t>
          </a:r>
          <a:endParaRPr lang="en-IN" sz="1200" kern="1200" dirty="0"/>
        </a:p>
      </dsp:txBody>
      <dsp:txXfrm rot="-5400000">
        <a:off x="1327911" y="701086"/>
        <a:ext cx="5058088" cy="424899"/>
      </dsp:txXfrm>
    </dsp:sp>
    <dsp:sp modelId="{B7B68C21-A634-4F8A-BACD-97ECB0710FCD}">
      <dsp:nvSpPr>
        <dsp:cNvPr id="0" name=""/>
        <dsp:cNvSpPr/>
      </dsp:nvSpPr>
      <dsp:spPr>
        <a:xfrm>
          <a:off x="818" y="619241"/>
          <a:ext cx="1327091" cy="58858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b="1" kern="1200" dirty="0"/>
            <a:t>Secure backup</a:t>
          </a:r>
          <a:endParaRPr lang="en-IN" sz="1200" kern="1200" dirty="0"/>
        </a:p>
      </dsp:txBody>
      <dsp:txXfrm>
        <a:off x="29550" y="647973"/>
        <a:ext cx="1269627" cy="531124"/>
      </dsp:txXfrm>
    </dsp:sp>
    <dsp:sp modelId="{2D64C57D-29B2-4651-BD93-4F33A4B88A91}">
      <dsp:nvSpPr>
        <dsp:cNvPr id="0" name=""/>
        <dsp:cNvSpPr/>
      </dsp:nvSpPr>
      <dsp:spPr>
        <a:xfrm rot="5400000">
          <a:off x="3633012" y="-1008982"/>
          <a:ext cx="470871" cy="508107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makes data restoration less expensive than paying a ransom</a:t>
          </a:r>
          <a:endParaRPr lang="en-IN" sz="1200" kern="1200" dirty="0"/>
        </a:p>
      </dsp:txBody>
      <dsp:txXfrm rot="-5400000">
        <a:off x="1327911" y="1319105"/>
        <a:ext cx="5058088" cy="424899"/>
      </dsp:txXfrm>
    </dsp:sp>
    <dsp:sp modelId="{CE0E7908-D091-47C6-8073-B4669FF4B1E2}">
      <dsp:nvSpPr>
        <dsp:cNvPr id="0" name=""/>
        <dsp:cNvSpPr/>
      </dsp:nvSpPr>
      <dsp:spPr>
        <a:xfrm>
          <a:off x="818" y="1237260"/>
          <a:ext cx="1327091" cy="58858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b="1" kern="1200" dirty="0"/>
            <a:t>Instant recovery</a:t>
          </a:r>
          <a:endParaRPr lang="en-IN" sz="1200" kern="1200" dirty="0"/>
        </a:p>
      </dsp:txBody>
      <dsp:txXfrm>
        <a:off x="29550" y="1265992"/>
        <a:ext cx="1269627" cy="531124"/>
      </dsp:txXfrm>
    </dsp:sp>
    <dsp:sp modelId="{A35D4B01-6560-4847-BEAB-11EF61DC60FF}">
      <dsp:nvSpPr>
        <dsp:cNvPr id="0" name=""/>
        <dsp:cNvSpPr/>
      </dsp:nvSpPr>
      <dsp:spPr>
        <a:xfrm rot="5400000">
          <a:off x="3633012" y="-390964"/>
          <a:ext cx="470871" cy="508107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fully automates and documents complex workflows, including non-disruptive, large-scale recovery testing</a:t>
          </a:r>
          <a:endParaRPr lang="en-IN" sz="1200" kern="1200" dirty="0"/>
        </a:p>
      </dsp:txBody>
      <dsp:txXfrm rot="-5400000">
        <a:off x="1327911" y="1937123"/>
        <a:ext cx="5058088" cy="424899"/>
      </dsp:txXfrm>
    </dsp:sp>
    <dsp:sp modelId="{F4EA80BC-A33E-4FE5-84D5-CFD456CE0DEC}">
      <dsp:nvSpPr>
        <dsp:cNvPr id="0" name=""/>
        <dsp:cNvSpPr/>
      </dsp:nvSpPr>
      <dsp:spPr>
        <a:xfrm>
          <a:off x="818" y="1855278"/>
          <a:ext cx="1327091" cy="58858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b="1" kern="1200" dirty="0"/>
            <a:t>Orchestration</a:t>
          </a:r>
          <a:endParaRPr lang="en-IN" sz="1200" kern="1200" dirty="0"/>
        </a:p>
      </dsp:txBody>
      <dsp:txXfrm>
        <a:off x="29550" y="1884010"/>
        <a:ext cx="1269627" cy="53112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8632A59B-9CC3-41B5-A00B-4661D45AAE86}" type="datetimeFigureOut">
              <a:rPr lang="en-GB" smtClean="0"/>
              <a:t>13/09/2023</a:t>
            </a:fld>
            <a:endParaRPr lang="en-GB" dirty="0"/>
          </a:p>
        </p:txBody>
      </p:sp>
      <p:sp>
        <p:nvSpPr>
          <p:cNvPr id="4" name="Slide Image Placeholder 3"/>
          <p:cNvSpPr>
            <a:spLocks noGrp="1" noRot="1" noChangeAspect="1"/>
          </p:cNvSpPr>
          <p:nvPr>
            <p:ph type="sldImg" idx="2"/>
          </p:nvPr>
        </p:nvSpPr>
        <p:spPr>
          <a:xfrm>
            <a:off x="2120900" y="857250"/>
            <a:ext cx="4902200" cy="231457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48EAF3CD-0CB1-4656-AC50-21EED46B2540}" type="slidenum">
              <a:rPr lang="en-GB" smtClean="0"/>
              <a:t>‹#›</a:t>
            </a:fld>
            <a:endParaRPr lang="en-GB" dirty="0"/>
          </a:p>
        </p:txBody>
      </p:sp>
    </p:spTree>
    <p:extLst>
      <p:ext uri="{BB962C8B-B14F-4D97-AF65-F5344CB8AC3E}">
        <p14:creationId xmlns:p14="http://schemas.microsoft.com/office/powerpoint/2010/main" val="143987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4</a:t>
            </a:fld>
            <a:endParaRPr lang="en-GB" dirty="0"/>
          </a:p>
        </p:txBody>
      </p:sp>
    </p:spTree>
    <p:extLst>
      <p:ext uri="{BB962C8B-B14F-4D97-AF65-F5344CB8AC3E}">
        <p14:creationId xmlns:p14="http://schemas.microsoft.com/office/powerpoint/2010/main" val="3966528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20</a:t>
            </a:fld>
            <a:endParaRPr lang="en-GB" dirty="0"/>
          </a:p>
        </p:txBody>
      </p:sp>
    </p:spTree>
    <p:extLst>
      <p:ext uri="{BB962C8B-B14F-4D97-AF65-F5344CB8AC3E}">
        <p14:creationId xmlns:p14="http://schemas.microsoft.com/office/powerpoint/2010/main" val="2090381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21</a:t>
            </a:fld>
            <a:endParaRPr lang="en-GB" dirty="0"/>
          </a:p>
        </p:txBody>
      </p:sp>
    </p:spTree>
    <p:extLst>
      <p:ext uri="{BB962C8B-B14F-4D97-AF65-F5344CB8AC3E}">
        <p14:creationId xmlns:p14="http://schemas.microsoft.com/office/powerpoint/2010/main" val="1215720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22</a:t>
            </a:fld>
            <a:endParaRPr lang="en-GB" dirty="0"/>
          </a:p>
        </p:txBody>
      </p:sp>
    </p:spTree>
    <p:extLst>
      <p:ext uri="{BB962C8B-B14F-4D97-AF65-F5344CB8AC3E}">
        <p14:creationId xmlns:p14="http://schemas.microsoft.com/office/powerpoint/2010/main" val="933634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0900" y="857250"/>
            <a:ext cx="49022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EAF3CD-0CB1-4656-AC50-21EED46B2540}" type="slidenum">
              <a:rPr lang="en-GB" smtClean="0"/>
              <a:t>23</a:t>
            </a:fld>
            <a:endParaRPr lang="en-GB" dirty="0"/>
          </a:p>
        </p:txBody>
      </p:sp>
    </p:spTree>
    <p:extLst>
      <p:ext uri="{BB962C8B-B14F-4D97-AF65-F5344CB8AC3E}">
        <p14:creationId xmlns:p14="http://schemas.microsoft.com/office/powerpoint/2010/main" val="3937777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F69615-6F6A-444C-B1F2-252AFA4ECAF5}"/>
              </a:ext>
            </a:extLst>
          </p:cNvPr>
          <p:cNvSpPr>
            <a:spLocks noGrp="1"/>
          </p:cNvSpPr>
          <p:nvPr>
            <p:ph type="body" sz="quarter" idx="10" hasCustomPrompt="1"/>
          </p:nvPr>
        </p:nvSpPr>
        <p:spPr>
          <a:xfrm>
            <a:off x="9692576" y="1096963"/>
            <a:ext cx="3267773" cy="2950781"/>
          </a:xfrm>
          <a:prstGeom prst="rect">
            <a:avLst/>
          </a:prstGeom>
        </p:spPr>
        <p:txBody>
          <a:bodyPr/>
          <a:lstStyle>
            <a:lvl1pPr marL="0" indent="0">
              <a:buNone/>
              <a:defRPr sz="1400"/>
            </a:lvl1pPr>
            <a:lvl2pPr marL="408005" indent="0">
              <a:buNone/>
              <a:defRPr/>
            </a:lvl2pPr>
          </a:lstStyle>
          <a:p>
            <a:pPr lvl="0"/>
            <a:r>
              <a:rPr lang="en-US" dirty="0"/>
              <a:t>Click to enter audio.</a:t>
            </a:r>
          </a:p>
        </p:txBody>
      </p:sp>
      <p:sp>
        <p:nvSpPr>
          <p:cNvPr id="4" name="Text Placeholder 2">
            <a:extLst>
              <a:ext uri="{FF2B5EF4-FFF2-40B4-BE49-F238E27FC236}">
                <a16:creationId xmlns:a16="http://schemas.microsoft.com/office/drawing/2014/main" id="{2940472D-9470-48FB-91DB-921989C982F7}"/>
              </a:ext>
            </a:extLst>
          </p:cNvPr>
          <p:cNvSpPr>
            <a:spLocks noGrp="1"/>
          </p:cNvSpPr>
          <p:nvPr>
            <p:ph type="body" sz="quarter" idx="11" hasCustomPrompt="1"/>
          </p:nvPr>
        </p:nvSpPr>
        <p:spPr>
          <a:xfrm>
            <a:off x="9692577" y="4468052"/>
            <a:ext cx="3267773" cy="1651762"/>
          </a:xfrm>
          <a:prstGeom prst="rect">
            <a:avLst/>
          </a:prstGeom>
        </p:spPr>
        <p:txBody>
          <a:bodyPr/>
          <a:lstStyle>
            <a:lvl1pPr marL="0" indent="0">
              <a:buNone/>
              <a:defRPr sz="1400"/>
            </a:lvl1pPr>
            <a:lvl2pPr marL="408005" indent="0">
              <a:buNone/>
              <a:defRPr/>
            </a:lvl2pPr>
          </a:lstStyle>
          <a:p>
            <a:pPr lvl="0"/>
            <a:r>
              <a:rPr lang="en-US" dirty="0"/>
              <a:t>Click to enter graphic notes.</a:t>
            </a:r>
          </a:p>
        </p:txBody>
      </p:sp>
    </p:spTree>
    <p:extLst>
      <p:ext uri="{BB962C8B-B14F-4D97-AF65-F5344CB8AC3E}">
        <p14:creationId xmlns:p14="http://schemas.microsoft.com/office/powerpoint/2010/main" val="1639728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A4A16AE1-C633-4D3B-BFB0-DCCD80DBAA6A}"/>
              </a:ext>
            </a:extLst>
          </p:cNvPr>
          <p:cNvSpPr>
            <a:spLocks noGrp="1"/>
          </p:cNvSpPr>
          <p:nvPr>
            <p:ph type="body" sz="quarter" idx="10" hasCustomPrompt="1"/>
          </p:nvPr>
        </p:nvSpPr>
        <p:spPr>
          <a:xfrm>
            <a:off x="9692576" y="1096963"/>
            <a:ext cx="3267773" cy="2950781"/>
          </a:xfrm>
          <a:prstGeom prst="rect">
            <a:avLst/>
          </a:prstGeom>
        </p:spPr>
        <p:txBody>
          <a:bodyPr/>
          <a:lstStyle>
            <a:lvl1pPr marL="0" indent="0">
              <a:buNone/>
              <a:defRPr sz="1400"/>
            </a:lvl1pPr>
            <a:lvl2pPr marL="408005" indent="0">
              <a:buNone/>
              <a:defRPr/>
            </a:lvl2pPr>
          </a:lstStyle>
          <a:p>
            <a:pPr lvl="0"/>
            <a:r>
              <a:rPr lang="en-US" dirty="0"/>
              <a:t>Click to enter audio.</a:t>
            </a:r>
          </a:p>
        </p:txBody>
      </p:sp>
      <p:sp>
        <p:nvSpPr>
          <p:cNvPr id="3" name="Text Placeholder 2">
            <a:extLst>
              <a:ext uri="{FF2B5EF4-FFF2-40B4-BE49-F238E27FC236}">
                <a16:creationId xmlns:a16="http://schemas.microsoft.com/office/drawing/2014/main" id="{D4FE762A-103D-44F1-9507-27F3F6C957F5}"/>
              </a:ext>
            </a:extLst>
          </p:cNvPr>
          <p:cNvSpPr>
            <a:spLocks noGrp="1"/>
          </p:cNvSpPr>
          <p:nvPr>
            <p:ph type="body" sz="quarter" idx="11" hasCustomPrompt="1"/>
          </p:nvPr>
        </p:nvSpPr>
        <p:spPr>
          <a:xfrm>
            <a:off x="9692577" y="4468052"/>
            <a:ext cx="3267773" cy="1651762"/>
          </a:xfrm>
          <a:prstGeom prst="rect">
            <a:avLst/>
          </a:prstGeom>
        </p:spPr>
        <p:txBody>
          <a:bodyPr/>
          <a:lstStyle>
            <a:lvl1pPr marL="0" indent="0">
              <a:buNone/>
              <a:defRPr sz="1400"/>
            </a:lvl1pPr>
            <a:lvl2pPr marL="408005" indent="0">
              <a:buNone/>
              <a:defRPr/>
            </a:lvl2pPr>
          </a:lstStyle>
          <a:p>
            <a:pPr lvl="0"/>
            <a:r>
              <a:rPr lang="en-US" dirty="0"/>
              <a:t>Click to enter graphic notes.</a:t>
            </a:r>
          </a:p>
        </p:txBody>
      </p:sp>
    </p:spTree>
    <p:extLst>
      <p:ext uri="{BB962C8B-B14F-4D97-AF65-F5344CB8AC3E}">
        <p14:creationId xmlns:p14="http://schemas.microsoft.com/office/powerpoint/2010/main" val="192633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447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016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DAE3F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4601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FFF5D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7555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FDF3E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16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1556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 Id="rId9"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A43AA0-E779-4343-B859-22F1C060878D}"/>
              </a:ext>
            </a:extLst>
          </p:cNvPr>
          <p:cNvSpPr/>
          <p:nvPr userDrawn="1"/>
        </p:nvSpPr>
        <p:spPr>
          <a:xfrm>
            <a:off x="10774" y="5752217"/>
            <a:ext cx="6480175" cy="321306"/>
          </a:xfrm>
          <a:prstGeom prst="rect">
            <a:avLst/>
          </a:prstGeom>
        </p:spPr>
        <p:txBody>
          <a:bodyPr>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488"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CyberSAFE</a:t>
            </a:r>
          </a:p>
        </p:txBody>
      </p:sp>
      <p:cxnSp>
        <p:nvCxnSpPr>
          <p:cNvPr id="9" name="Straight Connector 8">
            <a:extLst>
              <a:ext uri="{FF2B5EF4-FFF2-40B4-BE49-F238E27FC236}">
                <a16:creationId xmlns:a16="http://schemas.microsoft.com/office/drawing/2014/main" id="{A31B78E1-F44A-4D9C-A2A4-8A0A302D0DAD}"/>
              </a:ext>
            </a:extLst>
          </p:cNvPr>
          <p:cNvCxnSpPr>
            <a:cxnSpLocks/>
          </p:cNvCxnSpPr>
          <p:nvPr userDrawn="1"/>
        </p:nvCxnSpPr>
        <p:spPr>
          <a:xfrm>
            <a:off x="2" y="549851"/>
            <a:ext cx="1296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E2EF0984-7CEB-4BD2-B22A-EF45018E6E2B}"/>
              </a:ext>
            </a:extLst>
          </p:cNvPr>
          <p:cNvGraphicFramePr>
            <a:graphicFrameLocks noGrp="1"/>
          </p:cNvGraphicFramePr>
          <p:nvPr userDrawn="1">
            <p:extLst>
              <p:ext uri="{D42A27DB-BD31-4B8C-83A1-F6EECF244321}">
                <p14:modId xmlns:p14="http://schemas.microsoft.com/office/powerpoint/2010/main" val="1969547813"/>
              </p:ext>
            </p:extLst>
          </p:nvPr>
        </p:nvGraphicFramePr>
        <p:xfrm>
          <a:off x="9678390" y="1"/>
          <a:ext cx="3281961" cy="6119812"/>
        </p:xfrm>
        <a:graphic>
          <a:graphicData uri="http://schemas.openxmlformats.org/drawingml/2006/table">
            <a:tbl>
              <a:tblPr firstRow="1" bandRow="1">
                <a:tableStyleId>{5C22544A-7EE6-4342-B048-85BDC9FD1C3A}</a:tableStyleId>
              </a:tblPr>
              <a:tblGrid>
                <a:gridCol w="3281961">
                  <a:extLst>
                    <a:ext uri="{9D8B030D-6E8A-4147-A177-3AD203B41FA5}">
                      <a16:colId xmlns:a16="http://schemas.microsoft.com/office/drawing/2014/main" val="1440731263"/>
                    </a:ext>
                  </a:extLst>
                </a:gridCol>
              </a:tblGrid>
              <a:tr h="765197">
                <a:tc>
                  <a:txBody>
                    <a:bodyPr/>
                    <a:lstStyle/>
                    <a:p>
                      <a:endParaRPr lang="en-IN" sz="1400" b="0" dirty="0">
                        <a:solidFill>
                          <a:schemeClr val="tx1"/>
                        </a:solidFill>
                      </a:endParaRPr>
                    </a:p>
                  </a:txBody>
                  <a:tcPr marL="97203" marR="97203">
                    <a:solidFill>
                      <a:srgbClr val="EAEFF7"/>
                    </a:solidFill>
                  </a:tcPr>
                </a:tc>
                <a:extLst>
                  <a:ext uri="{0D108BD9-81ED-4DB2-BD59-A6C34878D82A}">
                    <a16:rowId xmlns:a16="http://schemas.microsoft.com/office/drawing/2014/main" val="53715972"/>
                  </a:ext>
                </a:extLst>
              </a:tr>
              <a:tr h="3297329">
                <a:tc>
                  <a:txBody>
                    <a:bodyPr/>
                    <a:lstStyle/>
                    <a:p>
                      <a:r>
                        <a:rPr lang="en-IN" sz="1400" b="0" dirty="0">
                          <a:solidFill>
                            <a:schemeClr val="tx1"/>
                          </a:solidFill>
                        </a:rPr>
                        <a:t>Audio Transcript:</a:t>
                      </a: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p>
                      <a:endParaRPr lang="en-IN" sz="1400" b="0" dirty="0">
                        <a:solidFill>
                          <a:schemeClr val="tx1"/>
                        </a:solidFill>
                      </a:endParaRPr>
                    </a:p>
                  </a:txBody>
                  <a:tcPr marL="97203" marR="97203">
                    <a:solidFill>
                      <a:srgbClr val="EAEFF7"/>
                    </a:solidFill>
                  </a:tcPr>
                </a:tc>
                <a:extLst>
                  <a:ext uri="{0D108BD9-81ED-4DB2-BD59-A6C34878D82A}">
                    <a16:rowId xmlns:a16="http://schemas.microsoft.com/office/drawing/2014/main" val="2858219096"/>
                  </a:ext>
                </a:extLst>
              </a:tr>
              <a:tr h="2057286">
                <a:tc>
                  <a:txBody>
                    <a:bodyPr/>
                    <a:lstStyle/>
                    <a:p>
                      <a:r>
                        <a:rPr lang="en-IN" sz="1400" b="0" dirty="0">
                          <a:solidFill>
                            <a:schemeClr val="tx1"/>
                          </a:solidFill>
                        </a:rPr>
                        <a:t>Graphic Notes and Image IDs:</a:t>
                      </a:r>
                    </a:p>
                  </a:txBody>
                  <a:tcPr marL="97203" marR="97203"/>
                </a:tc>
                <a:extLst>
                  <a:ext uri="{0D108BD9-81ED-4DB2-BD59-A6C34878D82A}">
                    <a16:rowId xmlns:a16="http://schemas.microsoft.com/office/drawing/2014/main" val="2372894833"/>
                  </a:ext>
                </a:extLst>
              </a:tr>
            </a:tbl>
          </a:graphicData>
        </a:graphic>
      </p:graphicFrame>
      <p:sp>
        <p:nvSpPr>
          <p:cNvPr id="5" name="TextBox 4">
            <a:extLst>
              <a:ext uri="{FF2B5EF4-FFF2-40B4-BE49-F238E27FC236}">
                <a16:creationId xmlns:a16="http://schemas.microsoft.com/office/drawing/2014/main" id="{DCFA5A78-630A-4F3D-8066-ABBA4AA00A49}"/>
              </a:ext>
            </a:extLst>
          </p:cNvPr>
          <p:cNvSpPr txBox="1"/>
          <p:nvPr userDrawn="1"/>
        </p:nvSpPr>
        <p:spPr>
          <a:xfrm>
            <a:off x="9716713" y="440142"/>
            <a:ext cx="3489833" cy="307777"/>
          </a:xfrm>
          <a:prstGeom prst="rect">
            <a:avLst/>
          </a:prstGeom>
          <a:noFill/>
        </p:spPr>
        <p:txBody>
          <a:bodyPr wrap="square" rtlCol="0">
            <a:spAutoFit/>
          </a:bodyPr>
          <a:lstStyle/>
          <a:p>
            <a:r>
              <a:rPr lang="en-IN" sz="1400" dirty="0"/>
              <a:t>Screen ID:</a:t>
            </a:r>
          </a:p>
        </p:txBody>
      </p:sp>
      <p:sp>
        <p:nvSpPr>
          <p:cNvPr id="6" name="TextBox 5">
            <a:extLst>
              <a:ext uri="{FF2B5EF4-FFF2-40B4-BE49-F238E27FC236}">
                <a16:creationId xmlns:a16="http://schemas.microsoft.com/office/drawing/2014/main" id="{98B0DFBA-8794-4B6C-A49B-77E10380DD70}"/>
              </a:ext>
            </a:extLst>
          </p:cNvPr>
          <p:cNvSpPr txBox="1"/>
          <p:nvPr userDrawn="1"/>
        </p:nvSpPr>
        <p:spPr>
          <a:xfrm>
            <a:off x="9720829" y="36486"/>
            <a:ext cx="3489833" cy="307777"/>
          </a:xfrm>
          <a:prstGeom prst="rect">
            <a:avLst/>
          </a:prstGeom>
          <a:noFill/>
        </p:spPr>
        <p:txBody>
          <a:bodyPr wrap="square" rtlCol="0">
            <a:spAutoFit/>
          </a:bodyPr>
          <a:lstStyle/>
          <a:p>
            <a:r>
              <a:rPr lang="en-IN" sz="1400" dirty="0"/>
              <a:t>Template ID:</a:t>
            </a:r>
          </a:p>
        </p:txBody>
      </p:sp>
      <p:cxnSp>
        <p:nvCxnSpPr>
          <p:cNvPr id="8" name="Straight Connector 7">
            <a:extLst>
              <a:ext uri="{FF2B5EF4-FFF2-40B4-BE49-F238E27FC236}">
                <a16:creationId xmlns:a16="http://schemas.microsoft.com/office/drawing/2014/main" id="{6BAE6252-267E-407F-B766-86FC6ABB993E}"/>
              </a:ext>
            </a:extLst>
          </p:cNvPr>
          <p:cNvCxnSpPr/>
          <p:nvPr userDrawn="1"/>
        </p:nvCxnSpPr>
        <p:spPr>
          <a:xfrm>
            <a:off x="1016942" y="155966"/>
            <a:ext cx="0" cy="247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C0A41D2-F563-4D86-B8AE-22DF52B5B116}"/>
              </a:ext>
            </a:extLst>
          </p:cNvPr>
          <p:cNvCxnSpPr/>
          <p:nvPr userDrawn="1"/>
        </p:nvCxnSpPr>
        <p:spPr>
          <a:xfrm>
            <a:off x="3512388" y="168158"/>
            <a:ext cx="0" cy="247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D74980-CA14-42C8-8D27-22EBF4BD86AA}"/>
              </a:ext>
            </a:extLst>
          </p:cNvPr>
          <p:cNvGrpSpPr/>
          <p:nvPr userDrawn="1"/>
        </p:nvGrpSpPr>
        <p:grpSpPr>
          <a:xfrm>
            <a:off x="8328005" y="207725"/>
            <a:ext cx="199186" cy="124920"/>
            <a:chOff x="8994098" y="157398"/>
            <a:chExt cx="187377" cy="124920"/>
          </a:xfrm>
        </p:grpSpPr>
        <p:cxnSp>
          <p:nvCxnSpPr>
            <p:cNvPr id="14" name="Straight Connector 13">
              <a:extLst>
                <a:ext uri="{FF2B5EF4-FFF2-40B4-BE49-F238E27FC236}">
                  <a16:creationId xmlns:a16="http://schemas.microsoft.com/office/drawing/2014/main" id="{D7E803FD-4D54-4E94-AE4E-2AF94751BA4B}"/>
                </a:ext>
              </a:extLst>
            </p:cNvPr>
            <p:cNvCxnSpPr/>
            <p:nvPr userDrawn="1"/>
          </p:nvCxnSpPr>
          <p:spPr>
            <a:xfrm>
              <a:off x="8994098" y="15739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7F642AD-D6B3-4987-B5B4-B9C22EBEA04F}"/>
                </a:ext>
              </a:extLst>
            </p:cNvPr>
            <p:cNvCxnSpPr/>
            <p:nvPr userDrawn="1"/>
          </p:nvCxnSpPr>
          <p:spPr>
            <a:xfrm>
              <a:off x="8994098" y="21985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EE8ACF-33C8-4769-8C6B-7152F04DD954}"/>
                </a:ext>
              </a:extLst>
            </p:cNvPr>
            <p:cNvCxnSpPr/>
            <p:nvPr userDrawn="1"/>
          </p:nvCxnSpPr>
          <p:spPr>
            <a:xfrm>
              <a:off x="8994098" y="282318"/>
              <a:ext cx="187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F89D530C-BCC7-4C0A-8F2B-283D342360D8}"/>
              </a:ext>
            </a:extLst>
          </p:cNvPr>
          <p:cNvSpPr txBox="1"/>
          <p:nvPr userDrawn="1"/>
        </p:nvSpPr>
        <p:spPr>
          <a:xfrm>
            <a:off x="7730442" y="124590"/>
            <a:ext cx="595035" cy="288669"/>
          </a:xfrm>
          <a:prstGeom prst="rect">
            <a:avLst/>
          </a:prstGeom>
          <a:noFill/>
        </p:spPr>
        <p:txBody>
          <a:bodyPr wrap="none" rtlCol="0">
            <a:spAutoFit/>
          </a:bodyPr>
          <a:lstStyle/>
          <a:p>
            <a:r>
              <a:rPr lang="en-IN" sz="1276" dirty="0"/>
              <a:t>Menu</a:t>
            </a:r>
          </a:p>
        </p:txBody>
      </p:sp>
      <p:sp>
        <p:nvSpPr>
          <p:cNvPr id="18" name="Rectangle 17">
            <a:extLst>
              <a:ext uri="{FF2B5EF4-FFF2-40B4-BE49-F238E27FC236}">
                <a16:creationId xmlns:a16="http://schemas.microsoft.com/office/drawing/2014/main" id="{D718D780-FB56-4D6C-A0F6-FD640A604696}"/>
              </a:ext>
            </a:extLst>
          </p:cNvPr>
          <p:cNvSpPr/>
          <p:nvPr userDrawn="1"/>
        </p:nvSpPr>
        <p:spPr>
          <a:xfrm>
            <a:off x="6995362" y="5761723"/>
            <a:ext cx="2422466" cy="288669"/>
          </a:xfrm>
          <a:prstGeom prst="rect">
            <a:avLst/>
          </a:prstGeom>
        </p:spPr>
        <p:txBody>
          <a:bodyPr wrap="square">
            <a:spAutoFit/>
          </a:bodyPr>
          <a:lstStyle/>
          <a:p>
            <a:pPr marL="0" marR="0" lvl="0" indent="0" algn="r"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&lt;  Previous    00 | 00    Next  &gt;</a:t>
            </a:r>
          </a:p>
        </p:txBody>
      </p:sp>
      <p:grpSp>
        <p:nvGrpSpPr>
          <p:cNvPr id="22" name="Group 21">
            <a:extLst>
              <a:ext uri="{FF2B5EF4-FFF2-40B4-BE49-F238E27FC236}">
                <a16:creationId xmlns:a16="http://schemas.microsoft.com/office/drawing/2014/main" id="{86B11FB2-B6DF-4AA9-8F54-F06579354693}"/>
              </a:ext>
            </a:extLst>
          </p:cNvPr>
          <p:cNvGrpSpPr/>
          <p:nvPr userDrawn="1"/>
        </p:nvGrpSpPr>
        <p:grpSpPr>
          <a:xfrm>
            <a:off x="171083" y="5761723"/>
            <a:ext cx="724889" cy="288669"/>
            <a:chOff x="850703" y="5761718"/>
            <a:chExt cx="681914" cy="288669"/>
          </a:xfrm>
        </p:grpSpPr>
        <p:sp>
          <p:nvSpPr>
            <p:cNvPr id="23" name="Rectangle 22">
              <a:extLst>
                <a:ext uri="{FF2B5EF4-FFF2-40B4-BE49-F238E27FC236}">
                  <a16:creationId xmlns:a16="http://schemas.microsoft.com/office/drawing/2014/main" id="{E3CF6494-576A-4F80-BF2C-60040662B847}"/>
                </a:ext>
              </a:extLst>
            </p:cNvPr>
            <p:cNvSpPr/>
            <p:nvPr userDrawn="1"/>
          </p:nvSpPr>
          <p:spPr>
            <a:xfrm>
              <a:off x="1005857" y="5761718"/>
              <a:ext cx="526760"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Help</a:t>
              </a:r>
            </a:p>
          </p:txBody>
        </p:sp>
        <p:pic>
          <p:nvPicPr>
            <p:cNvPr id="24" name="Picture 23">
              <a:extLst>
                <a:ext uri="{FF2B5EF4-FFF2-40B4-BE49-F238E27FC236}">
                  <a16:creationId xmlns:a16="http://schemas.microsoft.com/office/drawing/2014/main" id="{593C3C36-778A-46DC-9093-4896EE07F6B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50703" y="5819092"/>
              <a:ext cx="180000" cy="180000"/>
            </a:xfrm>
            <a:prstGeom prst="rect">
              <a:avLst/>
            </a:prstGeom>
          </p:spPr>
        </p:pic>
      </p:grpSp>
      <p:grpSp>
        <p:nvGrpSpPr>
          <p:cNvPr id="25" name="Group 24">
            <a:extLst>
              <a:ext uri="{FF2B5EF4-FFF2-40B4-BE49-F238E27FC236}">
                <a16:creationId xmlns:a16="http://schemas.microsoft.com/office/drawing/2014/main" id="{DF8EE600-74DC-4188-AB41-6504999DD085}"/>
              </a:ext>
            </a:extLst>
          </p:cNvPr>
          <p:cNvGrpSpPr/>
          <p:nvPr userDrawn="1"/>
        </p:nvGrpSpPr>
        <p:grpSpPr>
          <a:xfrm>
            <a:off x="8961360" y="134985"/>
            <a:ext cx="679093" cy="288669"/>
            <a:chOff x="249345" y="5761718"/>
            <a:chExt cx="638833" cy="288669"/>
          </a:xfrm>
        </p:grpSpPr>
        <p:pic>
          <p:nvPicPr>
            <p:cNvPr id="26" name="Picture 25">
              <a:extLst>
                <a:ext uri="{FF2B5EF4-FFF2-40B4-BE49-F238E27FC236}">
                  <a16:creationId xmlns:a16="http://schemas.microsoft.com/office/drawing/2014/main" id="{30F6C041-8D84-45EC-983B-50F2BD715E7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49345" y="5811793"/>
              <a:ext cx="169412" cy="180000"/>
            </a:xfrm>
            <a:prstGeom prst="rect">
              <a:avLst/>
            </a:prstGeom>
          </p:spPr>
        </p:pic>
        <p:sp>
          <p:nvSpPr>
            <p:cNvPr id="27" name="Rectangle 26">
              <a:extLst>
                <a:ext uri="{FF2B5EF4-FFF2-40B4-BE49-F238E27FC236}">
                  <a16:creationId xmlns:a16="http://schemas.microsoft.com/office/drawing/2014/main" id="{220F7BF0-34FC-4323-9120-835229EA1F63}"/>
                </a:ext>
              </a:extLst>
            </p:cNvPr>
            <p:cNvSpPr/>
            <p:nvPr userDrawn="1"/>
          </p:nvSpPr>
          <p:spPr>
            <a:xfrm>
              <a:off x="386264" y="5761718"/>
              <a:ext cx="501914"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Exit</a:t>
              </a:r>
            </a:p>
          </p:txBody>
        </p:sp>
      </p:grpSp>
      <p:grpSp>
        <p:nvGrpSpPr>
          <p:cNvPr id="31" name="Group 30">
            <a:extLst>
              <a:ext uri="{FF2B5EF4-FFF2-40B4-BE49-F238E27FC236}">
                <a16:creationId xmlns:a16="http://schemas.microsoft.com/office/drawing/2014/main" id="{FDD5839C-D150-407D-95F7-5B5E874F26D0}"/>
              </a:ext>
            </a:extLst>
          </p:cNvPr>
          <p:cNvGrpSpPr/>
          <p:nvPr userDrawn="1"/>
        </p:nvGrpSpPr>
        <p:grpSpPr>
          <a:xfrm>
            <a:off x="3985133" y="5758285"/>
            <a:ext cx="1114034" cy="288669"/>
            <a:chOff x="3522689" y="5764218"/>
            <a:chExt cx="1047989" cy="288669"/>
          </a:xfrm>
        </p:grpSpPr>
        <p:sp>
          <p:nvSpPr>
            <p:cNvPr id="32" name="Rectangle 31">
              <a:extLst>
                <a:ext uri="{FF2B5EF4-FFF2-40B4-BE49-F238E27FC236}">
                  <a16:creationId xmlns:a16="http://schemas.microsoft.com/office/drawing/2014/main" id="{C5171068-DEA4-43D9-92E3-479B360A5A06}"/>
                </a:ext>
              </a:extLst>
            </p:cNvPr>
            <p:cNvSpPr/>
            <p:nvPr userDrawn="1"/>
          </p:nvSpPr>
          <p:spPr>
            <a:xfrm>
              <a:off x="3739248" y="5764218"/>
              <a:ext cx="831430"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Audio on</a:t>
              </a:r>
            </a:p>
          </p:txBody>
        </p:sp>
        <p:pic>
          <p:nvPicPr>
            <p:cNvPr id="33" name="Picture 32">
              <a:extLst>
                <a:ext uri="{FF2B5EF4-FFF2-40B4-BE49-F238E27FC236}">
                  <a16:creationId xmlns:a16="http://schemas.microsoft.com/office/drawing/2014/main" id="{794BB09E-5B49-4D1E-9460-EC0BCBB72530}"/>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522689" y="5794792"/>
              <a:ext cx="228600" cy="228600"/>
            </a:xfrm>
            <a:prstGeom prst="rect">
              <a:avLst/>
            </a:prstGeom>
          </p:spPr>
        </p:pic>
      </p:grpSp>
      <p:grpSp>
        <p:nvGrpSpPr>
          <p:cNvPr id="34" name="Group 33">
            <a:extLst>
              <a:ext uri="{FF2B5EF4-FFF2-40B4-BE49-F238E27FC236}">
                <a16:creationId xmlns:a16="http://schemas.microsoft.com/office/drawing/2014/main" id="{71A59733-CA2E-4599-8AD0-0EA973AF5485}"/>
              </a:ext>
            </a:extLst>
          </p:cNvPr>
          <p:cNvGrpSpPr/>
          <p:nvPr userDrawn="1"/>
        </p:nvGrpSpPr>
        <p:grpSpPr>
          <a:xfrm>
            <a:off x="2447572" y="5759228"/>
            <a:ext cx="952937" cy="288669"/>
            <a:chOff x="3390398" y="5759223"/>
            <a:chExt cx="896442" cy="288669"/>
          </a:xfrm>
        </p:grpSpPr>
        <p:sp>
          <p:nvSpPr>
            <p:cNvPr id="35" name="Rectangle 34">
              <a:extLst>
                <a:ext uri="{FF2B5EF4-FFF2-40B4-BE49-F238E27FC236}">
                  <a16:creationId xmlns:a16="http://schemas.microsoft.com/office/drawing/2014/main" id="{2CAFEBC0-AE80-4EB0-B864-FDE20BF5A3F2}"/>
                </a:ext>
              </a:extLst>
            </p:cNvPr>
            <p:cNvSpPr/>
            <p:nvPr userDrawn="1"/>
          </p:nvSpPr>
          <p:spPr>
            <a:xfrm>
              <a:off x="3583468" y="5759223"/>
              <a:ext cx="703372"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Replay</a:t>
              </a:r>
            </a:p>
          </p:txBody>
        </p:sp>
        <p:pic>
          <p:nvPicPr>
            <p:cNvPr id="36" name="Picture 35">
              <a:extLst>
                <a:ext uri="{FF2B5EF4-FFF2-40B4-BE49-F238E27FC236}">
                  <a16:creationId xmlns:a16="http://schemas.microsoft.com/office/drawing/2014/main" id="{0DE83E6F-9C1F-4EEB-919C-08FF209F2FA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390398" y="5783422"/>
              <a:ext cx="228600" cy="228600"/>
            </a:xfrm>
            <a:prstGeom prst="rect">
              <a:avLst/>
            </a:prstGeom>
          </p:spPr>
        </p:pic>
      </p:grpSp>
      <p:grpSp>
        <p:nvGrpSpPr>
          <p:cNvPr id="37" name="Group 36">
            <a:extLst>
              <a:ext uri="{FF2B5EF4-FFF2-40B4-BE49-F238E27FC236}">
                <a16:creationId xmlns:a16="http://schemas.microsoft.com/office/drawing/2014/main" id="{1EB00FF0-8DBC-4624-8B72-D6844EB8B79C}"/>
              </a:ext>
            </a:extLst>
          </p:cNvPr>
          <p:cNvGrpSpPr/>
          <p:nvPr userDrawn="1"/>
        </p:nvGrpSpPr>
        <p:grpSpPr>
          <a:xfrm>
            <a:off x="5179605" y="5759228"/>
            <a:ext cx="1177376" cy="288669"/>
            <a:chOff x="5470410" y="5759223"/>
            <a:chExt cx="1107576" cy="288669"/>
          </a:xfrm>
        </p:grpSpPr>
        <p:sp>
          <p:nvSpPr>
            <p:cNvPr id="38" name="Rectangle 37">
              <a:extLst>
                <a:ext uri="{FF2B5EF4-FFF2-40B4-BE49-F238E27FC236}">
                  <a16:creationId xmlns:a16="http://schemas.microsoft.com/office/drawing/2014/main" id="{7703CD07-76A8-42CA-9478-125EC7E4BA8F}"/>
                </a:ext>
              </a:extLst>
            </p:cNvPr>
            <p:cNvSpPr/>
            <p:nvPr userDrawn="1"/>
          </p:nvSpPr>
          <p:spPr>
            <a:xfrm>
              <a:off x="5671060" y="5759223"/>
              <a:ext cx="906926" cy="288669"/>
            </a:xfrm>
            <a:prstGeom prst="rect">
              <a:avLst/>
            </a:prstGeom>
          </p:spPr>
          <p:txBody>
            <a:bodyPr wrap="square">
              <a:spAutoFit/>
            </a:bodyPr>
            <a:lstStyle/>
            <a:p>
              <a:pPr marL="0" marR="0" lvl="0" indent="0" algn="l" defTabSz="971957" rtl="0" eaLnBrk="1" fontAlgn="auto" latinLnBrk="0" hangingPunct="1">
                <a:lnSpc>
                  <a:spcPct val="100000"/>
                </a:lnSpc>
                <a:spcBef>
                  <a:spcPts val="0"/>
                </a:spcBef>
                <a:spcAft>
                  <a:spcPts val="0"/>
                </a:spcAft>
                <a:buClrTx/>
                <a:buSzTx/>
                <a:buFontTx/>
                <a:buNone/>
                <a:tabLst/>
                <a:defRPr/>
              </a:pPr>
              <a:r>
                <a:rPr kumimoji="0" lang="en-IN" sz="1276"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Transcript</a:t>
              </a:r>
            </a:p>
          </p:txBody>
        </p:sp>
        <p:pic>
          <p:nvPicPr>
            <p:cNvPr id="39" name="Picture 38">
              <a:extLst>
                <a:ext uri="{FF2B5EF4-FFF2-40B4-BE49-F238E27FC236}">
                  <a16:creationId xmlns:a16="http://schemas.microsoft.com/office/drawing/2014/main" id="{A7FBF275-C97D-474C-8A55-A29A5539254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470410" y="5805577"/>
              <a:ext cx="216000" cy="216000"/>
            </a:xfrm>
            <a:prstGeom prst="rect">
              <a:avLst/>
            </a:prstGeom>
          </p:spPr>
        </p:pic>
      </p:grpSp>
      <p:cxnSp>
        <p:nvCxnSpPr>
          <p:cNvPr id="40" name="Straight Connector 39">
            <a:extLst>
              <a:ext uri="{FF2B5EF4-FFF2-40B4-BE49-F238E27FC236}">
                <a16:creationId xmlns:a16="http://schemas.microsoft.com/office/drawing/2014/main" id="{26C105AA-5C24-409D-96E6-C0EC73B71329}"/>
              </a:ext>
            </a:extLst>
          </p:cNvPr>
          <p:cNvCxnSpPr>
            <a:cxnSpLocks/>
          </p:cNvCxnSpPr>
          <p:nvPr userDrawn="1"/>
        </p:nvCxnSpPr>
        <p:spPr>
          <a:xfrm>
            <a:off x="2336470" y="5788886"/>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858D2C20-8A15-45D9-B3BB-251415935FC7}"/>
              </a:ext>
            </a:extLst>
          </p:cNvPr>
          <p:cNvCxnSpPr>
            <a:cxnSpLocks/>
          </p:cNvCxnSpPr>
          <p:nvPr userDrawn="1"/>
        </p:nvCxnSpPr>
        <p:spPr>
          <a:xfrm>
            <a:off x="3431093" y="5788886"/>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8D7E477D-5530-4859-9E69-C3433898F098}"/>
              </a:ext>
            </a:extLst>
          </p:cNvPr>
          <p:cNvCxnSpPr>
            <a:cxnSpLocks/>
          </p:cNvCxnSpPr>
          <p:nvPr userDrawn="1"/>
        </p:nvCxnSpPr>
        <p:spPr>
          <a:xfrm>
            <a:off x="6944866" y="5787960"/>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DD0CD8B1-92C8-46FB-98BB-D8FAFBC5E142}"/>
              </a:ext>
            </a:extLst>
          </p:cNvPr>
          <p:cNvCxnSpPr>
            <a:cxnSpLocks/>
          </p:cNvCxnSpPr>
          <p:nvPr userDrawn="1"/>
        </p:nvCxnSpPr>
        <p:spPr>
          <a:xfrm>
            <a:off x="5086137" y="5788886"/>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52A6C0B7-1287-4F07-86BA-9B2655F389F1}"/>
              </a:ext>
            </a:extLst>
          </p:cNvPr>
          <p:cNvCxnSpPr>
            <a:cxnSpLocks/>
          </p:cNvCxnSpPr>
          <p:nvPr userDrawn="1"/>
        </p:nvCxnSpPr>
        <p:spPr>
          <a:xfrm>
            <a:off x="937977" y="5788886"/>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36A455F1-CDDE-41F9-A47C-46ACD70D2C93}"/>
              </a:ext>
            </a:extLst>
          </p:cNvPr>
          <p:cNvCxnSpPr>
            <a:cxnSpLocks/>
          </p:cNvCxnSpPr>
          <p:nvPr userDrawn="1"/>
        </p:nvCxnSpPr>
        <p:spPr>
          <a:xfrm>
            <a:off x="8761177" y="161441"/>
            <a:ext cx="0" cy="229161"/>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19B9C635-F4AF-4F7E-9204-27D74C5A0D2C}"/>
              </a:ext>
            </a:extLst>
          </p:cNvPr>
          <p:cNvCxnSpPr>
            <a:cxnSpLocks/>
          </p:cNvCxnSpPr>
          <p:nvPr userDrawn="1"/>
        </p:nvCxnSpPr>
        <p:spPr>
          <a:xfrm>
            <a:off x="-11873" y="5671057"/>
            <a:ext cx="96998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1333945"/>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84" r:id="rId3"/>
  </p:sldLayoutIdLst>
  <p:txStyles>
    <p:titleStyle>
      <a:lvl1pPr algn="l" defTabSz="816011" rtl="0" eaLnBrk="1" latinLnBrk="0" hangingPunct="1">
        <a:lnSpc>
          <a:spcPct val="90000"/>
        </a:lnSpc>
        <a:spcBef>
          <a:spcPct val="0"/>
        </a:spcBef>
        <a:buNone/>
        <a:defRPr sz="3927" kern="1200">
          <a:solidFill>
            <a:schemeClr val="tx1"/>
          </a:solidFill>
          <a:latin typeface="+mj-lt"/>
          <a:ea typeface="+mj-ea"/>
          <a:cs typeface="+mj-cs"/>
        </a:defRPr>
      </a:lvl1pPr>
    </p:titleStyle>
    <p:bodyStyle>
      <a:lvl1pPr marL="204003" indent="-204003" algn="l" defTabSz="816011" rtl="0" eaLnBrk="1" latinLnBrk="0" hangingPunct="1">
        <a:lnSpc>
          <a:spcPct val="90000"/>
        </a:lnSpc>
        <a:spcBef>
          <a:spcPts val="892"/>
        </a:spcBef>
        <a:buFont typeface="Arial" panose="020B0604020202020204" pitchFamily="34" charset="0"/>
        <a:buChar char="•"/>
        <a:defRPr sz="2499" kern="1200">
          <a:solidFill>
            <a:schemeClr val="tx1"/>
          </a:solidFill>
          <a:latin typeface="+mn-lt"/>
          <a:ea typeface="+mn-ea"/>
          <a:cs typeface="+mn-cs"/>
        </a:defRPr>
      </a:lvl1pPr>
      <a:lvl2pPr marL="612008" indent="-204003" algn="l" defTabSz="816011" rtl="0" eaLnBrk="1" latinLnBrk="0" hangingPunct="1">
        <a:lnSpc>
          <a:spcPct val="90000"/>
        </a:lnSpc>
        <a:spcBef>
          <a:spcPts val="446"/>
        </a:spcBef>
        <a:buFont typeface="Arial" panose="020B0604020202020204" pitchFamily="34" charset="0"/>
        <a:buChar char="•"/>
        <a:defRPr sz="2142" kern="1200">
          <a:solidFill>
            <a:schemeClr val="tx1"/>
          </a:solidFill>
          <a:latin typeface="+mn-lt"/>
          <a:ea typeface="+mn-ea"/>
          <a:cs typeface="+mn-cs"/>
        </a:defRPr>
      </a:lvl2pPr>
      <a:lvl3pPr marL="1020013" indent="-204003" algn="l" defTabSz="816011" rtl="0" eaLnBrk="1" latinLnBrk="0" hangingPunct="1">
        <a:lnSpc>
          <a:spcPct val="90000"/>
        </a:lnSpc>
        <a:spcBef>
          <a:spcPts val="446"/>
        </a:spcBef>
        <a:buFont typeface="Arial" panose="020B0604020202020204" pitchFamily="34" charset="0"/>
        <a:buChar char="•"/>
        <a:defRPr sz="1785" kern="1200">
          <a:solidFill>
            <a:schemeClr val="tx1"/>
          </a:solidFill>
          <a:latin typeface="+mn-lt"/>
          <a:ea typeface="+mn-ea"/>
          <a:cs typeface="+mn-cs"/>
        </a:defRPr>
      </a:lvl3pPr>
      <a:lvl4pPr marL="1428018"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4pPr>
      <a:lvl5pPr marL="1836024"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5pPr>
      <a:lvl6pPr marL="2244029"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6pPr>
      <a:lvl7pPr marL="2652034"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7pPr>
      <a:lvl8pPr marL="3060040"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8pPr>
      <a:lvl9pPr marL="3468045" indent="-204003" algn="l" defTabSz="816011"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9pPr>
    </p:bodyStyle>
    <p:otherStyle>
      <a:defPPr>
        <a:defRPr lang="en-US"/>
      </a:defPPr>
      <a:lvl1pPr marL="0" algn="l" defTabSz="816011" rtl="0" eaLnBrk="1" latinLnBrk="0" hangingPunct="1">
        <a:defRPr sz="1606" kern="1200">
          <a:solidFill>
            <a:schemeClr val="tx1"/>
          </a:solidFill>
          <a:latin typeface="+mn-lt"/>
          <a:ea typeface="+mn-ea"/>
          <a:cs typeface="+mn-cs"/>
        </a:defRPr>
      </a:lvl1pPr>
      <a:lvl2pPr marL="408005" algn="l" defTabSz="816011" rtl="0" eaLnBrk="1" latinLnBrk="0" hangingPunct="1">
        <a:defRPr sz="1606" kern="1200">
          <a:solidFill>
            <a:schemeClr val="tx1"/>
          </a:solidFill>
          <a:latin typeface="+mn-lt"/>
          <a:ea typeface="+mn-ea"/>
          <a:cs typeface="+mn-cs"/>
        </a:defRPr>
      </a:lvl2pPr>
      <a:lvl3pPr marL="816011" algn="l" defTabSz="816011" rtl="0" eaLnBrk="1" latinLnBrk="0" hangingPunct="1">
        <a:defRPr sz="1606" kern="1200">
          <a:solidFill>
            <a:schemeClr val="tx1"/>
          </a:solidFill>
          <a:latin typeface="+mn-lt"/>
          <a:ea typeface="+mn-ea"/>
          <a:cs typeface="+mn-cs"/>
        </a:defRPr>
      </a:lvl3pPr>
      <a:lvl4pPr marL="1224016" algn="l" defTabSz="816011" rtl="0" eaLnBrk="1" latinLnBrk="0" hangingPunct="1">
        <a:defRPr sz="1606" kern="1200">
          <a:solidFill>
            <a:schemeClr val="tx1"/>
          </a:solidFill>
          <a:latin typeface="+mn-lt"/>
          <a:ea typeface="+mn-ea"/>
          <a:cs typeface="+mn-cs"/>
        </a:defRPr>
      </a:lvl4pPr>
      <a:lvl5pPr marL="1632021" algn="l" defTabSz="816011" rtl="0" eaLnBrk="1" latinLnBrk="0" hangingPunct="1">
        <a:defRPr sz="1606" kern="1200">
          <a:solidFill>
            <a:schemeClr val="tx1"/>
          </a:solidFill>
          <a:latin typeface="+mn-lt"/>
          <a:ea typeface="+mn-ea"/>
          <a:cs typeface="+mn-cs"/>
        </a:defRPr>
      </a:lvl5pPr>
      <a:lvl6pPr marL="2040026" algn="l" defTabSz="816011" rtl="0" eaLnBrk="1" latinLnBrk="0" hangingPunct="1">
        <a:defRPr sz="1606" kern="1200">
          <a:solidFill>
            <a:schemeClr val="tx1"/>
          </a:solidFill>
          <a:latin typeface="+mn-lt"/>
          <a:ea typeface="+mn-ea"/>
          <a:cs typeface="+mn-cs"/>
        </a:defRPr>
      </a:lvl6pPr>
      <a:lvl7pPr marL="2448032" algn="l" defTabSz="816011" rtl="0" eaLnBrk="1" latinLnBrk="0" hangingPunct="1">
        <a:defRPr sz="1606" kern="1200">
          <a:solidFill>
            <a:schemeClr val="tx1"/>
          </a:solidFill>
          <a:latin typeface="+mn-lt"/>
          <a:ea typeface="+mn-ea"/>
          <a:cs typeface="+mn-cs"/>
        </a:defRPr>
      </a:lvl7pPr>
      <a:lvl8pPr marL="2856037" algn="l" defTabSz="816011" rtl="0" eaLnBrk="1" latinLnBrk="0" hangingPunct="1">
        <a:defRPr sz="1606" kern="1200">
          <a:solidFill>
            <a:schemeClr val="tx1"/>
          </a:solidFill>
          <a:latin typeface="+mn-lt"/>
          <a:ea typeface="+mn-ea"/>
          <a:cs typeface="+mn-cs"/>
        </a:defRPr>
      </a:lvl8pPr>
      <a:lvl9pPr marL="3264042" algn="l" defTabSz="816011" rtl="0" eaLnBrk="1" latinLnBrk="0" hangingPunct="1">
        <a:defRPr sz="1606"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78292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thenounproject.com/icon/data-analysis-2795514/"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9.jpeg"/><Relationship Id="rId4" Type="http://schemas.openxmlformats.org/officeDocument/2006/relationships/hyperlink" Target="https://www.freepik.com/free-vector/steal-data-concept_7912037.htm#page=2&amp;query=ransomware&amp;position=5&amp;from_view=search"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freepik.com/free-photo/three-nice-pencils-gray-background_2523778.htm#page=2&amp;query=objectives&amp;position=35&amp;from_view=search" TargetMode="External"/><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s://www.freepik.com/free-vector/automatic-backup-abstract-concept-illustration_11667620.htm#query=recovery%20of%20data&amp;position=0&amp;from_view=search" TargetMode="Externa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thenounproject.com/icon/computer-virus-3655345/" TargetMode="External"/><Relationship Id="rId7" Type="http://schemas.openxmlformats.org/officeDocument/2006/relationships/hyperlink" Target="https://thenounproject.com/icon/data-lock-68285/" TargetMode="Externa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s://thenounproject.com/icon/destroyed-5066257/" TargetMode="External"/><Relationship Id="rId10" Type="http://schemas.openxmlformats.org/officeDocument/2006/relationships/image" Target="../media/image20.png"/><Relationship Id="rId4" Type="http://schemas.openxmlformats.org/officeDocument/2006/relationships/image" Target="../media/image17.png"/><Relationship Id="rId9" Type="http://schemas.openxmlformats.org/officeDocument/2006/relationships/hyperlink" Target="https://thenounproject.com/icon/ransom-money-4745974/"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svg"/><Relationship Id="rId2" Type="http://schemas.openxmlformats.org/officeDocument/2006/relationships/hyperlink" Target="https://thenounproject.com/icon/laptop-2894329/" TargetMode="Externa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thenounproject.com/icon/locked-lock-3205784/" TargetMode="External"/><Relationship Id="rId9" Type="http://schemas.openxmlformats.org/officeDocument/2006/relationships/image" Target="../media/image26.svg"/></Relationships>
</file>

<file path=ppt/slides/_rels/slide7.xml.rels><?xml version="1.0" encoding="UTF-8" standalone="yes"?>
<Relationships xmlns="http://schemas.openxmlformats.org/package/2006/relationships"><Relationship Id="rId8" Type="http://schemas.openxmlformats.org/officeDocument/2006/relationships/hyperlink" Target="https://thenounproject.com/icon/warning-4047436/" TargetMode="External"/><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hyperlink" Target="https://thenounproject.com/icon/hacked-computer-2107980/" TargetMode="External"/><Relationship Id="rId1" Type="http://schemas.openxmlformats.org/officeDocument/2006/relationships/slideLayout" Target="../slideLayouts/slideLayout2.xml"/><Relationship Id="rId6" Type="http://schemas.openxmlformats.org/officeDocument/2006/relationships/hyperlink" Target="https://thenounproject.com/icon/customer-2021869/" TargetMode="External"/><Relationship Id="rId5" Type="http://schemas.openxmlformats.org/officeDocument/2006/relationships/image" Target="../media/image28.png"/><Relationship Id="rId4" Type="http://schemas.openxmlformats.org/officeDocument/2006/relationships/hyperlink" Target="https://thenounproject.com/icon/public-data-1631024/" TargetMode="External"/><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thenounproject.com/icon/data-protection-2572687/"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thenounproject.com/icon/backup-3151641/" TargetMode="External"/><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hyperlink" Target="https://thenounproject.com/icon/test-3377832/" TargetMode="External"/><Relationship Id="rId1" Type="http://schemas.openxmlformats.org/officeDocument/2006/relationships/slideLayout" Target="../slideLayouts/slideLayout2.xml"/><Relationship Id="rId6" Type="http://schemas.openxmlformats.org/officeDocument/2006/relationships/hyperlink" Target="https://thenounproject.com/icon/ransomware-4826498/" TargetMode="External"/><Relationship Id="rId5" Type="http://schemas.openxmlformats.org/officeDocument/2006/relationships/image" Target="../media/image35.png"/><Relationship Id="rId4" Type="http://schemas.openxmlformats.org/officeDocument/2006/relationships/hyperlink" Target="https://thenounproject.com/icon/backup-3201899/" TargetMode="External"/><Relationship Id="rId9"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hyperlink" Target="https://thenounproject.com/icon/cash-suitcase-354410/" TargetMode="External"/><Relationship Id="rId1" Type="http://schemas.openxmlformats.org/officeDocument/2006/relationships/slideLayout" Target="../slideLayouts/slideLayout2.xml"/><Relationship Id="rId6" Type="http://schemas.openxmlformats.org/officeDocument/2006/relationships/hyperlink" Target="https://thenounproject.com/icon/decrypt-data-2178169/" TargetMode="External"/><Relationship Id="rId5" Type="http://schemas.openxmlformats.org/officeDocument/2006/relationships/image" Target="../media/image39.png"/><Relationship Id="rId4" Type="http://schemas.openxmlformats.org/officeDocument/2006/relationships/hyperlink" Target="https://thenounproject.com/icon/backup-4751112/"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thenounproject.com/icon/ransomware-2588224/" TargetMode="External"/><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hyperlink" Target="https://thenounproject.com/icon/restore-window-1642901/" TargetMode="External"/><Relationship Id="rId1" Type="http://schemas.openxmlformats.org/officeDocument/2006/relationships/slideLayout" Target="../slideLayouts/slideLayout2.xml"/><Relationship Id="rId6" Type="http://schemas.openxmlformats.org/officeDocument/2006/relationships/hyperlink" Target="https://thenounproject.com/icon/lock-2720955/" TargetMode="External"/><Relationship Id="rId11" Type="http://schemas.openxmlformats.org/officeDocument/2006/relationships/image" Target="../media/image45.png"/><Relationship Id="rId5" Type="http://schemas.openxmlformats.org/officeDocument/2006/relationships/image" Target="../media/image42.png"/><Relationship Id="rId10" Type="http://schemas.openxmlformats.org/officeDocument/2006/relationships/hyperlink" Target="https://thenounproject.com/icon/regulation-3146997/" TargetMode="External"/><Relationship Id="rId4" Type="http://schemas.openxmlformats.org/officeDocument/2006/relationships/hyperlink" Target="https://thenounproject.com/icon/restore-2236603/" TargetMode="External"/><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thenounproject.com/icon/recovery-1522834/" TargetMode="External"/><Relationship Id="rId13"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49.png"/><Relationship Id="rId12" Type="http://schemas.openxmlformats.org/officeDocument/2006/relationships/hyperlink" Target="https://thenounproject.com/icon/disaster-recovery-4605401/" TargetMode="External"/><Relationship Id="rId2" Type="http://schemas.openxmlformats.org/officeDocument/2006/relationships/hyperlink" Target="https://thenounproject.com/icon/immutability-4957980/" TargetMode="External"/><Relationship Id="rId1" Type="http://schemas.openxmlformats.org/officeDocument/2006/relationships/slideLayout" Target="../slideLayouts/slideLayout2.xml"/><Relationship Id="rId6" Type="http://schemas.openxmlformats.org/officeDocument/2006/relationships/hyperlink" Target="https://thenounproject.com/icon/rule-3846861/" TargetMode="External"/><Relationship Id="rId11" Type="http://schemas.openxmlformats.org/officeDocument/2006/relationships/image" Target="../media/image51.png"/><Relationship Id="rId5" Type="http://schemas.openxmlformats.org/officeDocument/2006/relationships/image" Target="../media/image48.png"/><Relationship Id="rId10" Type="http://schemas.openxmlformats.org/officeDocument/2006/relationships/hyperlink" Target="https://thenounproject.com/icon/recovery-3995592/" TargetMode="External"/><Relationship Id="rId4" Type="http://schemas.openxmlformats.org/officeDocument/2006/relationships/hyperlink" Target="https://thenounproject.com/icon/backup-2912773/" TargetMode="External"/><Relationship Id="rId9" Type="http://schemas.openxmlformats.org/officeDocument/2006/relationships/image" Target="../media/image50.png"/></Relationships>
</file>

<file path=ppt/slides/_rels/slide1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55.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12.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hyperlink" Target="https://thenounproject.com/icon/backup-2560157/" TargetMode="External"/><Relationship Id="rId3" Type="http://schemas.openxmlformats.org/officeDocument/2006/relationships/image" Target="../media/image56.png"/><Relationship Id="rId7" Type="http://schemas.openxmlformats.org/officeDocument/2006/relationships/image" Target="../media/image58.png"/><Relationship Id="rId2" Type="http://schemas.openxmlformats.org/officeDocument/2006/relationships/hyperlink" Target="https://thenounproject.com/icon/malware-5071097/" TargetMode="External"/><Relationship Id="rId1" Type="http://schemas.openxmlformats.org/officeDocument/2006/relationships/slideLayout" Target="../slideLayouts/slideLayout2.xml"/><Relationship Id="rId6" Type="http://schemas.openxmlformats.org/officeDocument/2006/relationships/hyperlink" Target="https://thenounproject.com/icon/data-recovery-4051016/" TargetMode="External"/><Relationship Id="rId5" Type="http://schemas.openxmlformats.org/officeDocument/2006/relationships/image" Target="../media/image57.png"/><Relationship Id="rId4" Type="http://schemas.openxmlformats.org/officeDocument/2006/relationships/hyperlink" Target="https://thenounproject.com/icon/broken-lock-216375/" TargetMode="External"/><Relationship Id="rId9" Type="http://schemas.openxmlformats.org/officeDocument/2006/relationships/image" Target="../media/image5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8FEF279-7E05-4BE1-BDCB-FAF99FDEEA8D}"/>
              </a:ext>
            </a:extLst>
          </p:cNvPr>
          <p:cNvSpPr txBox="1"/>
          <p:nvPr/>
        </p:nvSpPr>
        <p:spPr>
          <a:xfrm>
            <a:off x="9706595" y="1091249"/>
            <a:ext cx="3253754" cy="954107"/>
          </a:xfrm>
          <a:prstGeom prst="rect">
            <a:avLst/>
          </a:prstGeom>
          <a:noFill/>
        </p:spPr>
        <p:txBody>
          <a:bodyPr wrap="square" rtlCol="0">
            <a:spAutoFit/>
          </a:bodyPr>
          <a:lstStyle/>
          <a:p>
            <a:r>
              <a:rPr lang="en-US" sz="1400" dirty="0"/>
              <a:t>Welcome back to Keys Academy!</a:t>
            </a:r>
          </a:p>
          <a:p>
            <a:r>
              <a:rPr lang="en-US" sz="1400" dirty="0"/>
              <a:t>In the previous course, we saw how we addressed the challenges during IT monitoring and analytics.</a:t>
            </a:r>
            <a:endParaRPr lang="en-IN" sz="1400" dirty="0"/>
          </a:p>
        </p:txBody>
      </p:sp>
      <p:sp>
        <p:nvSpPr>
          <p:cNvPr id="12" name="TextBox 11">
            <a:extLst>
              <a:ext uri="{FF2B5EF4-FFF2-40B4-BE49-F238E27FC236}">
                <a16:creationId xmlns:a16="http://schemas.microsoft.com/office/drawing/2014/main" id="{40D234A8-CF87-4508-8D82-F30F5ACBCFC8}"/>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14" name="Rectangle 13">
            <a:extLst>
              <a:ext uri="{FF2B5EF4-FFF2-40B4-BE49-F238E27FC236}">
                <a16:creationId xmlns:a16="http://schemas.microsoft.com/office/drawing/2014/main" id="{5AAE2A93-2467-4133-908B-258E18B5E089}"/>
              </a:ext>
            </a:extLst>
          </p:cNvPr>
          <p:cNvSpPr/>
          <p:nvPr/>
        </p:nvSpPr>
        <p:spPr>
          <a:xfrm>
            <a:off x="769257" y="2149605"/>
            <a:ext cx="8157029" cy="16587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pPr algn="ctr"/>
            <a:r>
              <a:rPr lang="en-US" sz="1600" dirty="0">
                <a:solidFill>
                  <a:schemeClr val="tx1"/>
                </a:solidFill>
              </a:rPr>
              <a:t>We saw how we addressed challenges of… </a:t>
            </a:r>
          </a:p>
          <a:p>
            <a:pPr algn="ctr"/>
            <a:endParaRPr lang="en-US" sz="1600" dirty="0">
              <a:solidFill>
                <a:schemeClr val="tx1"/>
              </a:solidFill>
            </a:endParaRPr>
          </a:p>
          <a:p>
            <a:pPr algn="ctr"/>
            <a:endParaRPr lang="en-US" sz="2000" dirty="0">
              <a:solidFill>
                <a:schemeClr val="tx1"/>
              </a:solidFill>
            </a:endParaRPr>
          </a:p>
          <a:p>
            <a:pPr algn="ctr"/>
            <a:r>
              <a:rPr lang="en-US" sz="2000" dirty="0">
                <a:solidFill>
                  <a:schemeClr val="tx1"/>
                </a:solidFill>
              </a:rPr>
              <a:t>        Monitoring and analytics</a:t>
            </a:r>
            <a:endParaRPr lang="en-US" sz="1200" dirty="0">
              <a:solidFill>
                <a:schemeClr val="tx1"/>
              </a:solidFill>
            </a:endParaRPr>
          </a:p>
        </p:txBody>
      </p:sp>
      <p:sp>
        <p:nvSpPr>
          <p:cNvPr id="13" name="TextBox 12">
            <a:extLst>
              <a:ext uri="{FF2B5EF4-FFF2-40B4-BE49-F238E27FC236}">
                <a16:creationId xmlns:a16="http://schemas.microsoft.com/office/drawing/2014/main" id="{E597B423-D13F-D82F-D137-9C64FAD9B216}"/>
              </a:ext>
            </a:extLst>
          </p:cNvPr>
          <p:cNvSpPr txBox="1"/>
          <p:nvPr/>
        </p:nvSpPr>
        <p:spPr>
          <a:xfrm>
            <a:off x="10725665" y="43644"/>
            <a:ext cx="2234684" cy="523220"/>
          </a:xfrm>
          <a:prstGeom prst="rect">
            <a:avLst/>
          </a:prstGeom>
          <a:noFill/>
        </p:spPr>
        <p:txBody>
          <a:bodyPr wrap="square" rtlCol="0">
            <a:spAutoFit/>
          </a:bodyPr>
          <a:lstStyle/>
          <a:p>
            <a:r>
              <a:rPr lang="en-IN" sz="1400" dirty="0"/>
              <a:t>L02-landing-welcome-page-003</a:t>
            </a:r>
          </a:p>
        </p:txBody>
      </p:sp>
      <p:sp>
        <p:nvSpPr>
          <p:cNvPr id="15" name="TextBox 14">
            <a:extLst>
              <a:ext uri="{FF2B5EF4-FFF2-40B4-BE49-F238E27FC236}">
                <a16:creationId xmlns:a16="http://schemas.microsoft.com/office/drawing/2014/main" id="{8D97C8F9-7A1C-0BE9-AF61-B756932C776A}"/>
              </a:ext>
            </a:extLst>
          </p:cNvPr>
          <p:cNvSpPr txBox="1"/>
          <p:nvPr/>
        </p:nvSpPr>
        <p:spPr>
          <a:xfrm>
            <a:off x="10544332" y="433039"/>
            <a:ext cx="1905576" cy="307777"/>
          </a:xfrm>
          <a:prstGeom prst="rect">
            <a:avLst/>
          </a:prstGeom>
          <a:noFill/>
        </p:spPr>
        <p:txBody>
          <a:bodyPr wrap="square" rtlCol="0">
            <a:spAutoFit/>
          </a:bodyPr>
          <a:lstStyle/>
          <a:p>
            <a:r>
              <a:rPr lang="en-IN" sz="1400" dirty="0"/>
              <a:t>Topic 0 | Screen 0</a:t>
            </a:r>
          </a:p>
        </p:txBody>
      </p:sp>
      <p:pic>
        <p:nvPicPr>
          <p:cNvPr id="4" name="Picture 3">
            <a:hlinkClick r:id="rId2"/>
            <a:extLst>
              <a:ext uri="{FF2B5EF4-FFF2-40B4-BE49-F238E27FC236}">
                <a16:creationId xmlns:a16="http://schemas.microsoft.com/office/drawing/2014/main" id="{AFEFFE7C-31F6-51B9-FF66-50F380A858DC}"/>
              </a:ext>
            </a:extLst>
          </p:cNvPr>
          <p:cNvPicPr>
            <a:picLocks noChangeAspect="1"/>
          </p:cNvPicPr>
          <p:nvPr/>
        </p:nvPicPr>
        <p:blipFill rotWithShape="1">
          <a:blip r:embed="rId3"/>
          <a:srcRect l="9939" t="9262" r="10030" b="27198"/>
          <a:stretch/>
        </p:blipFill>
        <p:spPr>
          <a:xfrm>
            <a:off x="2708694" y="2879962"/>
            <a:ext cx="946884" cy="751760"/>
          </a:xfrm>
          <a:prstGeom prst="rect">
            <a:avLst/>
          </a:prstGeom>
        </p:spPr>
      </p:pic>
    </p:spTree>
    <p:extLst>
      <p:ext uri="{BB962C8B-B14F-4D97-AF65-F5344CB8AC3E}">
        <p14:creationId xmlns:p14="http://schemas.microsoft.com/office/powerpoint/2010/main" val="500072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lowchart: Manual Input 32">
            <a:extLst>
              <a:ext uri="{FF2B5EF4-FFF2-40B4-BE49-F238E27FC236}">
                <a16:creationId xmlns:a16="http://schemas.microsoft.com/office/drawing/2014/main" id="{E0F62586-AFB4-4C37-90D1-D49E27B865B7}"/>
              </a:ext>
            </a:extLst>
          </p:cNvPr>
          <p:cNvSpPr/>
          <p:nvPr/>
        </p:nvSpPr>
        <p:spPr>
          <a:xfrm>
            <a:off x="0" y="3099922"/>
            <a:ext cx="9706596" cy="3019891"/>
          </a:xfrm>
          <a:prstGeom prst="flowChartManualInpu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noAutofit/>
          </a:bodyPr>
          <a:lstStyle/>
          <a:p>
            <a:pPr algn="r"/>
            <a:endParaRPr lang="en-IN" sz="1600" dirty="0">
              <a:solidFill>
                <a:schemeClr val="tx1"/>
              </a:solidFill>
            </a:endParaRPr>
          </a:p>
        </p:txBody>
      </p:sp>
      <p:sp>
        <p:nvSpPr>
          <p:cNvPr id="3" name="Rounded Rectangle 8">
            <a:extLst>
              <a:ext uri="{FF2B5EF4-FFF2-40B4-BE49-F238E27FC236}">
                <a16:creationId xmlns:a16="http://schemas.microsoft.com/office/drawing/2014/main" id="{C7918A35-C71E-4C6F-A901-AB936BCAF8EC}"/>
              </a:ext>
            </a:extLst>
          </p:cNvPr>
          <p:cNvSpPr/>
          <p:nvPr/>
        </p:nvSpPr>
        <p:spPr>
          <a:xfrm>
            <a:off x="383468" y="3773496"/>
            <a:ext cx="1352961" cy="359850"/>
          </a:xfrm>
          <a:prstGeom prst="round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sz="1400" b="1" dirty="0">
                <a:solidFill>
                  <a:schemeClr val="bg1"/>
                </a:solidFill>
              </a:rPr>
              <a:t>START</a:t>
            </a:r>
          </a:p>
        </p:txBody>
      </p:sp>
      <p:sp>
        <p:nvSpPr>
          <p:cNvPr id="4" name="Rectangle 3">
            <a:extLst>
              <a:ext uri="{FF2B5EF4-FFF2-40B4-BE49-F238E27FC236}">
                <a16:creationId xmlns:a16="http://schemas.microsoft.com/office/drawing/2014/main" id="{6971FC5B-4830-4979-BBF1-844E12B30223}"/>
              </a:ext>
            </a:extLst>
          </p:cNvPr>
          <p:cNvSpPr/>
          <p:nvPr/>
        </p:nvSpPr>
        <p:spPr>
          <a:xfrm>
            <a:off x="296408" y="1900320"/>
            <a:ext cx="4409947" cy="954107"/>
          </a:xfrm>
          <a:prstGeom prst="rect">
            <a:avLst/>
          </a:prstGeom>
        </p:spPr>
        <p:txBody>
          <a:bodyPr wrap="square">
            <a:spAutoFit/>
          </a:bodyPr>
          <a:lstStyle/>
          <a:p>
            <a:r>
              <a:rPr lang="en-GB" sz="2800" b="1" dirty="0">
                <a:cs typeface="Arial" panose="020B0604020202020204" pitchFamily="34" charset="0"/>
              </a:rPr>
              <a:t>Course 2: Ransomware and Data Security</a:t>
            </a:r>
            <a:endParaRPr lang="en-GB" sz="2800" dirty="0"/>
          </a:p>
        </p:txBody>
      </p:sp>
      <p:cxnSp>
        <p:nvCxnSpPr>
          <p:cNvPr id="6" name="Straight Connector 5">
            <a:extLst>
              <a:ext uri="{FF2B5EF4-FFF2-40B4-BE49-F238E27FC236}">
                <a16:creationId xmlns:a16="http://schemas.microsoft.com/office/drawing/2014/main" id="{5377AB8B-4C66-41B3-BF85-B8E18ADEB559}"/>
              </a:ext>
            </a:extLst>
          </p:cNvPr>
          <p:cNvCxnSpPr>
            <a:cxnSpLocks/>
          </p:cNvCxnSpPr>
          <p:nvPr/>
        </p:nvCxnSpPr>
        <p:spPr>
          <a:xfrm>
            <a:off x="383468" y="2869984"/>
            <a:ext cx="4024630" cy="0"/>
          </a:xfrm>
          <a:prstGeom prst="line">
            <a:avLst/>
          </a:prstGeom>
          <a:ln>
            <a:prstDash val="dash"/>
          </a:ln>
        </p:spPr>
        <p:style>
          <a:lnRef idx="1">
            <a:schemeClr val="dk1"/>
          </a:lnRef>
          <a:fillRef idx="0">
            <a:schemeClr val="dk1"/>
          </a:fillRef>
          <a:effectRef idx="0">
            <a:schemeClr val="dk1"/>
          </a:effectRef>
          <a:fontRef idx="minor">
            <a:schemeClr val="tx1"/>
          </a:fontRef>
        </p:style>
      </p:cxnSp>
      <p:grpSp>
        <p:nvGrpSpPr>
          <p:cNvPr id="13" name="Group 12">
            <a:extLst>
              <a:ext uri="{FF2B5EF4-FFF2-40B4-BE49-F238E27FC236}">
                <a16:creationId xmlns:a16="http://schemas.microsoft.com/office/drawing/2014/main" id="{0AA3A235-2FE5-498B-B131-01868FF1965F}"/>
              </a:ext>
            </a:extLst>
          </p:cNvPr>
          <p:cNvGrpSpPr/>
          <p:nvPr/>
        </p:nvGrpSpPr>
        <p:grpSpPr>
          <a:xfrm>
            <a:off x="402958" y="5114441"/>
            <a:ext cx="4525505" cy="759417"/>
            <a:chOff x="526942" y="5114441"/>
            <a:chExt cx="4525505" cy="759417"/>
          </a:xfrm>
        </p:grpSpPr>
        <p:grpSp>
          <p:nvGrpSpPr>
            <p:cNvPr id="12" name="Group 11">
              <a:extLst>
                <a:ext uri="{FF2B5EF4-FFF2-40B4-BE49-F238E27FC236}">
                  <a16:creationId xmlns:a16="http://schemas.microsoft.com/office/drawing/2014/main" id="{7CE5FE94-6CF4-4379-B260-C0E633510C53}"/>
                </a:ext>
              </a:extLst>
            </p:cNvPr>
            <p:cNvGrpSpPr/>
            <p:nvPr/>
          </p:nvGrpSpPr>
          <p:grpSpPr>
            <a:xfrm>
              <a:off x="526942" y="5114441"/>
              <a:ext cx="759417" cy="759417"/>
              <a:chOff x="526942" y="5114441"/>
              <a:chExt cx="759417" cy="759417"/>
            </a:xfrm>
          </p:grpSpPr>
          <p:sp>
            <p:nvSpPr>
              <p:cNvPr id="8" name="Oval 7">
                <a:extLst>
                  <a:ext uri="{FF2B5EF4-FFF2-40B4-BE49-F238E27FC236}">
                    <a16:creationId xmlns:a16="http://schemas.microsoft.com/office/drawing/2014/main" id="{9E8921CB-D6B8-4979-8DBA-94C905086D89}"/>
                  </a:ext>
                </a:extLst>
              </p:cNvPr>
              <p:cNvSpPr/>
              <p:nvPr/>
            </p:nvSpPr>
            <p:spPr>
              <a:xfrm>
                <a:off x="526942" y="5114441"/>
                <a:ext cx="759417" cy="75941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pic>
            <p:nvPicPr>
              <p:cNvPr id="10" name="Picture 9">
                <a:extLst>
                  <a:ext uri="{FF2B5EF4-FFF2-40B4-BE49-F238E27FC236}">
                    <a16:creationId xmlns:a16="http://schemas.microsoft.com/office/drawing/2014/main" id="{25B5F278-C863-43B8-9BE5-5D559F2B608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752" t="15286" r="16511" b="18533"/>
              <a:stretch/>
            </p:blipFill>
            <p:spPr>
              <a:xfrm>
                <a:off x="652850" y="5246176"/>
                <a:ext cx="507599" cy="495945"/>
              </a:xfrm>
              <a:prstGeom prst="rect">
                <a:avLst/>
              </a:prstGeom>
            </p:spPr>
          </p:pic>
        </p:grpSp>
        <p:sp>
          <p:nvSpPr>
            <p:cNvPr id="11" name="Rectangle 10">
              <a:extLst>
                <a:ext uri="{FF2B5EF4-FFF2-40B4-BE49-F238E27FC236}">
                  <a16:creationId xmlns:a16="http://schemas.microsoft.com/office/drawing/2014/main" id="{1099A502-A9FC-47AF-9FCD-9536F3388589}"/>
                </a:ext>
              </a:extLst>
            </p:cNvPr>
            <p:cNvSpPr/>
            <p:nvPr/>
          </p:nvSpPr>
          <p:spPr>
            <a:xfrm>
              <a:off x="1412267" y="5232539"/>
              <a:ext cx="3640180" cy="523220"/>
            </a:xfrm>
            <a:prstGeom prst="rect">
              <a:avLst/>
            </a:prstGeom>
          </p:spPr>
          <p:txBody>
            <a:bodyPr wrap="square">
              <a:spAutoFit/>
            </a:bodyPr>
            <a:lstStyle/>
            <a:p>
              <a:r>
                <a:rPr lang="en-US" sz="1400" dirty="0">
                  <a:ea typeface="Calibri" panose="020F0502020204030204" pitchFamily="34" charset="0"/>
                </a:rPr>
                <a:t>Make sure that your headphones or speakers are connected and working.</a:t>
              </a:r>
              <a:endParaRPr lang="en-IN" sz="1400" dirty="0"/>
            </a:p>
          </p:txBody>
        </p:sp>
      </p:grpSp>
      <p:grpSp>
        <p:nvGrpSpPr>
          <p:cNvPr id="29" name="Group 28">
            <a:extLst>
              <a:ext uri="{FF2B5EF4-FFF2-40B4-BE49-F238E27FC236}">
                <a16:creationId xmlns:a16="http://schemas.microsoft.com/office/drawing/2014/main" id="{08C1C901-04F6-4678-BC89-E6A818E7254D}"/>
              </a:ext>
            </a:extLst>
          </p:cNvPr>
          <p:cNvGrpSpPr/>
          <p:nvPr/>
        </p:nvGrpSpPr>
        <p:grpSpPr>
          <a:xfrm>
            <a:off x="4850971" y="5114441"/>
            <a:ext cx="3905571" cy="759417"/>
            <a:chOff x="4850971" y="5114441"/>
            <a:chExt cx="3905571" cy="759417"/>
          </a:xfrm>
        </p:grpSpPr>
        <p:sp>
          <p:nvSpPr>
            <p:cNvPr id="16" name="Rectangle 15">
              <a:extLst>
                <a:ext uri="{FF2B5EF4-FFF2-40B4-BE49-F238E27FC236}">
                  <a16:creationId xmlns:a16="http://schemas.microsoft.com/office/drawing/2014/main" id="{11B0E19B-C48F-470F-A138-B6D478D4FCFA}"/>
                </a:ext>
              </a:extLst>
            </p:cNvPr>
            <p:cNvSpPr/>
            <p:nvPr/>
          </p:nvSpPr>
          <p:spPr>
            <a:xfrm>
              <a:off x="5736296" y="5232539"/>
              <a:ext cx="3020246" cy="523220"/>
            </a:xfrm>
            <a:prstGeom prst="rect">
              <a:avLst/>
            </a:prstGeom>
          </p:spPr>
          <p:txBody>
            <a:bodyPr wrap="square">
              <a:spAutoFit/>
            </a:bodyPr>
            <a:lstStyle/>
            <a:p>
              <a:r>
                <a:rPr lang="en-US" sz="1400" dirty="0">
                  <a:ea typeface="Calibri" panose="020F0502020204030204" pitchFamily="34" charset="0"/>
                </a:rPr>
                <a:t>A transcript is also available on every audio screen.</a:t>
              </a:r>
              <a:endParaRPr lang="en-IN" sz="1400" dirty="0"/>
            </a:p>
          </p:txBody>
        </p:sp>
        <p:grpSp>
          <p:nvGrpSpPr>
            <p:cNvPr id="28" name="Group 27">
              <a:extLst>
                <a:ext uri="{FF2B5EF4-FFF2-40B4-BE49-F238E27FC236}">
                  <a16:creationId xmlns:a16="http://schemas.microsoft.com/office/drawing/2014/main" id="{8E8B8A14-DC56-41C3-8572-673DA1249F90}"/>
                </a:ext>
              </a:extLst>
            </p:cNvPr>
            <p:cNvGrpSpPr/>
            <p:nvPr/>
          </p:nvGrpSpPr>
          <p:grpSpPr>
            <a:xfrm>
              <a:off x="4850971" y="5114441"/>
              <a:ext cx="759417" cy="759417"/>
              <a:chOff x="4850971" y="5114441"/>
              <a:chExt cx="759417" cy="759417"/>
            </a:xfrm>
          </p:grpSpPr>
          <p:sp>
            <p:nvSpPr>
              <p:cNvPr id="17" name="Oval 16">
                <a:extLst>
                  <a:ext uri="{FF2B5EF4-FFF2-40B4-BE49-F238E27FC236}">
                    <a16:creationId xmlns:a16="http://schemas.microsoft.com/office/drawing/2014/main" id="{BFAB90C1-5131-43F9-AB77-1A8E1B58418C}"/>
                  </a:ext>
                </a:extLst>
              </p:cNvPr>
              <p:cNvSpPr/>
              <p:nvPr/>
            </p:nvSpPr>
            <p:spPr>
              <a:xfrm>
                <a:off x="4850971" y="5114441"/>
                <a:ext cx="759417" cy="75941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288000" bIns="144000" rtlCol="0" anchor="t" anchorCtr="0">
                <a:spAutoFit/>
              </a:bodyPr>
              <a:lstStyle/>
              <a:p>
                <a:pPr algn="r"/>
                <a:endParaRPr lang="en-IN" sz="1600" dirty="0">
                  <a:solidFill>
                    <a:schemeClr val="tx1"/>
                  </a:solidFill>
                </a:endParaRPr>
              </a:p>
            </p:txBody>
          </p:sp>
          <p:pic>
            <p:nvPicPr>
              <p:cNvPr id="27" name="Picture 26">
                <a:extLst>
                  <a:ext uri="{FF2B5EF4-FFF2-40B4-BE49-F238E27FC236}">
                    <a16:creationId xmlns:a16="http://schemas.microsoft.com/office/drawing/2014/main" id="{D866928B-F7DC-4CCA-80A8-546D23D610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2629" y="5331499"/>
                <a:ext cx="376101" cy="376101"/>
              </a:xfrm>
              <a:prstGeom prst="rect">
                <a:avLst/>
              </a:prstGeom>
            </p:spPr>
          </p:pic>
        </p:grpSp>
      </p:grpSp>
      <p:sp>
        <p:nvSpPr>
          <p:cNvPr id="26" name="TextBox 25">
            <a:extLst>
              <a:ext uri="{FF2B5EF4-FFF2-40B4-BE49-F238E27FC236}">
                <a16:creationId xmlns:a16="http://schemas.microsoft.com/office/drawing/2014/main" id="{56588410-6D26-48FA-9168-5703BAAD9D6F}"/>
              </a:ext>
            </a:extLst>
          </p:cNvPr>
          <p:cNvSpPr txBox="1"/>
          <p:nvPr/>
        </p:nvSpPr>
        <p:spPr>
          <a:xfrm>
            <a:off x="9706595" y="1091249"/>
            <a:ext cx="3253754" cy="738664"/>
          </a:xfrm>
          <a:prstGeom prst="rect">
            <a:avLst/>
          </a:prstGeom>
          <a:noFill/>
        </p:spPr>
        <p:txBody>
          <a:bodyPr wrap="square" rtlCol="0">
            <a:spAutoFit/>
          </a:bodyPr>
          <a:lstStyle/>
          <a:p>
            <a:r>
              <a:rPr lang="en-US" sz="1400" dirty="0"/>
              <a:t>In this course, we will cover challenges related to ransomware protection along with associated solutions.</a:t>
            </a:r>
          </a:p>
        </p:txBody>
      </p:sp>
      <p:sp>
        <p:nvSpPr>
          <p:cNvPr id="32" name="TextBox 31">
            <a:extLst>
              <a:ext uri="{FF2B5EF4-FFF2-40B4-BE49-F238E27FC236}">
                <a16:creationId xmlns:a16="http://schemas.microsoft.com/office/drawing/2014/main" id="{1D715BC9-9CF5-4861-B283-892CD5A788C6}"/>
              </a:ext>
            </a:extLst>
          </p:cNvPr>
          <p:cNvSpPr txBox="1"/>
          <p:nvPr/>
        </p:nvSpPr>
        <p:spPr>
          <a:xfrm>
            <a:off x="9706596" y="4407552"/>
            <a:ext cx="3253754" cy="738664"/>
          </a:xfrm>
          <a:prstGeom prst="rect">
            <a:avLst/>
          </a:prstGeom>
          <a:noFill/>
        </p:spPr>
        <p:txBody>
          <a:bodyPr wrap="square" rtlCol="0">
            <a:spAutoFit/>
          </a:bodyPr>
          <a:lstStyle/>
          <a:p>
            <a:r>
              <a:rPr lang="en-IN" sz="1400" dirty="0"/>
              <a:t>Global for all icons and images: the hyperlinks are embedded within the images.</a:t>
            </a:r>
          </a:p>
        </p:txBody>
      </p:sp>
      <p:sp>
        <p:nvSpPr>
          <p:cNvPr id="34" name="Rectangle 33">
            <a:extLst>
              <a:ext uri="{FF2B5EF4-FFF2-40B4-BE49-F238E27FC236}">
                <a16:creationId xmlns:a16="http://schemas.microsoft.com/office/drawing/2014/main" id="{15AEDE38-733D-46A7-AD1A-6329CC15FE8D}"/>
              </a:ext>
            </a:extLst>
          </p:cNvPr>
          <p:cNvSpPr/>
          <p:nvPr/>
        </p:nvSpPr>
        <p:spPr>
          <a:xfrm>
            <a:off x="383468" y="2991639"/>
            <a:ext cx="4467503" cy="584775"/>
          </a:xfrm>
          <a:prstGeom prst="rect">
            <a:avLst/>
          </a:prstGeom>
        </p:spPr>
        <p:txBody>
          <a:bodyPr wrap="square" lIns="0">
            <a:spAutoFit/>
          </a:bodyPr>
          <a:lstStyle/>
          <a:p>
            <a:r>
              <a:rPr lang="en-US" sz="1600" dirty="0">
                <a:ea typeface="Calibri" panose="020F0502020204030204" pitchFamily="34" charset="0"/>
              </a:rPr>
              <a:t>This course covers challenges of ransomware protection and associated solutions.</a:t>
            </a:r>
            <a:endParaRPr lang="en-IN" sz="1600" dirty="0"/>
          </a:p>
        </p:txBody>
      </p:sp>
      <p:pic>
        <p:nvPicPr>
          <p:cNvPr id="2050" name="Picture 2" descr="Steal data concept">
            <a:hlinkClick r:id="rId4"/>
            <a:extLst>
              <a:ext uri="{FF2B5EF4-FFF2-40B4-BE49-F238E27FC236}">
                <a16:creationId xmlns:a16="http://schemas.microsoft.com/office/drawing/2014/main" id="{5E5E326D-856B-0F29-CD40-CFD36AEBE4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2629" y="1787791"/>
            <a:ext cx="4024630" cy="2680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497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ree nice pencils on gray background">
            <a:hlinkClick r:id="rId2"/>
            <a:extLst>
              <a:ext uri="{FF2B5EF4-FFF2-40B4-BE49-F238E27FC236}">
                <a16:creationId xmlns:a16="http://schemas.microsoft.com/office/drawing/2014/main" id="{AFF6132A-1B65-C59E-DB81-89144BCC03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895" t="36405"/>
          <a:stretch/>
        </p:blipFill>
        <p:spPr bwMode="auto">
          <a:xfrm>
            <a:off x="7436225" y="593786"/>
            <a:ext cx="2221275" cy="1916311"/>
          </a:xfrm>
          <a:prstGeom prst="rect">
            <a:avLst/>
          </a:prstGeom>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6B28AB4-922B-4A30-A14B-D1093EC58395}"/>
              </a:ext>
            </a:extLst>
          </p:cNvPr>
          <p:cNvSpPr/>
          <p:nvPr/>
        </p:nvSpPr>
        <p:spPr>
          <a:xfrm>
            <a:off x="1" y="556055"/>
            <a:ext cx="7740868" cy="1550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Course Objectives</a:t>
            </a:r>
            <a:endParaRPr lang="en-US" sz="1600" b="1" dirty="0">
              <a:solidFill>
                <a:schemeClr val="tx1"/>
              </a:solidFill>
              <a:highlight>
                <a:srgbClr val="FFFF00"/>
              </a:highlight>
            </a:endParaRPr>
          </a:p>
          <a:p>
            <a:endParaRPr lang="en-US" sz="1600" b="1" dirty="0">
              <a:solidFill>
                <a:schemeClr val="tx1"/>
              </a:solidFill>
            </a:endParaRPr>
          </a:p>
          <a:p>
            <a:r>
              <a:rPr lang="en-US" sz="1600" dirty="0">
                <a:solidFill>
                  <a:schemeClr val="tx1"/>
                </a:solidFill>
              </a:rPr>
              <a:t>As you progress through the course, you will be able to:</a:t>
            </a:r>
          </a:p>
        </p:txBody>
      </p:sp>
      <p:grpSp>
        <p:nvGrpSpPr>
          <p:cNvPr id="5" name="Group 4">
            <a:extLst>
              <a:ext uri="{FF2B5EF4-FFF2-40B4-BE49-F238E27FC236}">
                <a16:creationId xmlns:a16="http://schemas.microsoft.com/office/drawing/2014/main" id="{C69D4B51-736E-4172-86E3-9E3E885A89BA}"/>
              </a:ext>
            </a:extLst>
          </p:cNvPr>
          <p:cNvGrpSpPr/>
          <p:nvPr/>
        </p:nvGrpSpPr>
        <p:grpSpPr>
          <a:xfrm>
            <a:off x="502228" y="1683671"/>
            <a:ext cx="270678" cy="270680"/>
            <a:chOff x="471888" y="2175619"/>
            <a:chExt cx="270678" cy="270680"/>
          </a:xfrm>
        </p:grpSpPr>
        <p:sp>
          <p:nvSpPr>
            <p:cNvPr id="4" name="Oval 3">
              <a:extLst>
                <a:ext uri="{FF2B5EF4-FFF2-40B4-BE49-F238E27FC236}">
                  <a16:creationId xmlns:a16="http://schemas.microsoft.com/office/drawing/2014/main" id="{7AB308A3-58B2-414C-80F9-D0C53E1BFCA5}"/>
                </a:ext>
              </a:extLst>
            </p:cNvPr>
            <p:cNvSpPr/>
            <p:nvPr/>
          </p:nvSpPr>
          <p:spPr>
            <a:xfrm>
              <a:off x="471888" y="2175619"/>
              <a:ext cx="270678" cy="27068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pic>
          <p:nvPicPr>
            <p:cNvPr id="3" name="Graphic 2" descr="Checkmark">
              <a:extLst>
                <a:ext uri="{FF2B5EF4-FFF2-40B4-BE49-F238E27FC236}">
                  <a16:creationId xmlns:a16="http://schemas.microsoft.com/office/drawing/2014/main" id="{0178AD64-E8B6-4A3F-9F4D-168BB8BA4DC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6243" y="2236646"/>
              <a:ext cx="180000" cy="180000"/>
            </a:xfrm>
            <a:prstGeom prst="rect">
              <a:avLst/>
            </a:prstGeom>
          </p:spPr>
        </p:pic>
      </p:grpSp>
      <p:sp>
        <p:nvSpPr>
          <p:cNvPr id="6" name="Rectangle 5">
            <a:extLst>
              <a:ext uri="{FF2B5EF4-FFF2-40B4-BE49-F238E27FC236}">
                <a16:creationId xmlns:a16="http://schemas.microsoft.com/office/drawing/2014/main" id="{43960E93-02C4-4EB7-AAC6-4A8E94FBF99C}"/>
              </a:ext>
            </a:extLst>
          </p:cNvPr>
          <p:cNvSpPr/>
          <p:nvPr/>
        </p:nvSpPr>
        <p:spPr>
          <a:xfrm>
            <a:off x="784729" y="1364465"/>
            <a:ext cx="7740868" cy="3021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spAutoFit/>
          </a:bodyPr>
          <a:lstStyle/>
          <a:p>
            <a:pPr>
              <a:lnSpc>
                <a:spcPts val="3500"/>
              </a:lnSpc>
            </a:pPr>
            <a:r>
              <a:rPr lang="en-US" sz="1600" dirty="0">
                <a:solidFill>
                  <a:schemeClr val="tx1"/>
                </a:solidFill>
              </a:rPr>
              <a:t>Stop malware in its tracks before it enters your backups.</a:t>
            </a:r>
          </a:p>
          <a:p>
            <a:pPr>
              <a:lnSpc>
                <a:spcPts val="3500"/>
              </a:lnSpc>
            </a:pPr>
            <a:r>
              <a:rPr lang="en-US" sz="1600" dirty="0">
                <a:solidFill>
                  <a:schemeClr val="tx1"/>
                </a:solidFill>
              </a:rPr>
              <a:t>Prevent malicious tampering with end-to-end immutability.</a:t>
            </a:r>
          </a:p>
          <a:p>
            <a:pPr>
              <a:lnSpc>
                <a:spcPts val="3500"/>
              </a:lnSpc>
            </a:pPr>
            <a:r>
              <a:rPr lang="en-US" sz="1600" dirty="0">
                <a:solidFill>
                  <a:schemeClr val="tx1"/>
                </a:solidFill>
              </a:rPr>
              <a:t>Ensure your data is recoverable with </a:t>
            </a:r>
            <a:r>
              <a:rPr lang="en-US" sz="1600" dirty="0" err="1">
                <a:solidFill>
                  <a:schemeClr val="tx1"/>
                </a:solidFill>
              </a:rPr>
              <a:t>SureBackup</a:t>
            </a:r>
            <a:r>
              <a:rPr lang="en-US" sz="1600" dirty="0">
                <a:solidFill>
                  <a:schemeClr val="tx1"/>
                </a:solidFill>
              </a:rPr>
              <a:t>.</a:t>
            </a:r>
          </a:p>
          <a:p>
            <a:pPr>
              <a:lnSpc>
                <a:spcPts val="3500"/>
              </a:lnSpc>
            </a:pPr>
            <a:r>
              <a:rPr lang="en-US" sz="1600" dirty="0">
                <a:solidFill>
                  <a:schemeClr val="tx1"/>
                </a:solidFill>
              </a:rPr>
              <a:t>Restore your data quickly with the pioneer of instant recovery.</a:t>
            </a:r>
          </a:p>
          <a:p>
            <a:pPr>
              <a:lnSpc>
                <a:spcPts val="3500"/>
              </a:lnSpc>
            </a:pPr>
            <a:endParaRPr lang="en-US" sz="1600" dirty="0">
              <a:solidFill>
                <a:schemeClr val="tx1"/>
              </a:solidFill>
            </a:endParaRPr>
          </a:p>
          <a:p>
            <a:pPr>
              <a:lnSpc>
                <a:spcPts val="3500"/>
              </a:lnSpc>
            </a:pPr>
            <a:endParaRPr lang="en-US" sz="1600" dirty="0">
              <a:solidFill>
                <a:schemeClr val="tx1"/>
              </a:solidFill>
            </a:endParaRPr>
          </a:p>
        </p:txBody>
      </p:sp>
      <p:sp>
        <p:nvSpPr>
          <p:cNvPr id="23" name="TextBox 22">
            <a:extLst>
              <a:ext uri="{FF2B5EF4-FFF2-40B4-BE49-F238E27FC236}">
                <a16:creationId xmlns:a16="http://schemas.microsoft.com/office/drawing/2014/main" id="{64DC9509-18D2-46C7-8C36-3E3525B34516}"/>
              </a:ext>
            </a:extLst>
          </p:cNvPr>
          <p:cNvSpPr txBox="1"/>
          <p:nvPr/>
        </p:nvSpPr>
        <p:spPr>
          <a:xfrm>
            <a:off x="9706595" y="1091249"/>
            <a:ext cx="3253754" cy="523220"/>
          </a:xfrm>
          <a:prstGeom prst="rect">
            <a:avLst/>
          </a:prstGeom>
          <a:noFill/>
        </p:spPr>
        <p:txBody>
          <a:bodyPr wrap="square" rtlCol="0">
            <a:spAutoFit/>
          </a:bodyPr>
          <a:lstStyle/>
          <a:p>
            <a:r>
              <a:rPr lang="en-IN" sz="1400" dirty="0"/>
              <a:t>Before you proceed, take a look at the course objectives listed on screen.</a:t>
            </a:r>
          </a:p>
        </p:txBody>
      </p:sp>
      <p:sp>
        <p:nvSpPr>
          <p:cNvPr id="24" name="TextBox 23">
            <a:extLst>
              <a:ext uri="{FF2B5EF4-FFF2-40B4-BE49-F238E27FC236}">
                <a16:creationId xmlns:a16="http://schemas.microsoft.com/office/drawing/2014/main" id="{A25978BD-C8E9-4C0B-962C-37C034A8189D}"/>
              </a:ext>
            </a:extLst>
          </p:cNvPr>
          <p:cNvSpPr txBox="1"/>
          <p:nvPr/>
        </p:nvSpPr>
        <p:spPr>
          <a:xfrm>
            <a:off x="9706596" y="4407552"/>
            <a:ext cx="3253754" cy="523220"/>
          </a:xfrm>
          <a:prstGeom prst="rect">
            <a:avLst/>
          </a:prstGeom>
          <a:noFill/>
        </p:spPr>
        <p:txBody>
          <a:bodyPr wrap="square" rtlCol="0">
            <a:spAutoFit/>
          </a:bodyPr>
          <a:lstStyle/>
          <a:p>
            <a:r>
              <a:rPr lang="en-IN" sz="1400" dirty="0"/>
              <a:t>Use the suggested image as a background for this screen.</a:t>
            </a:r>
          </a:p>
        </p:txBody>
      </p:sp>
      <p:sp>
        <p:nvSpPr>
          <p:cNvPr id="25" name="TextBox 24">
            <a:extLst>
              <a:ext uri="{FF2B5EF4-FFF2-40B4-BE49-F238E27FC236}">
                <a16:creationId xmlns:a16="http://schemas.microsoft.com/office/drawing/2014/main" id="{5598D750-71DF-4A8E-B89F-698790D6DDBE}"/>
              </a:ext>
            </a:extLst>
          </p:cNvPr>
          <p:cNvSpPr txBox="1"/>
          <p:nvPr/>
        </p:nvSpPr>
        <p:spPr>
          <a:xfrm>
            <a:off x="10725665" y="43644"/>
            <a:ext cx="2234684" cy="307777"/>
          </a:xfrm>
          <a:prstGeom prst="rect">
            <a:avLst/>
          </a:prstGeom>
          <a:noFill/>
        </p:spPr>
        <p:txBody>
          <a:bodyPr wrap="square" rtlCol="0">
            <a:spAutoFit/>
          </a:bodyPr>
          <a:lstStyle/>
          <a:p>
            <a:r>
              <a:rPr lang="en-IN" sz="1400" dirty="0"/>
              <a:t>L12-summary-001</a:t>
            </a:r>
          </a:p>
        </p:txBody>
      </p:sp>
      <p:grpSp>
        <p:nvGrpSpPr>
          <p:cNvPr id="30" name="Group 29">
            <a:extLst>
              <a:ext uri="{FF2B5EF4-FFF2-40B4-BE49-F238E27FC236}">
                <a16:creationId xmlns:a16="http://schemas.microsoft.com/office/drawing/2014/main" id="{BE8D6F58-BD24-C3CB-43CC-69F24B647F23}"/>
              </a:ext>
            </a:extLst>
          </p:cNvPr>
          <p:cNvGrpSpPr/>
          <p:nvPr/>
        </p:nvGrpSpPr>
        <p:grpSpPr>
          <a:xfrm>
            <a:off x="502228" y="2128467"/>
            <a:ext cx="270678" cy="270680"/>
            <a:chOff x="471888" y="2175619"/>
            <a:chExt cx="270678" cy="270680"/>
          </a:xfrm>
        </p:grpSpPr>
        <p:sp>
          <p:nvSpPr>
            <p:cNvPr id="31" name="Oval 30">
              <a:extLst>
                <a:ext uri="{FF2B5EF4-FFF2-40B4-BE49-F238E27FC236}">
                  <a16:creationId xmlns:a16="http://schemas.microsoft.com/office/drawing/2014/main" id="{B5919B58-B1BB-9DA6-F0AB-415F5E267A32}"/>
                </a:ext>
              </a:extLst>
            </p:cNvPr>
            <p:cNvSpPr/>
            <p:nvPr/>
          </p:nvSpPr>
          <p:spPr>
            <a:xfrm>
              <a:off x="471888" y="2175619"/>
              <a:ext cx="270678" cy="27068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pic>
          <p:nvPicPr>
            <p:cNvPr id="32" name="Graphic 31" descr="Checkmark">
              <a:extLst>
                <a:ext uri="{FF2B5EF4-FFF2-40B4-BE49-F238E27FC236}">
                  <a16:creationId xmlns:a16="http://schemas.microsoft.com/office/drawing/2014/main" id="{4A97747F-1B7D-C72E-1084-5BE4A8FD043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6243" y="2236646"/>
              <a:ext cx="180000" cy="180000"/>
            </a:xfrm>
            <a:prstGeom prst="rect">
              <a:avLst/>
            </a:prstGeom>
          </p:spPr>
        </p:pic>
      </p:grpSp>
      <p:grpSp>
        <p:nvGrpSpPr>
          <p:cNvPr id="33" name="Group 32">
            <a:extLst>
              <a:ext uri="{FF2B5EF4-FFF2-40B4-BE49-F238E27FC236}">
                <a16:creationId xmlns:a16="http://schemas.microsoft.com/office/drawing/2014/main" id="{520A050F-419E-4A7C-5686-A94A235F92AA}"/>
              </a:ext>
            </a:extLst>
          </p:cNvPr>
          <p:cNvGrpSpPr/>
          <p:nvPr/>
        </p:nvGrpSpPr>
        <p:grpSpPr>
          <a:xfrm>
            <a:off x="502228" y="2573263"/>
            <a:ext cx="270678" cy="270680"/>
            <a:chOff x="471888" y="2175619"/>
            <a:chExt cx="270678" cy="270680"/>
          </a:xfrm>
        </p:grpSpPr>
        <p:sp>
          <p:nvSpPr>
            <p:cNvPr id="34" name="Oval 33">
              <a:extLst>
                <a:ext uri="{FF2B5EF4-FFF2-40B4-BE49-F238E27FC236}">
                  <a16:creationId xmlns:a16="http://schemas.microsoft.com/office/drawing/2014/main" id="{2B15F8D9-C350-00DA-8C4B-27BEEB68E20B}"/>
                </a:ext>
              </a:extLst>
            </p:cNvPr>
            <p:cNvSpPr/>
            <p:nvPr/>
          </p:nvSpPr>
          <p:spPr>
            <a:xfrm>
              <a:off x="471888" y="2175619"/>
              <a:ext cx="270678" cy="27068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pic>
          <p:nvPicPr>
            <p:cNvPr id="35" name="Graphic 34" descr="Checkmark">
              <a:extLst>
                <a:ext uri="{FF2B5EF4-FFF2-40B4-BE49-F238E27FC236}">
                  <a16:creationId xmlns:a16="http://schemas.microsoft.com/office/drawing/2014/main" id="{8FB809F2-8EDA-8A7C-8A51-031E8A226E6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6243" y="2236646"/>
              <a:ext cx="180000" cy="180000"/>
            </a:xfrm>
            <a:prstGeom prst="rect">
              <a:avLst/>
            </a:prstGeom>
          </p:spPr>
        </p:pic>
      </p:grpSp>
      <p:grpSp>
        <p:nvGrpSpPr>
          <p:cNvPr id="36" name="Group 35">
            <a:extLst>
              <a:ext uri="{FF2B5EF4-FFF2-40B4-BE49-F238E27FC236}">
                <a16:creationId xmlns:a16="http://schemas.microsoft.com/office/drawing/2014/main" id="{808BF6F1-2FF0-CB92-745A-6A6123E36174}"/>
              </a:ext>
            </a:extLst>
          </p:cNvPr>
          <p:cNvGrpSpPr/>
          <p:nvPr/>
        </p:nvGrpSpPr>
        <p:grpSpPr>
          <a:xfrm>
            <a:off x="502228" y="3018059"/>
            <a:ext cx="270678" cy="270680"/>
            <a:chOff x="471888" y="2175619"/>
            <a:chExt cx="270678" cy="270680"/>
          </a:xfrm>
        </p:grpSpPr>
        <p:sp>
          <p:nvSpPr>
            <p:cNvPr id="37" name="Oval 36">
              <a:extLst>
                <a:ext uri="{FF2B5EF4-FFF2-40B4-BE49-F238E27FC236}">
                  <a16:creationId xmlns:a16="http://schemas.microsoft.com/office/drawing/2014/main" id="{BF2E74E1-402A-20A7-B72F-49CBD1245854}"/>
                </a:ext>
              </a:extLst>
            </p:cNvPr>
            <p:cNvSpPr/>
            <p:nvPr/>
          </p:nvSpPr>
          <p:spPr>
            <a:xfrm>
              <a:off x="471888" y="2175619"/>
              <a:ext cx="270678" cy="27068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pic>
          <p:nvPicPr>
            <p:cNvPr id="38" name="Graphic 37" descr="Checkmark">
              <a:extLst>
                <a:ext uri="{FF2B5EF4-FFF2-40B4-BE49-F238E27FC236}">
                  <a16:creationId xmlns:a16="http://schemas.microsoft.com/office/drawing/2014/main" id="{F3D36A92-5406-5765-CE7E-8371385BC7A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6243" y="2236646"/>
              <a:ext cx="180000" cy="180000"/>
            </a:xfrm>
            <a:prstGeom prst="rect">
              <a:avLst/>
            </a:prstGeom>
          </p:spPr>
        </p:pic>
      </p:grpSp>
      <p:sp>
        <p:nvSpPr>
          <p:cNvPr id="54" name="TextBox 53">
            <a:extLst>
              <a:ext uri="{FF2B5EF4-FFF2-40B4-BE49-F238E27FC236}">
                <a16:creationId xmlns:a16="http://schemas.microsoft.com/office/drawing/2014/main" id="{D74EFDD2-27D4-0B05-D865-9FACB45719D3}"/>
              </a:ext>
            </a:extLst>
          </p:cNvPr>
          <p:cNvSpPr txBox="1"/>
          <p:nvPr/>
        </p:nvSpPr>
        <p:spPr>
          <a:xfrm>
            <a:off x="10544332" y="433039"/>
            <a:ext cx="1905576" cy="307777"/>
          </a:xfrm>
          <a:prstGeom prst="rect">
            <a:avLst/>
          </a:prstGeom>
          <a:noFill/>
        </p:spPr>
        <p:txBody>
          <a:bodyPr wrap="square" rtlCol="0">
            <a:spAutoFit/>
          </a:bodyPr>
          <a:lstStyle/>
          <a:p>
            <a:r>
              <a:rPr lang="en-IN" sz="1400" dirty="0"/>
              <a:t>Topic 0 | Screen 1</a:t>
            </a:r>
          </a:p>
        </p:txBody>
      </p:sp>
    </p:spTree>
    <p:extLst>
      <p:ext uri="{BB962C8B-B14F-4D97-AF65-F5344CB8AC3E}">
        <p14:creationId xmlns:p14="http://schemas.microsoft.com/office/powerpoint/2010/main" val="2252546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35D9D70-3251-7223-5CA9-4224D94E82D5}"/>
              </a:ext>
            </a:extLst>
          </p:cNvPr>
          <p:cNvSpPr/>
          <p:nvPr/>
        </p:nvSpPr>
        <p:spPr>
          <a:xfrm>
            <a:off x="0" y="5507665"/>
            <a:ext cx="9692576" cy="61214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IN" sz="1600" dirty="0">
              <a:solidFill>
                <a:schemeClr val="tx1"/>
              </a:solidFill>
            </a:endParaRPr>
          </a:p>
        </p:txBody>
      </p:sp>
      <p:sp>
        <p:nvSpPr>
          <p:cNvPr id="25" name="TextBox 24">
            <a:extLst>
              <a:ext uri="{FF2B5EF4-FFF2-40B4-BE49-F238E27FC236}">
                <a16:creationId xmlns:a16="http://schemas.microsoft.com/office/drawing/2014/main" id="{7EC2FD69-1A4F-4C81-A260-C14CC62BAE12}"/>
              </a:ext>
            </a:extLst>
          </p:cNvPr>
          <p:cNvSpPr txBox="1"/>
          <p:nvPr/>
        </p:nvSpPr>
        <p:spPr>
          <a:xfrm>
            <a:off x="10725665" y="43644"/>
            <a:ext cx="2234684" cy="307777"/>
          </a:xfrm>
          <a:prstGeom prst="rect">
            <a:avLst/>
          </a:prstGeom>
          <a:noFill/>
        </p:spPr>
        <p:txBody>
          <a:bodyPr wrap="square" rtlCol="0">
            <a:spAutoFit/>
          </a:bodyPr>
          <a:lstStyle/>
          <a:p>
            <a:r>
              <a:rPr lang="en-IN" sz="1400" dirty="0"/>
              <a:t>vh02-visual-menu-004</a:t>
            </a:r>
          </a:p>
        </p:txBody>
      </p:sp>
      <p:sp>
        <p:nvSpPr>
          <p:cNvPr id="27" name="TextBox 26">
            <a:extLst>
              <a:ext uri="{FF2B5EF4-FFF2-40B4-BE49-F238E27FC236}">
                <a16:creationId xmlns:a16="http://schemas.microsoft.com/office/drawing/2014/main" id="{0B3CB95E-681C-45A4-BA74-A5C6E5D07F9E}"/>
              </a:ext>
            </a:extLst>
          </p:cNvPr>
          <p:cNvSpPr txBox="1"/>
          <p:nvPr/>
        </p:nvSpPr>
        <p:spPr>
          <a:xfrm>
            <a:off x="9706595" y="1091249"/>
            <a:ext cx="3253754" cy="954107"/>
          </a:xfrm>
          <a:prstGeom prst="rect">
            <a:avLst/>
          </a:prstGeom>
          <a:noFill/>
        </p:spPr>
        <p:txBody>
          <a:bodyPr wrap="square" rtlCol="0">
            <a:spAutoFit/>
          </a:bodyPr>
          <a:lstStyle/>
          <a:p>
            <a:r>
              <a:rPr lang="en-IN" sz="1400" dirty="0"/>
              <a:t>Here are the topics covered in this course.</a:t>
            </a:r>
            <a:r>
              <a:rPr lang="en-GB" sz="1400" dirty="0">
                <a:ea typeface="Calibri" panose="020F0502020204030204" pitchFamily="34" charset="0"/>
                <a:cs typeface="Arial" panose="020B0604020202020204" pitchFamily="34" charset="0"/>
              </a:rPr>
              <a:t> Completing a topic brings you back to this screen and allows you to choose the next topic.</a:t>
            </a:r>
          </a:p>
        </p:txBody>
      </p:sp>
      <p:sp>
        <p:nvSpPr>
          <p:cNvPr id="28" name="TextBox 27">
            <a:extLst>
              <a:ext uri="{FF2B5EF4-FFF2-40B4-BE49-F238E27FC236}">
                <a16:creationId xmlns:a16="http://schemas.microsoft.com/office/drawing/2014/main" id="{B8F57112-7E62-409F-8FAA-BCB0B508091F}"/>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grpSp>
        <p:nvGrpSpPr>
          <p:cNvPr id="3" name="Group 2">
            <a:extLst>
              <a:ext uri="{FF2B5EF4-FFF2-40B4-BE49-F238E27FC236}">
                <a16:creationId xmlns:a16="http://schemas.microsoft.com/office/drawing/2014/main" id="{DAC0ED6F-E0BE-4C8A-BE38-0C4646BB189B}"/>
              </a:ext>
            </a:extLst>
          </p:cNvPr>
          <p:cNvGrpSpPr/>
          <p:nvPr/>
        </p:nvGrpSpPr>
        <p:grpSpPr>
          <a:xfrm>
            <a:off x="4472339" y="5587452"/>
            <a:ext cx="5433107" cy="485006"/>
            <a:chOff x="4472339" y="5587452"/>
            <a:chExt cx="5433107" cy="485006"/>
          </a:xfrm>
        </p:grpSpPr>
        <p:sp>
          <p:nvSpPr>
            <p:cNvPr id="29" name="TextBox 28">
              <a:extLst>
                <a:ext uri="{FF2B5EF4-FFF2-40B4-BE49-F238E27FC236}">
                  <a16:creationId xmlns:a16="http://schemas.microsoft.com/office/drawing/2014/main" id="{58EE2475-0F09-4E54-A91F-AF8497A07E2B}"/>
                </a:ext>
              </a:extLst>
            </p:cNvPr>
            <p:cNvSpPr txBox="1"/>
            <p:nvPr/>
          </p:nvSpPr>
          <p:spPr>
            <a:xfrm>
              <a:off x="4611652" y="5587452"/>
              <a:ext cx="1517549" cy="485005"/>
            </a:xfrm>
            <a:prstGeom prst="rect">
              <a:avLst/>
            </a:prstGeom>
            <a:noFill/>
          </p:spPr>
          <p:txBody>
            <a:bodyPr wrap="square" rtlCol="0">
              <a:spAutoFit/>
            </a:bodyPr>
            <a:lstStyle/>
            <a:p>
              <a:r>
                <a:rPr lang="en-GB" sz="1276" dirty="0">
                  <a:solidFill>
                    <a:schemeClr val="tx1">
                      <a:lumMod val="65000"/>
                      <a:lumOff val="35000"/>
                    </a:schemeClr>
                  </a:solidFill>
                </a:rPr>
                <a:t>COMPLETED </a:t>
              </a:r>
            </a:p>
            <a:p>
              <a:r>
                <a:rPr lang="en-GB" sz="1276" dirty="0">
                  <a:solidFill>
                    <a:schemeClr val="tx1">
                      <a:lumMod val="65000"/>
                      <a:lumOff val="35000"/>
                    </a:schemeClr>
                  </a:solidFill>
                </a:rPr>
                <a:t>SUCCESSFULLY</a:t>
              </a:r>
            </a:p>
          </p:txBody>
        </p:sp>
        <p:sp>
          <p:nvSpPr>
            <p:cNvPr id="30" name="TextBox 29">
              <a:extLst>
                <a:ext uri="{FF2B5EF4-FFF2-40B4-BE49-F238E27FC236}">
                  <a16:creationId xmlns:a16="http://schemas.microsoft.com/office/drawing/2014/main" id="{A9875787-3DE2-424F-9405-95FBCC5B61DB}"/>
                </a:ext>
              </a:extLst>
            </p:cNvPr>
            <p:cNvSpPr txBox="1"/>
            <p:nvPr/>
          </p:nvSpPr>
          <p:spPr>
            <a:xfrm>
              <a:off x="6427979" y="5587453"/>
              <a:ext cx="1856380" cy="485005"/>
            </a:xfrm>
            <a:prstGeom prst="rect">
              <a:avLst/>
            </a:prstGeom>
            <a:noFill/>
          </p:spPr>
          <p:txBody>
            <a:bodyPr wrap="square" rtlCol="0">
              <a:spAutoFit/>
            </a:bodyPr>
            <a:lstStyle/>
            <a:p>
              <a:r>
                <a:rPr lang="en-GB" sz="1276" dirty="0">
                  <a:solidFill>
                    <a:schemeClr val="tx1">
                      <a:lumMod val="65000"/>
                      <a:lumOff val="35000"/>
                    </a:schemeClr>
                  </a:solidFill>
                </a:rPr>
                <a:t>COMPLETED </a:t>
              </a:r>
            </a:p>
            <a:p>
              <a:r>
                <a:rPr lang="en-GB" sz="1276" dirty="0">
                  <a:solidFill>
                    <a:schemeClr val="tx1">
                      <a:lumMod val="65000"/>
                      <a:lumOff val="35000"/>
                    </a:schemeClr>
                  </a:solidFill>
                </a:rPr>
                <a:t>UNSUCCESSFULLY</a:t>
              </a:r>
            </a:p>
          </p:txBody>
        </p:sp>
        <p:sp>
          <p:nvSpPr>
            <p:cNvPr id="31" name="TextBox 30">
              <a:extLst>
                <a:ext uri="{FF2B5EF4-FFF2-40B4-BE49-F238E27FC236}">
                  <a16:creationId xmlns:a16="http://schemas.microsoft.com/office/drawing/2014/main" id="{25296D41-7C3D-4040-BC7D-8A77462A7912}"/>
                </a:ext>
              </a:extLst>
            </p:cNvPr>
            <p:cNvSpPr txBox="1"/>
            <p:nvPr/>
          </p:nvSpPr>
          <p:spPr>
            <a:xfrm>
              <a:off x="8406094" y="5647237"/>
              <a:ext cx="1499352" cy="288669"/>
            </a:xfrm>
            <a:prstGeom prst="rect">
              <a:avLst/>
            </a:prstGeom>
            <a:noFill/>
          </p:spPr>
          <p:txBody>
            <a:bodyPr wrap="square" rtlCol="0">
              <a:spAutoFit/>
            </a:bodyPr>
            <a:lstStyle/>
            <a:p>
              <a:r>
                <a:rPr lang="en-GB" sz="1276" dirty="0">
                  <a:solidFill>
                    <a:schemeClr val="tx1">
                      <a:lumMod val="65000"/>
                      <a:lumOff val="35000"/>
                    </a:schemeClr>
                  </a:solidFill>
                </a:rPr>
                <a:t>IN PROGRESS</a:t>
              </a:r>
            </a:p>
          </p:txBody>
        </p:sp>
        <p:pic>
          <p:nvPicPr>
            <p:cNvPr id="32" name="Picture 31">
              <a:extLst>
                <a:ext uri="{FF2B5EF4-FFF2-40B4-BE49-F238E27FC236}">
                  <a16:creationId xmlns:a16="http://schemas.microsoft.com/office/drawing/2014/main" id="{CD98F60E-A70B-4291-8434-93931B778920}"/>
                </a:ext>
              </a:extLst>
            </p:cNvPr>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4472339" y="5663958"/>
              <a:ext cx="191344" cy="191344"/>
            </a:xfrm>
            <a:prstGeom prst="rect">
              <a:avLst/>
            </a:prstGeom>
          </p:spPr>
        </p:pic>
        <p:pic>
          <p:nvPicPr>
            <p:cNvPr id="36" name="Picture 35">
              <a:extLst>
                <a:ext uri="{FF2B5EF4-FFF2-40B4-BE49-F238E27FC236}">
                  <a16:creationId xmlns:a16="http://schemas.microsoft.com/office/drawing/2014/main" id="{C363059A-1D7C-4FDE-98AC-F10391A223C5}"/>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6292754" y="5652886"/>
              <a:ext cx="191344" cy="191344"/>
            </a:xfrm>
            <a:prstGeom prst="rect">
              <a:avLst/>
            </a:prstGeom>
          </p:spPr>
        </p:pic>
        <p:sp>
          <p:nvSpPr>
            <p:cNvPr id="37" name="Oval 36">
              <a:extLst>
                <a:ext uri="{FF2B5EF4-FFF2-40B4-BE49-F238E27FC236}">
                  <a16:creationId xmlns:a16="http://schemas.microsoft.com/office/drawing/2014/main" id="{CD1EDBB1-F6C7-4B7D-ABF6-EB63B7EA1D96}"/>
                </a:ext>
              </a:extLst>
            </p:cNvPr>
            <p:cNvSpPr/>
            <p:nvPr/>
          </p:nvSpPr>
          <p:spPr>
            <a:xfrm>
              <a:off x="8284358" y="5663958"/>
              <a:ext cx="191344" cy="19134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GB" sz="1276" dirty="0"/>
                <a:t>-</a:t>
              </a:r>
            </a:p>
          </p:txBody>
        </p:sp>
      </p:grpSp>
      <p:sp>
        <p:nvSpPr>
          <p:cNvPr id="38" name="Rectangle 37">
            <a:extLst>
              <a:ext uri="{FF2B5EF4-FFF2-40B4-BE49-F238E27FC236}">
                <a16:creationId xmlns:a16="http://schemas.microsoft.com/office/drawing/2014/main" id="{C0B1C93C-3ADA-9B41-6C27-799C0719E4B6}"/>
              </a:ext>
            </a:extLst>
          </p:cNvPr>
          <p:cNvSpPr/>
          <p:nvPr/>
        </p:nvSpPr>
        <p:spPr>
          <a:xfrm>
            <a:off x="212870" y="1146992"/>
            <a:ext cx="9224207" cy="1101840"/>
          </a:xfrm>
          <a:prstGeom prst="rect">
            <a:avLst/>
          </a:prstGeom>
        </p:spPr>
        <p:txBody>
          <a:bodyPr wrap="square">
            <a:spAutoFit/>
          </a:bodyPr>
          <a:lstStyle/>
          <a:p>
            <a:pPr>
              <a:lnSpc>
                <a:spcPct val="107000"/>
              </a:lnSpc>
              <a:spcAft>
                <a:spcPts val="850"/>
              </a:spcAft>
            </a:pPr>
            <a:r>
              <a:rPr lang="en-GB" sz="1600" dirty="0">
                <a:ea typeface="Calibri" panose="020F0502020204030204" pitchFamily="34" charset="0"/>
                <a:cs typeface="Arial" panose="020B0604020202020204" pitchFamily="34" charset="0"/>
              </a:rPr>
              <a:t>Here are the topics covered in this course.</a:t>
            </a:r>
          </a:p>
          <a:p>
            <a:pPr>
              <a:lnSpc>
                <a:spcPct val="107000"/>
              </a:lnSpc>
              <a:spcAft>
                <a:spcPts val="850"/>
              </a:spcAft>
            </a:pPr>
            <a:r>
              <a:rPr lang="en-GB" sz="1600" dirty="0">
                <a:ea typeface="Calibri" panose="020F0502020204030204" pitchFamily="34" charset="0"/>
                <a:cs typeface="Arial" panose="020B0604020202020204" pitchFamily="34" charset="0"/>
              </a:rPr>
              <a:t>Completing a topic brings you back to this screen and allows you to choose the next topic.</a:t>
            </a:r>
          </a:p>
          <a:p>
            <a:pPr>
              <a:lnSpc>
                <a:spcPct val="107000"/>
              </a:lnSpc>
              <a:spcAft>
                <a:spcPts val="850"/>
              </a:spcAft>
            </a:pPr>
            <a:r>
              <a:rPr lang="en-IN" sz="1600" b="1" dirty="0">
                <a:ea typeface="Calibri" panose="020F0502020204030204" pitchFamily="34" charset="0"/>
                <a:cs typeface="Arial" panose="020B0604020202020204" pitchFamily="34" charset="0"/>
              </a:rPr>
              <a:t>Select a topic to proceed.</a:t>
            </a:r>
          </a:p>
        </p:txBody>
      </p:sp>
      <p:sp>
        <p:nvSpPr>
          <p:cNvPr id="5" name="TextBox 4">
            <a:extLst>
              <a:ext uri="{FF2B5EF4-FFF2-40B4-BE49-F238E27FC236}">
                <a16:creationId xmlns:a16="http://schemas.microsoft.com/office/drawing/2014/main" id="{CFB5A844-469A-3666-4731-3B2E11793A5E}"/>
              </a:ext>
            </a:extLst>
          </p:cNvPr>
          <p:cNvSpPr txBox="1"/>
          <p:nvPr/>
        </p:nvSpPr>
        <p:spPr>
          <a:xfrm>
            <a:off x="211017" y="740816"/>
            <a:ext cx="2356338" cy="338554"/>
          </a:xfrm>
          <a:prstGeom prst="rect">
            <a:avLst/>
          </a:prstGeom>
          <a:noFill/>
        </p:spPr>
        <p:txBody>
          <a:bodyPr wrap="square" rtlCol="0">
            <a:spAutoFit/>
          </a:bodyPr>
          <a:lstStyle/>
          <a:p>
            <a:r>
              <a:rPr lang="en-US" sz="1600" b="1" dirty="0"/>
              <a:t>Course Journey</a:t>
            </a:r>
          </a:p>
        </p:txBody>
      </p:sp>
      <p:pic>
        <p:nvPicPr>
          <p:cNvPr id="8" name="Picture 7">
            <a:hlinkClick r:id="rId5"/>
            <a:extLst>
              <a:ext uri="{FF2B5EF4-FFF2-40B4-BE49-F238E27FC236}">
                <a16:creationId xmlns:a16="http://schemas.microsoft.com/office/drawing/2014/main" id="{B16D265B-6551-EB79-A1DB-6E277E4B0D74}"/>
              </a:ext>
            </a:extLst>
          </p:cNvPr>
          <p:cNvPicPr>
            <a:picLocks noChangeAspect="1"/>
          </p:cNvPicPr>
          <p:nvPr/>
        </p:nvPicPr>
        <p:blipFill>
          <a:blip r:embed="rId6"/>
          <a:stretch>
            <a:fillRect/>
          </a:stretch>
        </p:blipFill>
        <p:spPr>
          <a:xfrm>
            <a:off x="6302681" y="2571532"/>
            <a:ext cx="2566205" cy="2384578"/>
          </a:xfrm>
          <a:prstGeom prst="rect">
            <a:avLst/>
          </a:prstGeom>
        </p:spPr>
      </p:pic>
      <p:sp>
        <p:nvSpPr>
          <p:cNvPr id="39" name="TextBox 38">
            <a:extLst>
              <a:ext uri="{FF2B5EF4-FFF2-40B4-BE49-F238E27FC236}">
                <a16:creationId xmlns:a16="http://schemas.microsoft.com/office/drawing/2014/main" id="{12E49343-E551-10D3-3084-51A047B3E943}"/>
              </a:ext>
            </a:extLst>
          </p:cNvPr>
          <p:cNvSpPr txBox="1"/>
          <p:nvPr/>
        </p:nvSpPr>
        <p:spPr>
          <a:xfrm>
            <a:off x="10544332" y="433039"/>
            <a:ext cx="1905576" cy="307777"/>
          </a:xfrm>
          <a:prstGeom prst="rect">
            <a:avLst/>
          </a:prstGeom>
          <a:noFill/>
        </p:spPr>
        <p:txBody>
          <a:bodyPr wrap="square" rtlCol="0">
            <a:spAutoFit/>
          </a:bodyPr>
          <a:lstStyle/>
          <a:p>
            <a:r>
              <a:rPr lang="en-IN" sz="1400" dirty="0"/>
              <a:t>Topic 0 | Screen 2</a:t>
            </a:r>
          </a:p>
        </p:txBody>
      </p:sp>
      <p:grpSp>
        <p:nvGrpSpPr>
          <p:cNvPr id="9" name="Group 8">
            <a:extLst>
              <a:ext uri="{FF2B5EF4-FFF2-40B4-BE49-F238E27FC236}">
                <a16:creationId xmlns:a16="http://schemas.microsoft.com/office/drawing/2014/main" id="{85F6D2B8-F2D8-86D1-B8C2-ADA3430D2473}"/>
              </a:ext>
            </a:extLst>
          </p:cNvPr>
          <p:cNvGrpSpPr/>
          <p:nvPr/>
        </p:nvGrpSpPr>
        <p:grpSpPr>
          <a:xfrm>
            <a:off x="3035054" y="2469027"/>
            <a:ext cx="2520002" cy="2759089"/>
            <a:chOff x="3035054" y="2676059"/>
            <a:chExt cx="2520002" cy="2759089"/>
          </a:xfrm>
        </p:grpSpPr>
        <p:sp>
          <p:nvSpPr>
            <p:cNvPr id="57" name="Rectangle: Rounded Corners 56">
              <a:extLst>
                <a:ext uri="{FF2B5EF4-FFF2-40B4-BE49-F238E27FC236}">
                  <a16:creationId xmlns:a16="http://schemas.microsoft.com/office/drawing/2014/main" id="{729F1173-F610-45F6-A2BA-C2B8A665761F}"/>
                </a:ext>
              </a:extLst>
            </p:cNvPr>
            <p:cNvSpPr/>
            <p:nvPr/>
          </p:nvSpPr>
          <p:spPr>
            <a:xfrm>
              <a:off x="3035055" y="4617031"/>
              <a:ext cx="2520000" cy="339079"/>
            </a:xfrm>
            <a:prstGeom prst="roundRect">
              <a:avLst/>
            </a:prstGeom>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7203" tIns="48601" rIns="97203" bIns="48601" numCol="1" spcCol="0" rtlCol="0" fromWordArt="0" anchor="ctr" anchorCtr="0" forceAA="0" compatLnSpc="1">
              <a:prstTxWarp prst="textNoShape">
                <a:avLst/>
              </a:prstTxWarp>
              <a:noAutofit/>
            </a:bodyPr>
            <a:lstStyle/>
            <a:p>
              <a:pPr marL="377984"/>
              <a:r>
                <a:rPr lang="en-GB" sz="1400" dirty="0">
                  <a:solidFill>
                    <a:schemeClr val="bg1"/>
                  </a:solidFill>
                </a:rPr>
                <a:t>Instantly Recover</a:t>
              </a:r>
            </a:p>
          </p:txBody>
        </p:sp>
        <p:sp>
          <p:nvSpPr>
            <p:cNvPr id="63" name="Rectangle: Rounded Corners 62">
              <a:extLst>
                <a:ext uri="{FF2B5EF4-FFF2-40B4-BE49-F238E27FC236}">
                  <a16:creationId xmlns:a16="http://schemas.microsoft.com/office/drawing/2014/main" id="{D66F0364-515B-495F-8D37-546F9D087491}"/>
                </a:ext>
              </a:extLst>
            </p:cNvPr>
            <p:cNvSpPr/>
            <p:nvPr/>
          </p:nvSpPr>
          <p:spPr>
            <a:xfrm>
              <a:off x="3035054" y="4128694"/>
              <a:ext cx="2520000" cy="339079"/>
            </a:xfrm>
            <a:prstGeom prst="roundRect">
              <a:avLst/>
            </a:prstGeom>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7203" tIns="48601" rIns="97203" bIns="48601" numCol="1" spcCol="0" rtlCol="0" fromWordArt="0" anchor="ctr" anchorCtr="0" forceAA="0" compatLnSpc="1">
              <a:prstTxWarp prst="textNoShape">
                <a:avLst/>
              </a:prstTxWarp>
              <a:noAutofit/>
            </a:bodyPr>
            <a:lstStyle/>
            <a:p>
              <a:pPr marL="377984"/>
              <a:r>
                <a:rPr lang="en-GB" sz="1400" dirty="0">
                  <a:solidFill>
                    <a:schemeClr val="bg1"/>
                  </a:solidFill>
                </a:rPr>
                <a:t>Verify Backups</a:t>
              </a:r>
            </a:p>
          </p:txBody>
        </p:sp>
        <p:sp>
          <p:nvSpPr>
            <p:cNvPr id="64" name="Rectangle: Rounded Corners 63">
              <a:extLst>
                <a:ext uri="{FF2B5EF4-FFF2-40B4-BE49-F238E27FC236}">
                  <a16:creationId xmlns:a16="http://schemas.microsoft.com/office/drawing/2014/main" id="{4180E41A-9946-4452-A4A2-4066155A3C50}"/>
                </a:ext>
              </a:extLst>
            </p:cNvPr>
            <p:cNvSpPr/>
            <p:nvPr/>
          </p:nvSpPr>
          <p:spPr>
            <a:xfrm>
              <a:off x="3035056" y="3160175"/>
              <a:ext cx="2520000" cy="339079"/>
            </a:xfrm>
            <a:prstGeom prst="roundRect">
              <a:avLst/>
            </a:prstGeom>
            <a:ln/>
          </p:spPr>
          <p:style>
            <a:lnRef idx="1">
              <a:schemeClr val="dk1"/>
            </a:lnRef>
            <a:fillRef idx="2">
              <a:schemeClr val="dk1"/>
            </a:fillRef>
            <a:effectRef idx="1">
              <a:schemeClr val="dk1"/>
            </a:effectRef>
            <a:fontRef idx="minor">
              <a:schemeClr val="dk1"/>
            </a:fontRef>
          </p:style>
          <p:txBody>
            <a:bodyPr rtlCol="0" anchor="ctr"/>
            <a:lstStyle/>
            <a:p>
              <a:pPr marL="377984"/>
              <a:r>
                <a:rPr lang="en-GB" sz="1400" dirty="0">
                  <a:solidFill>
                    <a:schemeClr val="bg1"/>
                  </a:solidFill>
                </a:rPr>
                <a:t>Detect Ransomware</a:t>
              </a:r>
            </a:p>
          </p:txBody>
        </p:sp>
        <p:sp>
          <p:nvSpPr>
            <p:cNvPr id="65" name="Rectangle: Rounded Corners 64">
              <a:extLst>
                <a:ext uri="{FF2B5EF4-FFF2-40B4-BE49-F238E27FC236}">
                  <a16:creationId xmlns:a16="http://schemas.microsoft.com/office/drawing/2014/main" id="{D9FCD1B7-C4C1-441F-B80B-ADFA34ACCB9B}"/>
                </a:ext>
              </a:extLst>
            </p:cNvPr>
            <p:cNvSpPr/>
            <p:nvPr/>
          </p:nvSpPr>
          <p:spPr>
            <a:xfrm>
              <a:off x="3035055" y="3647050"/>
              <a:ext cx="2520000" cy="335463"/>
            </a:xfrm>
            <a:prstGeom prst="roundRect">
              <a:avLst/>
            </a:prstGeom>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7203" tIns="48601" rIns="97203" bIns="48601" numCol="1" spcCol="0" rtlCol="0" fromWordArt="0" anchor="ctr" anchorCtr="0" forceAA="0" compatLnSpc="1">
              <a:prstTxWarp prst="textNoShape">
                <a:avLst/>
              </a:prstTxWarp>
              <a:noAutofit/>
            </a:bodyPr>
            <a:lstStyle/>
            <a:p>
              <a:pPr marL="377984"/>
              <a:r>
                <a:rPr lang="en-GB" sz="1400" dirty="0">
                  <a:solidFill>
                    <a:schemeClr val="bg1"/>
                  </a:solidFill>
                </a:rPr>
                <a:t>Protect Your Data</a:t>
              </a:r>
            </a:p>
          </p:txBody>
        </p:sp>
        <p:sp>
          <p:nvSpPr>
            <p:cNvPr id="66" name="Rectangle: Rounded Corners 65">
              <a:extLst>
                <a:ext uri="{FF2B5EF4-FFF2-40B4-BE49-F238E27FC236}">
                  <a16:creationId xmlns:a16="http://schemas.microsoft.com/office/drawing/2014/main" id="{5EDBAFB9-A578-4B71-8829-917A663E20C6}"/>
                </a:ext>
              </a:extLst>
            </p:cNvPr>
            <p:cNvSpPr/>
            <p:nvPr/>
          </p:nvSpPr>
          <p:spPr>
            <a:xfrm>
              <a:off x="3035056" y="2676059"/>
              <a:ext cx="2520000" cy="339079"/>
            </a:xfrm>
            <a:prstGeom prst="roundRect">
              <a:avLst/>
            </a:prstGeom>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7203" tIns="48601" rIns="97203" bIns="48601" numCol="1" spcCol="0" rtlCol="0" fromWordArt="0" anchor="ctr" anchorCtr="0" forceAA="0" compatLnSpc="1">
              <a:prstTxWarp prst="textNoShape">
                <a:avLst/>
              </a:prstTxWarp>
              <a:noAutofit/>
            </a:bodyPr>
            <a:lstStyle/>
            <a:p>
              <a:pPr marL="377984"/>
              <a:r>
                <a:rPr lang="en-GB" sz="1400" dirty="0">
                  <a:solidFill>
                    <a:schemeClr val="bg1"/>
                  </a:solidFill>
                </a:rPr>
                <a:t>Introduction to Ransomware</a:t>
              </a:r>
            </a:p>
          </p:txBody>
        </p:sp>
        <p:sp>
          <p:nvSpPr>
            <p:cNvPr id="23" name="Oval 22">
              <a:extLst>
                <a:ext uri="{FF2B5EF4-FFF2-40B4-BE49-F238E27FC236}">
                  <a16:creationId xmlns:a16="http://schemas.microsoft.com/office/drawing/2014/main" id="{E9A45AEC-C2B5-4DFA-A9FB-FE598C0EF2C7}"/>
                </a:ext>
              </a:extLst>
            </p:cNvPr>
            <p:cNvSpPr/>
            <p:nvPr/>
          </p:nvSpPr>
          <p:spPr>
            <a:xfrm>
              <a:off x="3093253" y="2737804"/>
              <a:ext cx="229613" cy="229613"/>
            </a:xfrm>
            <a:prstGeom prst="ellipse">
              <a:avLst/>
            </a:prstGeom>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r>
                <a:rPr lang="en-GB" sz="1400" dirty="0">
                  <a:solidFill>
                    <a:schemeClr val="tx1"/>
                  </a:solidFill>
                </a:rPr>
                <a:t>1</a:t>
              </a:r>
            </a:p>
          </p:txBody>
        </p:sp>
        <p:sp>
          <p:nvSpPr>
            <p:cNvPr id="90" name="Oval 89">
              <a:extLst>
                <a:ext uri="{FF2B5EF4-FFF2-40B4-BE49-F238E27FC236}">
                  <a16:creationId xmlns:a16="http://schemas.microsoft.com/office/drawing/2014/main" id="{4E79DDBF-B69F-45A0-99E9-F33EA3F6911C}"/>
                </a:ext>
              </a:extLst>
            </p:cNvPr>
            <p:cNvSpPr/>
            <p:nvPr/>
          </p:nvSpPr>
          <p:spPr>
            <a:xfrm>
              <a:off x="3093253" y="3211132"/>
              <a:ext cx="229613" cy="229613"/>
            </a:xfrm>
            <a:prstGeom prst="ellipse">
              <a:avLst/>
            </a:prstGeom>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r>
                <a:rPr lang="en-GB" sz="1400" dirty="0">
                  <a:solidFill>
                    <a:schemeClr val="tx1"/>
                  </a:solidFill>
                </a:rPr>
                <a:t>2</a:t>
              </a:r>
            </a:p>
          </p:txBody>
        </p:sp>
        <p:sp>
          <p:nvSpPr>
            <p:cNvPr id="91" name="Oval 90">
              <a:extLst>
                <a:ext uri="{FF2B5EF4-FFF2-40B4-BE49-F238E27FC236}">
                  <a16:creationId xmlns:a16="http://schemas.microsoft.com/office/drawing/2014/main" id="{1BAAC3F9-FAAD-41E0-AE35-A249E53DC7DA}"/>
                </a:ext>
              </a:extLst>
            </p:cNvPr>
            <p:cNvSpPr/>
            <p:nvPr/>
          </p:nvSpPr>
          <p:spPr>
            <a:xfrm>
              <a:off x="3093253" y="3695917"/>
              <a:ext cx="229613" cy="229613"/>
            </a:xfrm>
            <a:prstGeom prst="ellipse">
              <a:avLst/>
            </a:prstGeom>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r>
                <a:rPr lang="en-GB" sz="1400" dirty="0">
                  <a:solidFill>
                    <a:schemeClr val="tx1"/>
                  </a:solidFill>
                </a:rPr>
                <a:t>3</a:t>
              </a:r>
            </a:p>
          </p:txBody>
        </p:sp>
        <p:sp>
          <p:nvSpPr>
            <p:cNvPr id="92" name="Oval 91">
              <a:extLst>
                <a:ext uri="{FF2B5EF4-FFF2-40B4-BE49-F238E27FC236}">
                  <a16:creationId xmlns:a16="http://schemas.microsoft.com/office/drawing/2014/main" id="{999A4B88-B71F-491F-AA64-FFD3182159ED}"/>
                </a:ext>
              </a:extLst>
            </p:cNvPr>
            <p:cNvSpPr/>
            <p:nvPr/>
          </p:nvSpPr>
          <p:spPr>
            <a:xfrm>
              <a:off x="3093253" y="4182423"/>
              <a:ext cx="229613" cy="229613"/>
            </a:xfrm>
            <a:prstGeom prst="ellipse">
              <a:avLst/>
            </a:prstGeom>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r>
                <a:rPr lang="en-GB" sz="1400" dirty="0">
                  <a:solidFill>
                    <a:schemeClr val="tx1"/>
                  </a:solidFill>
                </a:rPr>
                <a:t>4</a:t>
              </a:r>
            </a:p>
          </p:txBody>
        </p:sp>
        <p:sp>
          <p:nvSpPr>
            <p:cNvPr id="93" name="Oval 92">
              <a:extLst>
                <a:ext uri="{FF2B5EF4-FFF2-40B4-BE49-F238E27FC236}">
                  <a16:creationId xmlns:a16="http://schemas.microsoft.com/office/drawing/2014/main" id="{1F42DD0F-45DC-4D8A-86EF-04AEFD72A156}"/>
                </a:ext>
              </a:extLst>
            </p:cNvPr>
            <p:cNvSpPr/>
            <p:nvPr/>
          </p:nvSpPr>
          <p:spPr>
            <a:xfrm>
              <a:off x="3090242" y="4679562"/>
              <a:ext cx="229613" cy="229613"/>
            </a:xfrm>
            <a:prstGeom prst="ellipse">
              <a:avLst/>
            </a:prstGeom>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r>
                <a:rPr lang="en-GB" sz="1400" dirty="0">
                  <a:solidFill>
                    <a:schemeClr val="tx1"/>
                  </a:solidFill>
                </a:rPr>
                <a:t>5</a:t>
              </a:r>
            </a:p>
          </p:txBody>
        </p:sp>
        <p:sp>
          <p:nvSpPr>
            <p:cNvPr id="4" name="Rectangle: Rounded Corners 3">
              <a:extLst>
                <a:ext uri="{FF2B5EF4-FFF2-40B4-BE49-F238E27FC236}">
                  <a16:creationId xmlns:a16="http://schemas.microsoft.com/office/drawing/2014/main" id="{D1B86B90-A537-0B3C-FE2B-626588697AAB}"/>
                </a:ext>
              </a:extLst>
            </p:cNvPr>
            <p:cNvSpPr/>
            <p:nvPr/>
          </p:nvSpPr>
          <p:spPr>
            <a:xfrm>
              <a:off x="3035054" y="5096069"/>
              <a:ext cx="2520000" cy="339079"/>
            </a:xfrm>
            <a:prstGeom prst="roundRect">
              <a:avLst/>
            </a:prstGeom>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7203" tIns="48601" rIns="97203" bIns="48601" numCol="1" spcCol="0" rtlCol="0" fromWordArt="0" anchor="ctr" anchorCtr="0" forceAA="0" compatLnSpc="1">
              <a:prstTxWarp prst="textNoShape">
                <a:avLst/>
              </a:prstTxWarp>
              <a:noAutofit/>
            </a:bodyPr>
            <a:lstStyle/>
            <a:p>
              <a:pPr marL="377984"/>
              <a:r>
                <a:rPr lang="en-GB" sz="1400" dirty="0">
                  <a:solidFill>
                    <a:schemeClr val="bg1"/>
                  </a:solidFill>
                </a:rPr>
                <a:t>Summary</a:t>
              </a:r>
            </a:p>
          </p:txBody>
        </p:sp>
        <p:sp>
          <p:nvSpPr>
            <p:cNvPr id="6" name="Oval 5">
              <a:extLst>
                <a:ext uri="{FF2B5EF4-FFF2-40B4-BE49-F238E27FC236}">
                  <a16:creationId xmlns:a16="http://schemas.microsoft.com/office/drawing/2014/main" id="{EC57FE89-1984-4599-61B4-EA2836072515}"/>
                </a:ext>
              </a:extLst>
            </p:cNvPr>
            <p:cNvSpPr/>
            <p:nvPr/>
          </p:nvSpPr>
          <p:spPr>
            <a:xfrm>
              <a:off x="3090241" y="5158600"/>
              <a:ext cx="229613" cy="229613"/>
            </a:xfrm>
            <a:prstGeom prst="ellipse">
              <a:avLst/>
            </a:prstGeom>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r>
                <a:rPr lang="en-GB" sz="1400" dirty="0">
                  <a:solidFill>
                    <a:schemeClr val="tx1"/>
                  </a:solidFill>
                </a:rPr>
                <a:t>6</a:t>
              </a:r>
            </a:p>
          </p:txBody>
        </p:sp>
      </p:grpSp>
    </p:spTree>
    <p:extLst>
      <p:ext uri="{BB962C8B-B14F-4D97-AF65-F5344CB8AC3E}">
        <p14:creationId xmlns:p14="http://schemas.microsoft.com/office/powerpoint/2010/main" val="1694321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3BA89D-80C3-E3BD-1BEA-E3E4AB610D3E}"/>
              </a:ext>
            </a:extLst>
          </p:cNvPr>
          <p:cNvSpPr>
            <a:spLocks noGrp="1"/>
          </p:cNvSpPr>
          <p:nvPr>
            <p:ph type="body" sz="quarter" idx="10"/>
          </p:nvPr>
        </p:nvSpPr>
        <p:spPr/>
        <p:txBody>
          <a:bodyPr/>
          <a:lstStyle/>
          <a:p>
            <a:r>
              <a:rPr lang="en-US" dirty="0"/>
              <a:t>Ransomware is a malicious software that aims to sabotage your data, locking it and making it unusable, with the attacker forcing you, the victim, to pay a ransom to unlock it.</a:t>
            </a:r>
          </a:p>
        </p:txBody>
      </p:sp>
      <p:sp>
        <p:nvSpPr>
          <p:cNvPr id="3" name="Text Placeholder 2">
            <a:extLst>
              <a:ext uri="{FF2B5EF4-FFF2-40B4-BE49-F238E27FC236}">
                <a16:creationId xmlns:a16="http://schemas.microsoft.com/office/drawing/2014/main" id="{11C3943F-B7E0-D345-A6C0-74FCE7A94BEC}"/>
              </a:ext>
            </a:extLst>
          </p:cNvPr>
          <p:cNvSpPr>
            <a:spLocks noGrp="1"/>
          </p:cNvSpPr>
          <p:nvPr>
            <p:ph type="body" sz="quarter" idx="11"/>
          </p:nvPr>
        </p:nvSpPr>
        <p:spPr/>
        <p:txBody>
          <a:bodyPr/>
          <a:lstStyle/>
          <a:p>
            <a:r>
              <a:rPr lang="en-US" dirty="0"/>
              <a:t>Icons and text will appear one by one in sync with audio.</a:t>
            </a:r>
          </a:p>
        </p:txBody>
      </p:sp>
      <p:sp>
        <p:nvSpPr>
          <p:cNvPr id="23" name="TextBox 22">
            <a:extLst>
              <a:ext uri="{FF2B5EF4-FFF2-40B4-BE49-F238E27FC236}">
                <a16:creationId xmlns:a16="http://schemas.microsoft.com/office/drawing/2014/main" id="{28B44915-B27A-3339-03C5-4601BBC63ED4}"/>
              </a:ext>
            </a:extLst>
          </p:cNvPr>
          <p:cNvSpPr txBox="1"/>
          <p:nvPr/>
        </p:nvSpPr>
        <p:spPr>
          <a:xfrm>
            <a:off x="329466" y="676893"/>
            <a:ext cx="4227543" cy="338554"/>
          </a:xfrm>
          <a:prstGeom prst="rect">
            <a:avLst/>
          </a:prstGeom>
          <a:noFill/>
        </p:spPr>
        <p:txBody>
          <a:bodyPr wrap="square" rtlCol="0">
            <a:spAutoFit/>
          </a:bodyPr>
          <a:lstStyle/>
          <a:p>
            <a:r>
              <a:rPr lang="en-US" sz="1600" b="1" dirty="0"/>
              <a:t>What Is Ransomware?</a:t>
            </a:r>
          </a:p>
        </p:txBody>
      </p:sp>
      <p:sp>
        <p:nvSpPr>
          <p:cNvPr id="24" name="TextBox 23">
            <a:extLst>
              <a:ext uri="{FF2B5EF4-FFF2-40B4-BE49-F238E27FC236}">
                <a16:creationId xmlns:a16="http://schemas.microsoft.com/office/drawing/2014/main" id="{C84125D1-12AA-AE26-B9DC-9E9E525494BB}"/>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1 (a)</a:t>
            </a:r>
          </a:p>
        </p:txBody>
      </p:sp>
      <p:pic>
        <p:nvPicPr>
          <p:cNvPr id="5" name="Picture 4">
            <a:extLst>
              <a:ext uri="{FF2B5EF4-FFF2-40B4-BE49-F238E27FC236}">
                <a16:creationId xmlns:a16="http://schemas.microsoft.com/office/drawing/2014/main" id="{B1B4FBD6-3335-494B-B4D0-4CB78EF89F54}"/>
              </a:ext>
            </a:extLst>
          </p:cNvPr>
          <p:cNvPicPr>
            <a:picLocks noChangeAspect="1"/>
          </p:cNvPicPr>
          <p:nvPr/>
        </p:nvPicPr>
        <p:blipFill>
          <a:blip r:embed="rId2"/>
          <a:stretch>
            <a:fillRect/>
          </a:stretch>
        </p:blipFill>
        <p:spPr>
          <a:xfrm>
            <a:off x="373082" y="1712207"/>
            <a:ext cx="3879026" cy="3175186"/>
          </a:xfrm>
          <a:prstGeom prst="rect">
            <a:avLst/>
          </a:prstGeom>
        </p:spPr>
      </p:pic>
      <p:pic>
        <p:nvPicPr>
          <p:cNvPr id="6" name="Picture 5">
            <a:hlinkClick r:id="rId3"/>
            <a:extLst>
              <a:ext uri="{FF2B5EF4-FFF2-40B4-BE49-F238E27FC236}">
                <a16:creationId xmlns:a16="http://schemas.microsoft.com/office/drawing/2014/main" id="{57D1717F-4C16-75E3-3ECA-BCEB08DB5AC4}"/>
              </a:ext>
            </a:extLst>
          </p:cNvPr>
          <p:cNvPicPr>
            <a:picLocks noChangeAspect="1"/>
          </p:cNvPicPr>
          <p:nvPr/>
        </p:nvPicPr>
        <p:blipFill rotWithShape="1">
          <a:blip r:embed="rId4"/>
          <a:srcRect l="13745" t="14258" r="13379" b="33858"/>
          <a:stretch/>
        </p:blipFill>
        <p:spPr>
          <a:xfrm>
            <a:off x="4854749" y="1302881"/>
            <a:ext cx="714255" cy="508512"/>
          </a:xfrm>
          <a:prstGeom prst="rect">
            <a:avLst/>
          </a:prstGeom>
        </p:spPr>
      </p:pic>
      <p:sp>
        <p:nvSpPr>
          <p:cNvPr id="7" name="TextBox 6">
            <a:extLst>
              <a:ext uri="{FF2B5EF4-FFF2-40B4-BE49-F238E27FC236}">
                <a16:creationId xmlns:a16="http://schemas.microsoft.com/office/drawing/2014/main" id="{78046EFE-332E-6FBE-C1C4-93FA100838FA}"/>
              </a:ext>
            </a:extLst>
          </p:cNvPr>
          <p:cNvSpPr txBox="1"/>
          <p:nvPr/>
        </p:nvSpPr>
        <p:spPr>
          <a:xfrm>
            <a:off x="4705409" y="1819395"/>
            <a:ext cx="1025540" cy="584775"/>
          </a:xfrm>
          <a:prstGeom prst="rect">
            <a:avLst/>
          </a:prstGeom>
          <a:noFill/>
        </p:spPr>
        <p:txBody>
          <a:bodyPr wrap="square" rtlCol="0">
            <a:spAutoFit/>
          </a:bodyPr>
          <a:lstStyle/>
          <a:p>
            <a:pPr algn="ctr"/>
            <a:r>
              <a:rPr lang="en-US" sz="1600" dirty="0"/>
              <a:t>Malicious software</a:t>
            </a:r>
          </a:p>
        </p:txBody>
      </p:sp>
      <p:cxnSp>
        <p:nvCxnSpPr>
          <p:cNvPr id="9" name="Straight Arrow Connector 8">
            <a:extLst>
              <a:ext uri="{FF2B5EF4-FFF2-40B4-BE49-F238E27FC236}">
                <a16:creationId xmlns:a16="http://schemas.microsoft.com/office/drawing/2014/main" id="{D8B6C2B9-4315-C96A-34C3-BCEE84CE9FA7}"/>
              </a:ext>
            </a:extLst>
          </p:cNvPr>
          <p:cNvCxnSpPr>
            <a:cxnSpLocks/>
          </p:cNvCxnSpPr>
          <p:nvPr/>
        </p:nvCxnSpPr>
        <p:spPr>
          <a:xfrm>
            <a:off x="6669031" y="2502856"/>
            <a:ext cx="720000" cy="0"/>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6" name="Picture 15">
            <a:hlinkClick r:id="rId5"/>
            <a:extLst>
              <a:ext uri="{FF2B5EF4-FFF2-40B4-BE49-F238E27FC236}">
                <a16:creationId xmlns:a16="http://schemas.microsoft.com/office/drawing/2014/main" id="{64E9C093-012D-6EEE-C83A-6F89C037435A}"/>
              </a:ext>
            </a:extLst>
          </p:cNvPr>
          <p:cNvPicPr>
            <a:picLocks noChangeAspect="1"/>
          </p:cNvPicPr>
          <p:nvPr/>
        </p:nvPicPr>
        <p:blipFill rotWithShape="1">
          <a:blip r:embed="rId6"/>
          <a:srcRect l="13322" t="4088" r="13379" b="24024"/>
          <a:stretch/>
        </p:blipFill>
        <p:spPr>
          <a:xfrm>
            <a:off x="6034241" y="2199951"/>
            <a:ext cx="563321" cy="552488"/>
          </a:xfrm>
          <a:prstGeom prst="rect">
            <a:avLst/>
          </a:prstGeom>
        </p:spPr>
      </p:pic>
      <p:pic>
        <p:nvPicPr>
          <p:cNvPr id="18" name="Picture 17">
            <a:hlinkClick r:id="rId7"/>
            <a:extLst>
              <a:ext uri="{FF2B5EF4-FFF2-40B4-BE49-F238E27FC236}">
                <a16:creationId xmlns:a16="http://schemas.microsoft.com/office/drawing/2014/main" id="{FA6AAC6D-2130-37E7-4C58-8423D8FF2AAD}"/>
              </a:ext>
            </a:extLst>
          </p:cNvPr>
          <p:cNvPicPr>
            <a:picLocks noChangeAspect="1"/>
          </p:cNvPicPr>
          <p:nvPr/>
        </p:nvPicPr>
        <p:blipFill rotWithShape="1">
          <a:blip r:embed="rId8"/>
          <a:srcRect l="8671" t="1974" r="8727" b="21627"/>
          <a:stretch/>
        </p:blipFill>
        <p:spPr>
          <a:xfrm>
            <a:off x="7127547" y="3205706"/>
            <a:ext cx="535250" cy="495060"/>
          </a:xfrm>
          <a:prstGeom prst="rect">
            <a:avLst/>
          </a:prstGeom>
        </p:spPr>
      </p:pic>
      <p:pic>
        <p:nvPicPr>
          <p:cNvPr id="25" name="Picture 24">
            <a:hlinkClick r:id="rId9"/>
            <a:extLst>
              <a:ext uri="{FF2B5EF4-FFF2-40B4-BE49-F238E27FC236}">
                <a16:creationId xmlns:a16="http://schemas.microsoft.com/office/drawing/2014/main" id="{70568760-92BA-BBB9-2FA1-560C56F5BB39}"/>
              </a:ext>
            </a:extLst>
          </p:cNvPr>
          <p:cNvPicPr>
            <a:picLocks noChangeAspect="1"/>
          </p:cNvPicPr>
          <p:nvPr/>
        </p:nvPicPr>
        <p:blipFill rotWithShape="1">
          <a:blip r:embed="rId10"/>
          <a:srcRect l="16282" t="7076" r="15917" b="26990"/>
          <a:stretch/>
        </p:blipFill>
        <p:spPr>
          <a:xfrm>
            <a:off x="8079408" y="4127409"/>
            <a:ext cx="678713" cy="660017"/>
          </a:xfrm>
          <a:prstGeom prst="rect">
            <a:avLst/>
          </a:prstGeom>
        </p:spPr>
      </p:pic>
      <p:cxnSp>
        <p:nvCxnSpPr>
          <p:cNvPr id="29" name="Straight Arrow Connector 28">
            <a:extLst>
              <a:ext uri="{FF2B5EF4-FFF2-40B4-BE49-F238E27FC236}">
                <a16:creationId xmlns:a16="http://schemas.microsoft.com/office/drawing/2014/main" id="{4313CBA6-F72D-7EB6-C1DF-7662455DA3B7}"/>
              </a:ext>
            </a:extLst>
          </p:cNvPr>
          <p:cNvCxnSpPr>
            <a:cxnSpLocks/>
          </p:cNvCxnSpPr>
          <p:nvPr/>
        </p:nvCxnSpPr>
        <p:spPr>
          <a:xfrm>
            <a:off x="7384539" y="2496115"/>
            <a:ext cx="0" cy="64800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1543BA7-AE6E-F3E6-4DC2-659203067D6A}"/>
              </a:ext>
            </a:extLst>
          </p:cNvPr>
          <p:cNvSpPr txBox="1"/>
          <p:nvPr/>
        </p:nvSpPr>
        <p:spPr>
          <a:xfrm>
            <a:off x="5796838" y="2777887"/>
            <a:ext cx="1042316" cy="584775"/>
          </a:xfrm>
          <a:prstGeom prst="rect">
            <a:avLst/>
          </a:prstGeom>
          <a:noFill/>
        </p:spPr>
        <p:txBody>
          <a:bodyPr wrap="square" rtlCol="0">
            <a:spAutoFit/>
          </a:bodyPr>
          <a:lstStyle/>
          <a:p>
            <a:pPr algn="ctr"/>
            <a:r>
              <a:rPr lang="en-US" sz="1600" dirty="0"/>
              <a:t>Sabotages your data</a:t>
            </a:r>
          </a:p>
        </p:txBody>
      </p:sp>
      <p:sp>
        <p:nvSpPr>
          <p:cNvPr id="32" name="TextBox 31">
            <a:extLst>
              <a:ext uri="{FF2B5EF4-FFF2-40B4-BE49-F238E27FC236}">
                <a16:creationId xmlns:a16="http://schemas.microsoft.com/office/drawing/2014/main" id="{00237332-DA6A-E4C5-0CB5-AE3A94300A22}"/>
              </a:ext>
            </a:extLst>
          </p:cNvPr>
          <p:cNvSpPr txBox="1"/>
          <p:nvPr/>
        </p:nvSpPr>
        <p:spPr>
          <a:xfrm>
            <a:off x="6841936" y="3729957"/>
            <a:ext cx="1233571" cy="584775"/>
          </a:xfrm>
          <a:prstGeom prst="rect">
            <a:avLst/>
          </a:prstGeom>
          <a:noFill/>
        </p:spPr>
        <p:txBody>
          <a:bodyPr wrap="square" rtlCol="0">
            <a:spAutoFit/>
          </a:bodyPr>
          <a:lstStyle/>
          <a:p>
            <a:pPr algn="ctr"/>
            <a:r>
              <a:rPr lang="en-US" sz="1600" dirty="0"/>
              <a:t>Makes data unusable</a:t>
            </a:r>
          </a:p>
        </p:txBody>
      </p:sp>
      <p:sp>
        <p:nvSpPr>
          <p:cNvPr id="33" name="TextBox 32">
            <a:extLst>
              <a:ext uri="{FF2B5EF4-FFF2-40B4-BE49-F238E27FC236}">
                <a16:creationId xmlns:a16="http://schemas.microsoft.com/office/drawing/2014/main" id="{5E5852EF-CA7A-96CC-CDEE-8357024333E5}"/>
              </a:ext>
            </a:extLst>
          </p:cNvPr>
          <p:cNvSpPr txBox="1"/>
          <p:nvPr/>
        </p:nvSpPr>
        <p:spPr>
          <a:xfrm>
            <a:off x="7759769" y="4831469"/>
            <a:ext cx="1322742" cy="584775"/>
          </a:xfrm>
          <a:prstGeom prst="rect">
            <a:avLst/>
          </a:prstGeom>
          <a:noFill/>
        </p:spPr>
        <p:txBody>
          <a:bodyPr wrap="square" rtlCol="0">
            <a:spAutoFit/>
          </a:bodyPr>
          <a:lstStyle/>
          <a:p>
            <a:pPr algn="ctr"/>
            <a:r>
              <a:rPr lang="en-US" sz="1600" dirty="0"/>
              <a:t>Forces you to pay a ransom</a:t>
            </a:r>
          </a:p>
        </p:txBody>
      </p:sp>
      <p:sp>
        <p:nvSpPr>
          <p:cNvPr id="4" name="TextBox 3">
            <a:extLst>
              <a:ext uri="{FF2B5EF4-FFF2-40B4-BE49-F238E27FC236}">
                <a16:creationId xmlns:a16="http://schemas.microsoft.com/office/drawing/2014/main" id="{FE2BA250-E07E-CAF7-0CAE-99113611EE92}"/>
              </a:ext>
            </a:extLst>
          </p:cNvPr>
          <p:cNvSpPr txBox="1"/>
          <p:nvPr/>
        </p:nvSpPr>
        <p:spPr>
          <a:xfrm>
            <a:off x="4464544" y="853613"/>
            <a:ext cx="1757224" cy="338554"/>
          </a:xfrm>
          <a:prstGeom prst="rect">
            <a:avLst/>
          </a:prstGeom>
          <a:noFill/>
        </p:spPr>
        <p:txBody>
          <a:bodyPr wrap="square" rtlCol="0">
            <a:spAutoFit/>
          </a:bodyPr>
          <a:lstStyle/>
          <a:p>
            <a:pPr algn="ctr"/>
            <a:r>
              <a:rPr lang="en-US" sz="1600" dirty="0"/>
              <a:t>Ransomware is:</a:t>
            </a:r>
          </a:p>
        </p:txBody>
      </p:sp>
      <p:cxnSp>
        <p:nvCxnSpPr>
          <p:cNvPr id="12" name="Straight Arrow Connector 11">
            <a:extLst>
              <a:ext uri="{FF2B5EF4-FFF2-40B4-BE49-F238E27FC236}">
                <a16:creationId xmlns:a16="http://schemas.microsoft.com/office/drawing/2014/main" id="{27A2A4E5-E913-7AC3-9585-6D9F8110D9B6}"/>
              </a:ext>
            </a:extLst>
          </p:cNvPr>
          <p:cNvCxnSpPr>
            <a:cxnSpLocks/>
          </p:cNvCxnSpPr>
          <p:nvPr/>
        </p:nvCxnSpPr>
        <p:spPr>
          <a:xfrm>
            <a:off x="5588059" y="1520817"/>
            <a:ext cx="720000" cy="0"/>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B494A13-A330-3790-94D0-628DA2924168}"/>
              </a:ext>
            </a:extLst>
          </p:cNvPr>
          <p:cNvCxnSpPr>
            <a:cxnSpLocks/>
          </p:cNvCxnSpPr>
          <p:nvPr/>
        </p:nvCxnSpPr>
        <p:spPr>
          <a:xfrm>
            <a:off x="6303567" y="1514076"/>
            <a:ext cx="0" cy="64800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8FCF745-9A0F-CEE7-7B30-B19E8C6959EB}"/>
              </a:ext>
            </a:extLst>
          </p:cNvPr>
          <p:cNvCxnSpPr>
            <a:cxnSpLocks/>
          </p:cNvCxnSpPr>
          <p:nvPr/>
        </p:nvCxnSpPr>
        <p:spPr>
          <a:xfrm>
            <a:off x="7694241" y="3429091"/>
            <a:ext cx="720000" cy="0"/>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303525E-74B6-FE8B-B9A9-A67EB570FF37}"/>
              </a:ext>
            </a:extLst>
          </p:cNvPr>
          <p:cNvCxnSpPr>
            <a:cxnSpLocks/>
          </p:cNvCxnSpPr>
          <p:nvPr/>
        </p:nvCxnSpPr>
        <p:spPr>
          <a:xfrm>
            <a:off x="8409749" y="3422350"/>
            <a:ext cx="0" cy="64800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3068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3BA89D-80C3-E3BD-1BEA-E3E4AB610D3E}"/>
              </a:ext>
            </a:extLst>
          </p:cNvPr>
          <p:cNvSpPr>
            <a:spLocks noGrp="1"/>
          </p:cNvSpPr>
          <p:nvPr>
            <p:ph type="body" sz="quarter" idx="10"/>
          </p:nvPr>
        </p:nvSpPr>
        <p:spPr/>
        <p:txBody>
          <a:bodyPr/>
          <a:lstStyle/>
          <a:p>
            <a:r>
              <a:rPr lang="en-US" dirty="0"/>
              <a:t>It prevents users from accessing their devices by locking their computers, or prevents users from accessing their data by encrypting it, and even deleting your backups, so you can’t recover them from somewhere else.</a:t>
            </a:r>
          </a:p>
        </p:txBody>
      </p:sp>
      <p:sp>
        <p:nvSpPr>
          <p:cNvPr id="3" name="Text Placeholder 2">
            <a:extLst>
              <a:ext uri="{FF2B5EF4-FFF2-40B4-BE49-F238E27FC236}">
                <a16:creationId xmlns:a16="http://schemas.microsoft.com/office/drawing/2014/main" id="{11C3943F-B7E0-D345-A6C0-74FCE7A94BEC}"/>
              </a:ext>
            </a:extLst>
          </p:cNvPr>
          <p:cNvSpPr>
            <a:spLocks noGrp="1"/>
          </p:cNvSpPr>
          <p:nvPr>
            <p:ph type="body" sz="quarter" idx="11"/>
          </p:nvPr>
        </p:nvSpPr>
        <p:spPr/>
        <p:txBody>
          <a:bodyPr/>
          <a:lstStyle/>
          <a:p>
            <a:r>
              <a:rPr lang="en-US" dirty="0"/>
              <a:t>Icons and text will appear one by one in sync with audio.</a:t>
            </a:r>
          </a:p>
        </p:txBody>
      </p:sp>
      <p:sp>
        <p:nvSpPr>
          <p:cNvPr id="23" name="TextBox 22">
            <a:extLst>
              <a:ext uri="{FF2B5EF4-FFF2-40B4-BE49-F238E27FC236}">
                <a16:creationId xmlns:a16="http://schemas.microsoft.com/office/drawing/2014/main" id="{28B44915-B27A-3339-03C5-4601BBC63ED4}"/>
              </a:ext>
            </a:extLst>
          </p:cNvPr>
          <p:cNvSpPr txBox="1"/>
          <p:nvPr/>
        </p:nvSpPr>
        <p:spPr>
          <a:xfrm>
            <a:off x="329466" y="676893"/>
            <a:ext cx="4227543" cy="338554"/>
          </a:xfrm>
          <a:prstGeom prst="rect">
            <a:avLst/>
          </a:prstGeom>
          <a:noFill/>
        </p:spPr>
        <p:txBody>
          <a:bodyPr wrap="square" rtlCol="0">
            <a:spAutoFit/>
          </a:bodyPr>
          <a:lstStyle/>
          <a:p>
            <a:r>
              <a:rPr lang="en-US" sz="1600" b="1" dirty="0"/>
              <a:t>What Is Ransomware?</a:t>
            </a:r>
          </a:p>
        </p:txBody>
      </p:sp>
      <p:sp>
        <p:nvSpPr>
          <p:cNvPr id="24" name="TextBox 23">
            <a:extLst>
              <a:ext uri="{FF2B5EF4-FFF2-40B4-BE49-F238E27FC236}">
                <a16:creationId xmlns:a16="http://schemas.microsoft.com/office/drawing/2014/main" id="{C84125D1-12AA-AE26-B9DC-9E9E525494BB}"/>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1 (b)</a:t>
            </a:r>
          </a:p>
        </p:txBody>
      </p:sp>
      <p:pic>
        <p:nvPicPr>
          <p:cNvPr id="7" name="Picture 6">
            <a:hlinkClick r:id="rId2"/>
            <a:extLst>
              <a:ext uri="{FF2B5EF4-FFF2-40B4-BE49-F238E27FC236}">
                <a16:creationId xmlns:a16="http://schemas.microsoft.com/office/drawing/2014/main" id="{8A629AFC-D9B5-4139-BF0E-C9D3F6B9143A}"/>
              </a:ext>
            </a:extLst>
          </p:cNvPr>
          <p:cNvPicPr>
            <a:picLocks noChangeAspect="1"/>
          </p:cNvPicPr>
          <p:nvPr/>
        </p:nvPicPr>
        <p:blipFill rotWithShape="1">
          <a:blip r:embed="rId3"/>
          <a:srcRect l="9940" r="9996" b="20138"/>
          <a:stretch/>
        </p:blipFill>
        <p:spPr>
          <a:xfrm>
            <a:off x="1242399" y="2335301"/>
            <a:ext cx="1933896" cy="1928997"/>
          </a:xfrm>
          <a:prstGeom prst="rect">
            <a:avLst/>
          </a:prstGeom>
        </p:spPr>
      </p:pic>
      <p:pic>
        <p:nvPicPr>
          <p:cNvPr id="1026" name="Picture 2" descr="locked lock Icon 3205784">
            <a:hlinkClick r:id="rId4"/>
            <a:extLst>
              <a:ext uri="{FF2B5EF4-FFF2-40B4-BE49-F238E27FC236}">
                <a16:creationId xmlns:a16="http://schemas.microsoft.com/office/drawing/2014/main" id="{708EBAAE-E515-316D-1B2C-8DB9F907695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90325" y="2736339"/>
            <a:ext cx="358071" cy="358071"/>
          </a:xfrm>
          <a:prstGeom prst="rect">
            <a:avLst/>
          </a:prstGeom>
          <a:noFill/>
          <a:extLst>
            <a:ext uri="{909E8E84-426E-40DD-AFC4-6F175D3DCCD1}">
              <a14:hiddenFill xmlns:a14="http://schemas.microsoft.com/office/drawing/2010/main">
                <a:solidFill>
                  <a:srgbClr val="FFFFFF"/>
                </a:solidFill>
              </a14:hiddenFill>
            </a:ext>
          </a:extLst>
        </p:spPr>
      </p:pic>
      <p:sp>
        <p:nvSpPr>
          <p:cNvPr id="8" name="Speech Bubble: Rectangle with Corners Rounded 7">
            <a:extLst>
              <a:ext uri="{FF2B5EF4-FFF2-40B4-BE49-F238E27FC236}">
                <a16:creationId xmlns:a16="http://schemas.microsoft.com/office/drawing/2014/main" id="{71C7D629-653B-A609-1AA5-34F2DC816C3E}"/>
              </a:ext>
            </a:extLst>
          </p:cNvPr>
          <p:cNvSpPr/>
          <p:nvPr/>
        </p:nvSpPr>
        <p:spPr>
          <a:xfrm>
            <a:off x="345583" y="2000974"/>
            <a:ext cx="1793631" cy="914400"/>
          </a:xfrm>
          <a:prstGeom prst="wedgeRoundRectCallout">
            <a:avLst>
              <a:gd name="adj1" fmla="val 40867"/>
              <a:gd name="adj2" fmla="val 67766"/>
              <a:gd name="adj3" fmla="val 16667"/>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dirty="0">
                <a:solidFill>
                  <a:schemeClr val="tx1"/>
                </a:solidFill>
              </a:rPr>
              <a:t>Computer locked!</a:t>
            </a:r>
          </a:p>
        </p:txBody>
      </p:sp>
      <p:pic>
        <p:nvPicPr>
          <p:cNvPr id="5" name="Picture 4">
            <a:hlinkClick r:id="rId2"/>
            <a:extLst>
              <a:ext uri="{FF2B5EF4-FFF2-40B4-BE49-F238E27FC236}">
                <a16:creationId xmlns:a16="http://schemas.microsoft.com/office/drawing/2014/main" id="{A1676072-A9FE-E5F8-41BA-AB116D59BE3D}"/>
              </a:ext>
            </a:extLst>
          </p:cNvPr>
          <p:cNvPicPr>
            <a:picLocks noChangeAspect="1"/>
          </p:cNvPicPr>
          <p:nvPr/>
        </p:nvPicPr>
        <p:blipFill rotWithShape="1">
          <a:blip r:embed="rId3"/>
          <a:srcRect l="9940" r="9996" b="20138"/>
          <a:stretch/>
        </p:blipFill>
        <p:spPr>
          <a:xfrm>
            <a:off x="4315210" y="2335301"/>
            <a:ext cx="1933896" cy="1928997"/>
          </a:xfrm>
          <a:prstGeom prst="rect">
            <a:avLst/>
          </a:prstGeom>
        </p:spPr>
      </p:pic>
      <p:sp>
        <p:nvSpPr>
          <p:cNvPr id="6" name="Speech Bubble: Rectangle with Corners Rounded 5">
            <a:extLst>
              <a:ext uri="{FF2B5EF4-FFF2-40B4-BE49-F238E27FC236}">
                <a16:creationId xmlns:a16="http://schemas.microsoft.com/office/drawing/2014/main" id="{D7CCA4B5-BF0D-40D7-48A6-5196D0790BE8}"/>
              </a:ext>
            </a:extLst>
          </p:cNvPr>
          <p:cNvSpPr/>
          <p:nvPr/>
        </p:nvSpPr>
        <p:spPr>
          <a:xfrm>
            <a:off x="3418394" y="2000974"/>
            <a:ext cx="1793631" cy="914400"/>
          </a:xfrm>
          <a:prstGeom prst="wedgeRoundRectCallout">
            <a:avLst>
              <a:gd name="adj1" fmla="val 40867"/>
              <a:gd name="adj2" fmla="val 67766"/>
              <a:gd name="adj3" fmla="val 16667"/>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dirty="0">
                <a:solidFill>
                  <a:schemeClr val="tx1"/>
                </a:solidFill>
              </a:rPr>
              <a:t>Data encrypted!</a:t>
            </a:r>
          </a:p>
        </p:txBody>
      </p:sp>
      <p:pic>
        <p:nvPicPr>
          <p:cNvPr id="9" name="Graphic 8" descr="Question mark">
            <a:extLst>
              <a:ext uri="{FF2B5EF4-FFF2-40B4-BE49-F238E27FC236}">
                <a16:creationId xmlns:a16="http://schemas.microsoft.com/office/drawing/2014/main" id="{97ECA9A7-7F6D-17EC-5671-3796DE90168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57677" y="2756322"/>
            <a:ext cx="360000" cy="360000"/>
          </a:xfrm>
          <a:prstGeom prst="rect">
            <a:avLst/>
          </a:prstGeom>
        </p:spPr>
      </p:pic>
      <p:pic>
        <p:nvPicPr>
          <p:cNvPr id="10" name="Picture 9">
            <a:hlinkClick r:id="rId2"/>
            <a:extLst>
              <a:ext uri="{FF2B5EF4-FFF2-40B4-BE49-F238E27FC236}">
                <a16:creationId xmlns:a16="http://schemas.microsoft.com/office/drawing/2014/main" id="{F036C70E-7453-D6A5-41CE-459DF473D621}"/>
              </a:ext>
            </a:extLst>
          </p:cNvPr>
          <p:cNvPicPr>
            <a:picLocks noChangeAspect="1"/>
          </p:cNvPicPr>
          <p:nvPr/>
        </p:nvPicPr>
        <p:blipFill rotWithShape="1">
          <a:blip r:embed="rId3"/>
          <a:srcRect l="9940" r="9996" b="20138"/>
          <a:stretch/>
        </p:blipFill>
        <p:spPr>
          <a:xfrm>
            <a:off x="7366759" y="2335301"/>
            <a:ext cx="1933896" cy="1928997"/>
          </a:xfrm>
          <a:prstGeom prst="rect">
            <a:avLst/>
          </a:prstGeom>
        </p:spPr>
      </p:pic>
      <p:sp>
        <p:nvSpPr>
          <p:cNvPr id="11" name="Speech Bubble: Rectangle with Corners Rounded 10">
            <a:extLst>
              <a:ext uri="{FF2B5EF4-FFF2-40B4-BE49-F238E27FC236}">
                <a16:creationId xmlns:a16="http://schemas.microsoft.com/office/drawing/2014/main" id="{B6127963-C67A-A1D7-EC81-97B49F6629D0}"/>
              </a:ext>
            </a:extLst>
          </p:cNvPr>
          <p:cNvSpPr/>
          <p:nvPr/>
        </p:nvSpPr>
        <p:spPr>
          <a:xfrm>
            <a:off x="6469943" y="2000974"/>
            <a:ext cx="1793631" cy="914400"/>
          </a:xfrm>
          <a:prstGeom prst="wedgeRoundRectCallout">
            <a:avLst>
              <a:gd name="adj1" fmla="val 40867"/>
              <a:gd name="adj2" fmla="val 67766"/>
              <a:gd name="adj3" fmla="val 16667"/>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dirty="0">
                <a:solidFill>
                  <a:schemeClr val="tx1"/>
                </a:solidFill>
              </a:rPr>
              <a:t>No backups found!</a:t>
            </a:r>
          </a:p>
        </p:txBody>
      </p:sp>
      <p:pic>
        <p:nvPicPr>
          <p:cNvPr id="12" name="Graphic 11" descr="Exclamation mark">
            <a:extLst>
              <a:ext uri="{FF2B5EF4-FFF2-40B4-BE49-F238E27FC236}">
                <a16:creationId xmlns:a16="http://schemas.microsoft.com/office/drawing/2014/main" id="{2CE73BF0-5C94-7287-7E9C-A18F21C2722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20238" y="2769444"/>
            <a:ext cx="347403" cy="347403"/>
          </a:xfrm>
          <a:prstGeom prst="rect">
            <a:avLst/>
          </a:prstGeom>
        </p:spPr>
      </p:pic>
    </p:spTree>
    <p:extLst>
      <p:ext uri="{BB962C8B-B14F-4D97-AF65-F5344CB8AC3E}">
        <p14:creationId xmlns:p14="http://schemas.microsoft.com/office/powerpoint/2010/main" val="4154507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3BA89D-80C3-E3BD-1BEA-E3E4AB610D3E}"/>
              </a:ext>
            </a:extLst>
          </p:cNvPr>
          <p:cNvSpPr>
            <a:spLocks noGrp="1"/>
          </p:cNvSpPr>
          <p:nvPr>
            <p:ph type="body" sz="quarter" idx="10"/>
          </p:nvPr>
        </p:nvSpPr>
        <p:spPr/>
        <p:txBody>
          <a:bodyPr/>
          <a:lstStyle/>
          <a:p>
            <a:r>
              <a:rPr lang="en-US" dirty="0"/>
              <a:t>It copies your data as well, so they can double extort you by threatening to go public with your data, or even triple extort by going to your customers and threatening with the same.</a:t>
            </a:r>
          </a:p>
        </p:txBody>
      </p:sp>
      <p:sp>
        <p:nvSpPr>
          <p:cNvPr id="3" name="Text Placeholder 2">
            <a:extLst>
              <a:ext uri="{FF2B5EF4-FFF2-40B4-BE49-F238E27FC236}">
                <a16:creationId xmlns:a16="http://schemas.microsoft.com/office/drawing/2014/main" id="{11C3943F-B7E0-D345-A6C0-74FCE7A94BEC}"/>
              </a:ext>
            </a:extLst>
          </p:cNvPr>
          <p:cNvSpPr>
            <a:spLocks noGrp="1"/>
          </p:cNvSpPr>
          <p:nvPr>
            <p:ph type="body" sz="quarter" idx="11"/>
          </p:nvPr>
        </p:nvSpPr>
        <p:spPr/>
        <p:txBody>
          <a:bodyPr/>
          <a:lstStyle/>
          <a:p>
            <a:r>
              <a:rPr lang="en-US" dirty="0"/>
              <a:t>Icons and text will appear one by one in sync with audio.</a:t>
            </a:r>
          </a:p>
        </p:txBody>
      </p:sp>
      <p:sp>
        <p:nvSpPr>
          <p:cNvPr id="23" name="TextBox 22">
            <a:extLst>
              <a:ext uri="{FF2B5EF4-FFF2-40B4-BE49-F238E27FC236}">
                <a16:creationId xmlns:a16="http://schemas.microsoft.com/office/drawing/2014/main" id="{28B44915-B27A-3339-03C5-4601BBC63ED4}"/>
              </a:ext>
            </a:extLst>
          </p:cNvPr>
          <p:cNvSpPr txBox="1"/>
          <p:nvPr/>
        </p:nvSpPr>
        <p:spPr>
          <a:xfrm>
            <a:off x="329466" y="676893"/>
            <a:ext cx="4227543" cy="338554"/>
          </a:xfrm>
          <a:prstGeom prst="rect">
            <a:avLst/>
          </a:prstGeom>
          <a:noFill/>
        </p:spPr>
        <p:txBody>
          <a:bodyPr wrap="square" rtlCol="0">
            <a:spAutoFit/>
          </a:bodyPr>
          <a:lstStyle/>
          <a:p>
            <a:r>
              <a:rPr lang="en-US" sz="1600" b="1" dirty="0"/>
              <a:t>What Is Ransomware?</a:t>
            </a:r>
          </a:p>
        </p:txBody>
      </p:sp>
      <p:sp>
        <p:nvSpPr>
          <p:cNvPr id="24" name="TextBox 23">
            <a:extLst>
              <a:ext uri="{FF2B5EF4-FFF2-40B4-BE49-F238E27FC236}">
                <a16:creationId xmlns:a16="http://schemas.microsoft.com/office/drawing/2014/main" id="{C84125D1-12AA-AE26-B9DC-9E9E525494BB}"/>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1 (c)</a:t>
            </a:r>
          </a:p>
        </p:txBody>
      </p:sp>
      <p:pic>
        <p:nvPicPr>
          <p:cNvPr id="11" name="Picture 10">
            <a:hlinkClick r:id="rId2"/>
            <a:extLst>
              <a:ext uri="{FF2B5EF4-FFF2-40B4-BE49-F238E27FC236}">
                <a16:creationId xmlns:a16="http://schemas.microsoft.com/office/drawing/2014/main" id="{EA2E0866-FF11-9DA5-1637-62DFFA994156}"/>
              </a:ext>
            </a:extLst>
          </p:cNvPr>
          <p:cNvPicPr>
            <a:picLocks noChangeAspect="1"/>
          </p:cNvPicPr>
          <p:nvPr/>
        </p:nvPicPr>
        <p:blipFill rotWithShape="1">
          <a:blip r:embed="rId3"/>
          <a:srcRect l="6075" t="5996" r="7493" b="25042"/>
          <a:stretch/>
        </p:blipFill>
        <p:spPr>
          <a:xfrm>
            <a:off x="1983470" y="2429635"/>
            <a:ext cx="1308225" cy="1043797"/>
          </a:xfrm>
          <a:prstGeom prst="rect">
            <a:avLst/>
          </a:prstGeom>
        </p:spPr>
      </p:pic>
      <p:cxnSp>
        <p:nvCxnSpPr>
          <p:cNvPr id="12" name="Straight Arrow Connector 11">
            <a:extLst>
              <a:ext uri="{FF2B5EF4-FFF2-40B4-BE49-F238E27FC236}">
                <a16:creationId xmlns:a16="http://schemas.microsoft.com/office/drawing/2014/main" id="{2E28F879-294F-A6D4-9C54-CA2A38A46FBA}"/>
              </a:ext>
            </a:extLst>
          </p:cNvPr>
          <p:cNvCxnSpPr>
            <a:cxnSpLocks/>
          </p:cNvCxnSpPr>
          <p:nvPr/>
        </p:nvCxnSpPr>
        <p:spPr>
          <a:xfrm flipV="1">
            <a:off x="2655056" y="1827840"/>
            <a:ext cx="0" cy="601795"/>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9D3FE9E-35A7-EF5E-7040-2FBEF9DC7338}"/>
              </a:ext>
            </a:extLst>
          </p:cNvPr>
          <p:cNvCxnSpPr>
            <a:cxnSpLocks/>
          </p:cNvCxnSpPr>
          <p:nvPr/>
        </p:nvCxnSpPr>
        <p:spPr>
          <a:xfrm>
            <a:off x="2655056" y="1827840"/>
            <a:ext cx="3355124"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9" name="Picture 18">
            <a:hlinkClick r:id="rId4"/>
            <a:extLst>
              <a:ext uri="{FF2B5EF4-FFF2-40B4-BE49-F238E27FC236}">
                <a16:creationId xmlns:a16="http://schemas.microsoft.com/office/drawing/2014/main" id="{310F25C7-FE5B-85F1-CAF8-CE8C342628BE}"/>
              </a:ext>
            </a:extLst>
          </p:cNvPr>
          <p:cNvPicPr>
            <a:picLocks noChangeAspect="1"/>
          </p:cNvPicPr>
          <p:nvPr/>
        </p:nvPicPr>
        <p:blipFill rotWithShape="1">
          <a:blip r:embed="rId5"/>
          <a:srcRect l="12416" t="3380" r="12520" b="22980"/>
          <a:stretch/>
        </p:blipFill>
        <p:spPr>
          <a:xfrm>
            <a:off x="6112154" y="1327740"/>
            <a:ext cx="930666" cy="913023"/>
          </a:xfrm>
          <a:prstGeom prst="rect">
            <a:avLst/>
          </a:prstGeom>
        </p:spPr>
      </p:pic>
      <p:sp>
        <p:nvSpPr>
          <p:cNvPr id="20" name="TextBox 19">
            <a:extLst>
              <a:ext uri="{FF2B5EF4-FFF2-40B4-BE49-F238E27FC236}">
                <a16:creationId xmlns:a16="http://schemas.microsoft.com/office/drawing/2014/main" id="{A972FBCA-2C8E-CF80-A5E1-96BD33AA3C4A}"/>
              </a:ext>
            </a:extLst>
          </p:cNvPr>
          <p:cNvSpPr txBox="1"/>
          <p:nvPr/>
        </p:nvSpPr>
        <p:spPr>
          <a:xfrm>
            <a:off x="5874130" y="2239432"/>
            <a:ext cx="1464108" cy="584775"/>
          </a:xfrm>
          <a:prstGeom prst="rect">
            <a:avLst/>
          </a:prstGeom>
          <a:noFill/>
        </p:spPr>
        <p:txBody>
          <a:bodyPr wrap="square" rtlCol="0">
            <a:spAutoFit/>
          </a:bodyPr>
          <a:lstStyle/>
          <a:p>
            <a:pPr algn="ctr"/>
            <a:r>
              <a:rPr lang="en-US" sz="1600" dirty="0"/>
              <a:t>Threatening to go public</a:t>
            </a:r>
          </a:p>
        </p:txBody>
      </p:sp>
      <p:cxnSp>
        <p:nvCxnSpPr>
          <p:cNvPr id="21" name="Straight Arrow Connector 20">
            <a:extLst>
              <a:ext uri="{FF2B5EF4-FFF2-40B4-BE49-F238E27FC236}">
                <a16:creationId xmlns:a16="http://schemas.microsoft.com/office/drawing/2014/main" id="{2AF1622D-A798-BF6C-1F3D-378D62FC8334}"/>
              </a:ext>
            </a:extLst>
          </p:cNvPr>
          <p:cNvCxnSpPr>
            <a:cxnSpLocks/>
          </p:cNvCxnSpPr>
          <p:nvPr/>
        </p:nvCxnSpPr>
        <p:spPr>
          <a:xfrm flipV="1">
            <a:off x="2634043" y="3961884"/>
            <a:ext cx="0" cy="360000"/>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6C8E97A-4930-8139-037F-254C4E0A3E2A}"/>
              </a:ext>
            </a:extLst>
          </p:cNvPr>
          <p:cNvCxnSpPr>
            <a:cxnSpLocks/>
          </p:cNvCxnSpPr>
          <p:nvPr/>
        </p:nvCxnSpPr>
        <p:spPr>
          <a:xfrm flipV="1">
            <a:off x="2634043" y="4322472"/>
            <a:ext cx="3387023"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7" name="Picture 26">
            <a:hlinkClick r:id="rId6"/>
            <a:extLst>
              <a:ext uri="{FF2B5EF4-FFF2-40B4-BE49-F238E27FC236}">
                <a16:creationId xmlns:a16="http://schemas.microsoft.com/office/drawing/2014/main" id="{66CF4C08-0FDE-BEE1-6FD3-DEF1731F09C8}"/>
              </a:ext>
            </a:extLst>
          </p:cNvPr>
          <p:cNvPicPr>
            <a:picLocks noChangeAspect="1"/>
          </p:cNvPicPr>
          <p:nvPr/>
        </p:nvPicPr>
        <p:blipFill rotWithShape="1">
          <a:blip r:embed="rId7"/>
          <a:srcRect l="10638" r="9673" b="20138"/>
          <a:stretch/>
        </p:blipFill>
        <p:spPr>
          <a:xfrm>
            <a:off x="6331329" y="4032148"/>
            <a:ext cx="575693" cy="576943"/>
          </a:xfrm>
          <a:prstGeom prst="rect">
            <a:avLst/>
          </a:prstGeom>
        </p:spPr>
      </p:pic>
      <p:sp>
        <p:nvSpPr>
          <p:cNvPr id="28" name="TextBox 27">
            <a:extLst>
              <a:ext uri="{FF2B5EF4-FFF2-40B4-BE49-F238E27FC236}">
                <a16:creationId xmlns:a16="http://schemas.microsoft.com/office/drawing/2014/main" id="{2535EAAC-2209-D9C9-4944-DF7F2E3B02B4}"/>
              </a:ext>
            </a:extLst>
          </p:cNvPr>
          <p:cNvSpPr txBox="1"/>
          <p:nvPr/>
        </p:nvSpPr>
        <p:spPr>
          <a:xfrm>
            <a:off x="5847645" y="4612938"/>
            <a:ext cx="1464108" cy="584775"/>
          </a:xfrm>
          <a:prstGeom prst="rect">
            <a:avLst/>
          </a:prstGeom>
          <a:noFill/>
        </p:spPr>
        <p:txBody>
          <a:bodyPr wrap="square" rtlCol="0">
            <a:spAutoFit/>
          </a:bodyPr>
          <a:lstStyle/>
          <a:p>
            <a:pPr algn="ctr"/>
            <a:r>
              <a:rPr lang="en-US" sz="1600" dirty="0"/>
              <a:t>Threatening the Customer</a:t>
            </a:r>
          </a:p>
        </p:txBody>
      </p:sp>
      <p:pic>
        <p:nvPicPr>
          <p:cNvPr id="32" name="Picture 31">
            <a:hlinkClick r:id="rId8"/>
            <a:extLst>
              <a:ext uri="{FF2B5EF4-FFF2-40B4-BE49-F238E27FC236}">
                <a16:creationId xmlns:a16="http://schemas.microsoft.com/office/drawing/2014/main" id="{C567AF54-0BF6-4A87-B385-4113B9F347C6}"/>
              </a:ext>
            </a:extLst>
          </p:cNvPr>
          <p:cNvPicPr>
            <a:picLocks noChangeAspect="1"/>
          </p:cNvPicPr>
          <p:nvPr/>
        </p:nvPicPr>
        <p:blipFill rotWithShape="1">
          <a:blip r:embed="rId9"/>
          <a:srcRect l="11526" t="14258" r="10741" b="33858"/>
          <a:stretch/>
        </p:blipFill>
        <p:spPr>
          <a:xfrm>
            <a:off x="5880303" y="3606154"/>
            <a:ext cx="695931" cy="464512"/>
          </a:xfrm>
          <a:prstGeom prst="rect">
            <a:avLst/>
          </a:prstGeom>
        </p:spPr>
      </p:pic>
      <p:sp>
        <p:nvSpPr>
          <p:cNvPr id="5" name="TextBox 4">
            <a:extLst>
              <a:ext uri="{FF2B5EF4-FFF2-40B4-BE49-F238E27FC236}">
                <a16:creationId xmlns:a16="http://schemas.microsoft.com/office/drawing/2014/main" id="{1AAA6978-3952-D17A-EBB5-E49EAA708889}"/>
              </a:ext>
            </a:extLst>
          </p:cNvPr>
          <p:cNvSpPr txBox="1"/>
          <p:nvPr/>
        </p:nvSpPr>
        <p:spPr>
          <a:xfrm>
            <a:off x="3770143" y="4341039"/>
            <a:ext cx="1196712" cy="338554"/>
          </a:xfrm>
          <a:prstGeom prst="rect">
            <a:avLst/>
          </a:prstGeom>
          <a:noFill/>
        </p:spPr>
        <p:txBody>
          <a:bodyPr wrap="square" rtlCol="0">
            <a:spAutoFit/>
          </a:bodyPr>
          <a:lstStyle/>
          <a:p>
            <a:pPr algn="ctr"/>
            <a:r>
              <a:rPr lang="en-US" sz="1600" dirty="0"/>
              <a:t>Triple extort</a:t>
            </a:r>
          </a:p>
        </p:txBody>
      </p:sp>
      <p:sp>
        <p:nvSpPr>
          <p:cNvPr id="6" name="TextBox 5">
            <a:extLst>
              <a:ext uri="{FF2B5EF4-FFF2-40B4-BE49-F238E27FC236}">
                <a16:creationId xmlns:a16="http://schemas.microsoft.com/office/drawing/2014/main" id="{7F6352B3-907F-FF6D-2507-409545E2C933}"/>
              </a:ext>
            </a:extLst>
          </p:cNvPr>
          <p:cNvSpPr txBox="1"/>
          <p:nvPr/>
        </p:nvSpPr>
        <p:spPr>
          <a:xfrm>
            <a:off x="3657596" y="1488229"/>
            <a:ext cx="1434104" cy="338554"/>
          </a:xfrm>
          <a:prstGeom prst="rect">
            <a:avLst/>
          </a:prstGeom>
          <a:noFill/>
        </p:spPr>
        <p:txBody>
          <a:bodyPr wrap="square" rtlCol="0">
            <a:spAutoFit/>
          </a:bodyPr>
          <a:lstStyle/>
          <a:p>
            <a:pPr algn="ctr"/>
            <a:r>
              <a:rPr lang="en-US" sz="1600" dirty="0"/>
              <a:t>Double extort</a:t>
            </a:r>
          </a:p>
        </p:txBody>
      </p:sp>
      <p:sp>
        <p:nvSpPr>
          <p:cNvPr id="9" name="TextBox 8">
            <a:extLst>
              <a:ext uri="{FF2B5EF4-FFF2-40B4-BE49-F238E27FC236}">
                <a16:creationId xmlns:a16="http://schemas.microsoft.com/office/drawing/2014/main" id="{FD24F99C-5A5F-A397-B857-4C65B621FC38}"/>
              </a:ext>
            </a:extLst>
          </p:cNvPr>
          <p:cNvSpPr txBox="1"/>
          <p:nvPr/>
        </p:nvSpPr>
        <p:spPr>
          <a:xfrm>
            <a:off x="1979708" y="3427499"/>
            <a:ext cx="1343884" cy="584775"/>
          </a:xfrm>
          <a:prstGeom prst="rect">
            <a:avLst/>
          </a:prstGeom>
          <a:noFill/>
        </p:spPr>
        <p:txBody>
          <a:bodyPr wrap="square" rtlCol="0">
            <a:spAutoFit/>
          </a:bodyPr>
          <a:lstStyle/>
          <a:p>
            <a:pPr algn="ctr"/>
            <a:r>
              <a:rPr lang="en-US" sz="1600" dirty="0"/>
              <a:t>Copies your data</a:t>
            </a:r>
          </a:p>
        </p:txBody>
      </p:sp>
    </p:spTree>
    <p:extLst>
      <p:ext uri="{BB962C8B-B14F-4D97-AF65-F5344CB8AC3E}">
        <p14:creationId xmlns:p14="http://schemas.microsoft.com/office/powerpoint/2010/main" val="2404915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3BA89D-80C3-E3BD-1BEA-E3E4AB610D3E}"/>
              </a:ext>
            </a:extLst>
          </p:cNvPr>
          <p:cNvSpPr>
            <a:spLocks noGrp="1"/>
          </p:cNvSpPr>
          <p:nvPr>
            <p:ph type="body" sz="quarter" idx="10"/>
          </p:nvPr>
        </p:nvSpPr>
        <p:spPr/>
        <p:txBody>
          <a:bodyPr/>
          <a:lstStyle/>
          <a:p>
            <a:r>
              <a:rPr lang="en-US" dirty="0"/>
              <a:t>Because of what Ransomware does, it truly is a disaster. By failing to prepare for it, customers are basically preparing to fail.</a:t>
            </a:r>
          </a:p>
        </p:txBody>
      </p:sp>
      <p:sp>
        <p:nvSpPr>
          <p:cNvPr id="3" name="Text Placeholder 2">
            <a:extLst>
              <a:ext uri="{FF2B5EF4-FFF2-40B4-BE49-F238E27FC236}">
                <a16:creationId xmlns:a16="http://schemas.microsoft.com/office/drawing/2014/main" id="{11C3943F-B7E0-D345-A6C0-74FCE7A94BEC}"/>
              </a:ext>
            </a:extLst>
          </p:cNvPr>
          <p:cNvSpPr>
            <a:spLocks noGrp="1"/>
          </p:cNvSpPr>
          <p:nvPr>
            <p:ph type="body" sz="quarter" idx="11"/>
          </p:nvPr>
        </p:nvSpPr>
        <p:spPr/>
        <p:txBody>
          <a:bodyPr/>
          <a:lstStyle/>
          <a:p>
            <a:r>
              <a:rPr lang="en-US" dirty="0"/>
              <a:t>Icons and text will appear one by one in sync with audio.</a:t>
            </a:r>
          </a:p>
          <a:p>
            <a:r>
              <a:rPr lang="en-US" dirty="0"/>
              <a:t>This will be an AE video with the SME explaining content. He will be in the frame.</a:t>
            </a:r>
          </a:p>
        </p:txBody>
      </p:sp>
      <p:sp>
        <p:nvSpPr>
          <p:cNvPr id="10" name="Oval 9">
            <a:extLst>
              <a:ext uri="{FF2B5EF4-FFF2-40B4-BE49-F238E27FC236}">
                <a16:creationId xmlns:a16="http://schemas.microsoft.com/office/drawing/2014/main" id="{0CE56738-495F-A5C1-EA12-D27205953850}"/>
              </a:ext>
            </a:extLst>
          </p:cNvPr>
          <p:cNvSpPr/>
          <p:nvPr/>
        </p:nvSpPr>
        <p:spPr>
          <a:xfrm>
            <a:off x="872727" y="2298434"/>
            <a:ext cx="1640135" cy="1556906"/>
          </a:xfrm>
          <a:prstGeom prst="ellipse">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dirty="0">
                <a:solidFill>
                  <a:schemeClr val="tx1"/>
                </a:solidFill>
              </a:rPr>
              <a:t>Character image</a:t>
            </a:r>
          </a:p>
        </p:txBody>
      </p:sp>
      <p:sp>
        <p:nvSpPr>
          <p:cNvPr id="4" name="TextBox 3">
            <a:extLst>
              <a:ext uri="{FF2B5EF4-FFF2-40B4-BE49-F238E27FC236}">
                <a16:creationId xmlns:a16="http://schemas.microsoft.com/office/drawing/2014/main" id="{370DD5D7-94CC-7CA7-CA60-0CF822DC7E5A}"/>
              </a:ext>
            </a:extLst>
          </p:cNvPr>
          <p:cNvSpPr txBox="1"/>
          <p:nvPr/>
        </p:nvSpPr>
        <p:spPr>
          <a:xfrm>
            <a:off x="4859237" y="2572353"/>
            <a:ext cx="3022675" cy="400110"/>
          </a:xfrm>
          <a:prstGeom prst="rect">
            <a:avLst/>
          </a:prstGeom>
          <a:noFill/>
        </p:spPr>
        <p:txBody>
          <a:bodyPr wrap="square" rtlCol="0">
            <a:spAutoFit/>
          </a:bodyPr>
          <a:lstStyle/>
          <a:p>
            <a:pPr algn="ctr"/>
            <a:r>
              <a:rPr lang="en-US" sz="2000" b="1" dirty="0"/>
              <a:t>Ransomware is a disaster</a:t>
            </a:r>
          </a:p>
        </p:txBody>
      </p:sp>
      <p:sp>
        <p:nvSpPr>
          <p:cNvPr id="5" name="TextBox 4">
            <a:extLst>
              <a:ext uri="{FF2B5EF4-FFF2-40B4-BE49-F238E27FC236}">
                <a16:creationId xmlns:a16="http://schemas.microsoft.com/office/drawing/2014/main" id="{0C6BBA59-6202-6F77-5A7B-451DBBF1BDAE}"/>
              </a:ext>
            </a:extLst>
          </p:cNvPr>
          <p:cNvSpPr txBox="1"/>
          <p:nvPr/>
        </p:nvSpPr>
        <p:spPr>
          <a:xfrm>
            <a:off x="4859236" y="3111663"/>
            <a:ext cx="3022675" cy="584775"/>
          </a:xfrm>
          <a:prstGeom prst="rect">
            <a:avLst/>
          </a:prstGeom>
          <a:noFill/>
        </p:spPr>
        <p:txBody>
          <a:bodyPr wrap="square" rtlCol="0">
            <a:spAutoFit/>
          </a:bodyPr>
          <a:lstStyle/>
          <a:p>
            <a:pPr algn="ctr"/>
            <a:r>
              <a:rPr lang="en-US" sz="1600" dirty="0"/>
              <a:t>By failing to prepare, you are preparing to fail…</a:t>
            </a:r>
          </a:p>
        </p:txBody>
      </p:sp>
      <p:sp>
        <p:nvSpPr>
          <p:cNvPr id="6" name="TextBox 5">
            <a:extLst>
              <a:ext uri="{FF2B5EF4-FFF2-40B4-BE49-F238E27FC236}">
                <a16:creationId xmlns:a16="http://schemas.microsoft.com/office/drawing/2014/main" id="{8F6BD673-2320-9EA3-B68D-4EB57626EC5F}"/>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2 (a)</a:t>
            </a:r>
          </a:p>
        </p:txBody>
      </p:sp>
    </p:spTree>
    <p:extLst>
      <p:ext uri="{BB962C8B-B14F-4D97-AF65-F5344CB8AC3E}">
        <p14:creationId xmlns:p14="http://schemas.microsoft.com/office/powerpoint/2010/main" val="3881822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30F99F-4550-1201-A632-D75474CB080D}"/>
              </a:ext>
            </a:extLst>
          </p:cNvPr>
          <p:cNvSpPr>
            <a:spLocks noGrp="1"/>
          </p:cNvSpPr>
          <p:nvPr>
            <p:ph type="body" sz="quarter" idx="10"/>
          </p:nvPr>
        </p:nvSpPr>
        <p:spPr/>
        <p:txBody>
          <a:bodyPr/>
          <a:lstStyle/>
          <a:p>
            <a:r>
              <a:rPr lang="en-US" dirty="0"/>
              <a:t>Ransomware got so effective, because there are a lot of components in IT to deliver services, that need constant updates and protection, against an accelerated number of threats that keep appearing almost on an hourly basis.</a:t>
            </a:r>
          </a:p>
        </p:txBody>
      </p:sp>
      <p:sp>
        <p:nvSpPr>
          <p:cNvPr id="3" name="Text Placeholder 2">
            <a:extLst>
              <a:ext uri="{FF2B5EF4-FFF2-40B4-BE49-F238E27FC236}">
                <a16:creationId xmlns:a16="http://schemas.microsoft.com/office/drawing/2014/main" id="{C1563AA9-4EA2-A2EB-8D39-6617DC804416}"/>
              </a:ext>
            </a:extLst>
          </p:cNvPr>
          <p:cNvSpPr>
            <a:spLocks noGrp="1"/>
          </p:cNvSpPr>
          <p:nvPr>
            <p:ph type="body" sz="quarter" idx="11"/>
          </p:nvPr>
        </p:nvSpPr>
        <p:spPr/>
        <p:txBody>
          <a:bodyPr/>
          <a:lstStyle/>
          <a:p>
            <a:r>
              <a:rPr lang="en-US" dirty="0"/>
              <a:t>Icons and text will appear one by one in sync with audio.</a:t>
            </a:r>
          </a:p>
          <a:p>
            <a:r>
              <a:rPr lang="en-US" dirty="0"/>
              <a:t>This will be an AE video with the SME explaining content. He will be in the frame.</a:t>
            </a:r>
          </a:p>
        </p:txBody>
      </p:sp>
      <p:sp>
        <p:nvSpPr>
          <p:cNvPr id="7" name="TextBox 6">
            <a:extLst>
              <a:ext uri="{FF2B5EF4-FFF2-40B4-BE49-F238E27FC236}">
                <a16:creationId xmlns:a16="http://schemas.microsoft.com/office/drawing/2014/main" id="{F6119598-1E8D-6886-9D2A-0A2B874F99F4}"/>
              </a:ext>
            </a:extLst>
          </p:cNvPr>
          <p:cNvSpPr txBox="1"/>
          <p:nvPr/>
        </p:nvSpPr>
        <p:spPr>
          <a:xfrm>
            <a:off x="329466" y="676892"/>
            <a:ext cx="4274432" cy="343833"/>
          </a:xfrm>
          <a:prstGeom prst="rect">
            <a:avLst/>
          </a:prstGeom>
          <a:noFill/>
        </p:spPr>
        <p:txBody>
          <a:bodyPr wrap="square" rtlCol="0">
            <a:spAutoFit/>
          </a:bodyPr>
          <a:lstStyle/>
          <a:p>
            <a:r>
              <a:rPr lang="en-US" sz="1600" b="1" dirty="0"/>
              <a:t>Ransomware Is a Disaster</a:t>
            </a:r>
          </a:p>
        </p:txBody>
      </p:sp>
      <p:sp>
        <p:nvSpPr>
          <p:cNvPr id="14" name="TextBox 13">
            <a:extLst>
              <a:ext uri="{FF2B5EF4-FFF2-40B4-BE49-F238E27FC236}">
                <a16:creationId xmlns:a16="http://schemas.microsoft.com/office/drawing/2014/main" id="{C7B74BD4-F1CA-EDC9-DC03-5E909A1D55C7}"/>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2 (b)</a:t>
            </a:r>
          </a:p>
        </p:txBody>
      </p:sp>
      <p:sp>
        <p:nvSpPr>
          <p:cNvPr id="5" name="Oval 4">
            <a:extLst>
              <a:ext uri="{FF2B5EF4-FFF2-40B4-BE49-F238E27FC236}">
                <a16:creationId xmlns:a16="http://schemas.microsoft.com/office/drawing/2014/main" id="{8A6B9549-4C51-B4A0-1AF8-2002A9497C30}"/>
              </a:ext>
            </a:extLst>
          </p:cNvPr>
          <p:cNvSpPr/>
          <p:nvPr/>
        </p:nvSpPr>
        <p:spPr>
          <a:xfrm>
            <a:off x="872727" y="2298434"/>
            <a:ext cx="1640135" cy="1556906"/>
          </a:xfrm>
          <a:prstGeom prst="ellipse">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dirty="0">
                <a:solidFill>
                  <a:schemeClr val="tx1"/>
                </a:solidFill>
              </a:rPr>
              <a:t>Character image</a:t>
            </a:r>
          </a:p>
        </p:txBody>
      </p:sp>
      <p:grpSp>
        <p:nvGrpSpPr>
          <p:cNvPr id="11" name="Group 10">
            <a:extLst>
              <a:ext uri="{FF2B5EF4-FFF2-40B4-BE49-F238E27FC236}">
                <a16:creationId xmlns:a16="http://schemas.microsoft.com/office/drawing/2014/main" id="{87B68155-FD8C-B042-C0D6-21E3891D57FC}"/>
              </a:ext>
            </a:extLst>
          </p:cNvPr>
          <p:cNvGrpSpPr/>
          <p:nvPr/>
        </p:nvGrpSpPr>
        <p:grpSpPr>
          <a:xfrm>
            <a:off x="2928647" y="1903224"/>
            <a:ext cx="5950555" cy="2691152"/>
            <a:chOff x="2928647" y="2115879"/>
            <a:chExt cx="5950555" cy="2691152"/>
          </a:xfrm>
        </p:grpSpPr>
        <p:pic>
          <p:nvPicPr>
            <p:cNvPr id="4" name="Picture 3">
              <a:extLst>
                <a:ext uri="{FF2B5EF4-FFF2-40B4-BE49-F238E27FC236}">
                  <a16:creationId xmlns:a16="http://schemas.microsoft.com/office/drawing/2014/main" id="{D59E8913-C8EE-488E-AC76-BE8999EC73BF}"/>
                </a:ext>
              </a:extLst>
            </p:cNvPr>
            <p:cNvPicPr>
              <a:picLocks noChangeAspect="1"/>
            </p:cNvPicPr>
            <p:nvPr/>
          </p:nvPicPr>
          <p:blipFill rotWithShape="1">
            <a:blip r:embed="rId2"/>
            <a:srcRect t="15247"/>
            <a:stretch/>
          </p:blipFill>
          <p:spPr>
            <a:xfrm>
              <a:off x="2928647" y="2115879"/>
              <a:ext cx="5950555" cy="2691152"/>
            </a:xfrm>
            <a:prstGeom prst="rect">
              <a:avLst/>
            </a:prstGeom>
          </p:spPr>
        </p:pic>
        <p:sp>
          <p:nvSpPr>
            <p:cNvPr id="6" name="Rectangle 5">
              <a:extLst>
                <a:ext uri="{FF2B5EF4-FFF2-40B4-BE49-F238E27FC236}">
                  <a16:creationId xmlns:a16="http://schemas.microsoft.com/office/drawing/2014/main" id="{E62DF151-1764-CE4F-12F1-6D0FF0DD0E2A}"/>
                </a:ext>
              </a:extLst>
            </p:cNvPr>
            <p:cNvSpPr/>
            <p:nvPr/>
          </p:nvSpPr>
          <p:spPr>
            <a:xfrm>
              <a:off x="3104706" y="2115879"/>
              <a:ext cx="2955851" cy="288000"/>
            </a:xfrm>
            <a:prstGeom prst="rect">
              <a:avLst/>
            </a:prstGeom>
            <a:solidFill>
              <a:srgbClr val="00373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IN" sz="1600" dirty="0">
                <a:solidFill>
                  <a:schemeClr val="tx1"/>
                </a:solidFill>
              </a:endParaRPr>
            </a:p>
          </p:txBody>
        </p:sp>
      </p:grpSp>
      <p:sp>
        <p:nvSpPr>
          <p:cNvPr id="8" name="TextBox 7">
            <a:extLst>
              <a:ext uri="{FF2B5EF4-FFF2-40B4-BE49-F238E27FC236}">
                <a16:creationId xmlns:a16="http://schemas.microsoft.com/office/drawing/2014/main" id="{557ACCD3-56DF-B233-8A3A-296C60577F5B}"/>
              </a:ext>
            </a:extLst>
          </p:cNvPr>
          <p:cNvSpPr txBox="1"/>
          <p:nvPr/>
        </p:nvSpPr>
        <p:spPr>
          <a:xfrm>
            <a:off x="4392586" y="1475670"/>
            <a:ext cx="3022675" cy="338554"/>
          </a:xfrm>
          <a:prstGeom prst="rect">
            <a:avLst/>
          </a:prstGeom>
          <a:noFill/>
        </p:spPr>
        <p:txBody>
          <a:bodyPr wrap="square" rtlCol="0">
            <a:spAutoFit/>
          </a:bodyPr>
          <a:lstStyle/>
          <a:p>
            <a:pPr algn="ctr"/>
            <a:r>
              <a:rPr lang="en-US" sz="1600" dirty="0"/>
              <a:t>Why is ransomware effective? </a:t>
            </a:r>
          </a:p>
        </p:txBody>
      </p:sp>
      <p:sp>
        <p:nvSpPr>
          <p:cNvPr id="10" name="Speech Bubble: Rectangle with Corners Rounded 9">
            <a:extLst>
              <a:ext uri="{FF2B5EF4-FFF2-40B4-BE49-F238E27FC236}">
                <a16:creationId xmlns:a16="http://schemas.microsoft.com/office/drawing/2014/main" id="{91DEDDCB-8AB9-68D0-FB01-37709A95B544}"/>
              </a:ext>
            </a:extLst>
          </p:cNvPr>
          <p:cNvSpPr/>
          <p:nvPr/>
        </p:nvSpPr>
        <p:spPr>
          <a:xfrm>
            <a:off x="4364688" y="4762304"/>
            <a:ext cx="3418342" cy="724095"/>
          </a:xfrm>
          <a:prstGeom prst="wedgeRoundRectCallout">
            <a:avLst>
              <a:gd name="adj1" fmla="val 20358"/>
              <a:gd name="adj2" fmla="val -101629"/>
              <a:gd name="adj3" fmla="val 16667"/>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dirty="0">
                <a:solidFill>
                  <a:schemeClr val="tx1"/>
                </a:solidFill>
              </a:rPr>
              <a:t>Need constant updates and protection against frequent threats</a:t>
            </a:r>
          </a:p>
        </p:txBody>
      </p:sp>
    </p:spTree>
    <p:extLst>
      <p:ext uri="{BB962C8B-B14F-4D97-AF65-F5344CB8AC3E}">
        <p14:creationId xmlns:p14="http://schemas.microsoft.com/office/powerpoint/2010/main" val="3883069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30F99F-4550-1201-A632-D75474CB080D}"/>
              </a:ext>
            </a:extLst>
          </p:cNvPr>
          <p:cNvSpPr>
            <a:spLocks noGrp="1"/>
          </p:cNvSpPr>
          <p:nvPr>
            <p:ph type="body" sz="quarter" idx="10"/>
          </p:nvPr>
        </p:nvSpPr>
        <p:spPr>
          <a:xfrm>
            <a:off x="9692576" y="1096963"/>
            <a:ext cx="3267773" cy="2950781"/>
          </a:xfrm>
        </p:spPr>
        <p:txBody>
          <a:bodyPr/>
          <a:lstStyle/>
          <a:p>
            <a:r>
              <a:rPr lang="en-US" dirty="0"/>
              <a:t>One of the main reasons of ransomware being so successful, is due to the methodology of its delivery systems.</a:t>
            </a:r>
          </a:p>
        </p:txBody>
      </p:sp>
      <p:sp>
        <p:nvSpPr>
          <p:cNvPr id="3" name="Text Placeholder 2">
            <a:extLst>
              <a:ext uri="{FF2B5EF4-FFF2-40B4-BE49-F238E27FC236}">
                <a16:creationId xmlns:a16="http://schemas.microsoft.com/office/drawing/2014/main" id="{C1563AA9-4EA2-A2EB-8D39-6617DC804416}"/>
              </a:ext>
            </a:extLst>
          </p:cNvPr>
          <p:cNvSpPr>
            <a:spLocks noGrp="1"/>
          </p:cNvSpPr>
          <p:nvPr>
            <p:ph type="body" sz="quarter" idx="11"/>
          </p:nvPr>
        </p:nvSpPr>
        <p:spPr>
          <a:xfrm>
            <a:off x="9692577" y="4468051"/>
            <a:ext cx="3267773" cy="1651761"/>
          </a:xfrm>
        </p:spPr>
        <p:txBody>
          <a:bodyPr/>
          <a:lstStyle/>
          <a:p>
            <a:r>
              <a:rPr lang="en-US" dirty="0"/>
              <a:t>&lt;&gt;</a:t>
            </a:r>
          </a:p>
        </p:txBody>
      </p:sp>
      <p:sp>
        <p:nvSpPr>
          <p:cNvPr id="7" name="TextBox 6">
            <a:extLst>
              <a:ext uri="{FF2B5EF4-FFF2-40B4-BE49-F238E27FC236}">
                <a16:creationId xmlns:a16="http://schemas.microsoft.com/office/drawing/2014/main" id="{F6119598-1E8D-6886-9D2A-0A2B874F99F4}"/>
              </a:ext>
            </a:extLst>
          </p:cNvPr>
          <p:cNvSpPr txBox="1"/>
          <p:nvPr/>
        </p:nvSpPr>
        <p:spPr>
          <a:xfrm>
            <a:off x="329466" y="676893"/>
            <a:ext cx="4227543" cy="338554"/>
          </a:xfrm>
          <a:prstGeom prst="rect">
            <a:avLst/>
          </a:prstGeom>
          <a:noFill/>
        </p:spPr>
        <p:txBody>
          <a:bodyPr wrap="square" rtlCol="0">
            <a:spAutoFit/>
          </a:bodyPr>
          <a:lstStyle/>
          <a:p>
            <a:r>
              <a:rPr lang="en-US" sz="1600" b="1" dirty="0"/>
              <a:t>Ransomware Is a Disaster</a:t>
            </a:r>
          </a:p>
        </p:txBody>
      </p:sp>
      <p:pic>
        <p:nvPicPr>
          <p:cNvPr id="29" name="Picture 28">
            <a:extLst>
              <a:ext uri="{FF2B5EF4-FFF2-40B4-BE49-F238E27FC236}">
                <a16:creationId xmlns:a16="http://schemas.microsoft.com/office/drawing/2014/main" id="{50A9FD65-49D8-46EA-A087-ADD6E8DCEEDC}"/>
              </a:ext>
            </a:extLst>
          </p:cNvPr>
          <p:cNvPicPr>
            <a:picLocks noChangeAspect="1"/>
          </p:cNvPicPr>
          <p:nvPr/>
        </p:nvPicPr>
        <p:blipFill rotWithShape="1">
          <a:blip r:embed="rId2"/>
          <a:srcRect t="11151"/>
          <a:stretch/>
        </p:blipFill>
        <p:spPr>
          <a:xfrm>
            <a:off x="1407787" y="1549975"/>
            <a:ext cx="8048914" cy="3535729"/>
          </a:xfrm>
          <a:prstGeom prst="rect">
            <a:avLst/>
          </a:prstGeom>
        </p:spPr>
      </p:pic>
      <p:sp>
        <p:nvSpPr>
          <p:cNvPr id="5" name="TextBox 4">
            <a:extLst>
              <a:ext uri="{FF2B5EF4-FFF2-40B4-BE49-F238E27FC236}">
                <a16:creationId xmlns:a16="http://schemas.microsoft.com/office/drawing/2014/main" id="{22222C27-C34C-25C6-B213-71FEAD359EE1}"/>
              </a:ext>
            </a:extLst>
          </p:cNvPr>
          <p:cNvSpPr txBox="1"/>
          <p:nvPr/>
        </p:nvSpPr>
        <p:spPr>
          <a:xfrm>
            <a:off x="3595586" y="1034108"/>
            <a:ext cx="3022675" cy="338554"/>
          </a:xfrm>
          <a:prstGeom prst="rect">
            <a:avLst/>
          </a:prstGeom>
          <a:noFill/>
        </p:spPr>
        <p:txBody>
          <a:bodyPr wrap="square" rtlCol="0">
            <a:spAutoFit/>
          </a:bodyPr>
          <a:lstStyle/>
          <a:p>
            <a:pPr algn="ctr"/>
            <a:r>
              <a:rPr lang="en-US" sz="1600" dirty="0"/>
              <a:t>Why is ransomware successful? </a:t>
            </a:r>
          </a:p>
        </p:txBody>
      </p:sp>
      <p:sp>
        <p:nvSpPr>
          <p:cNvPr id="6" name="Speech Bubble: Rectangle with Corners Rounded 5">
            <a:extLst>
              <a:ext uri="{FF2B5EF4-FFF2-40B4-BE49-F238E27FC236}">
                <a16:creationId xmlns:a16="http://schemas.microsoft.com/office/drawing/2014/main" id="{61D7A5F3-861F-B202-D908-81FDDF556108}"/>
              </a:ext>
            </a:extLst>
          </p:cNvPr>
          <p:cNvSpPr/>
          <p:nvPr/>
        </p:nvSpPr>
        <p:spPr>
          <a:xfrm>
            <a:off x="373967" y="3931480"/>
            <a:ext cx="1595887" cy="724095"/>
          </a:xfrm>
          <a:prstGeom prst="wedgeRoundRectCallout">
            <a:avLst>
              <a:gd name="adj1" fmla="val 70161"/>
              <a:gd name="adj2" fmla="val -94076"/>
              <a:gd name="adj3" fmla="val 16667"/>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dirty="0">
                <a:solidFill>
                  <a:schemeClr val="tx1"/>
                </a:solidFill>
              </a:rPr>
              <a:t>Methods of delivery</a:t>
            </a:r>
          </a:p>
        </p:txBody>
      </p:sp>
      <p:sp>
        <p:nvSpPr>
          <p:cNvPr id="9" name="TextBox 8">
            <a:extLst>
              <a:ext uri="{FF2B5EF4-FFF2-40B4-BE49-F238E27FC236}">
                <a16:creationId xmlns:a16="http://schemas.microsoft.com/office/drawing/2014/main" id="{43F87AE1-DF4D-B86B-55DB-E74D5B06F241}"/>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2 (c)</a:t>
            </a:r>
          </a:p>
        </p:txBody>
      </p:sp>
    </p:spTree>
    <p:extLst>
      <p:ext uri="{BB962C8B-B14F-4D97-AF65-F5344CB8AC3E}">
        <p14:creationId xmlns:p14="http://schemas.microsoft.com/office/powerpoint/2010/main" val="2235539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30F99F-4550-1201-A632-D75474CB080D}"/>
              </a:ext>
            </a:extLst>
          </p:cNvPr>
          <p:cNvSpPr>
            <a:spLocks noGrp="1"/>
          </p:cNvSpPr>
          <p:nvPr>
            <p:ph type="body" sz="quarter" idx="10"/>
          </p:nvPr>
        </p:nvSpPr>
        <p:spPr>
          <a:xfrm>
            <a:off x="9692576" y="1096963"/>
            <a:ext cx="3059597" cy="2950781"/>
          </a:xfrm>
        </p:spPr>
        <p:txBody>
          <a:bodyPr/>
          <a:lstStyle/>
          <a:p>
            <a:r>
              <a:rPr lang="en-US" dirty="0"/>
              <a:t>A simple click from one of the company’s employees on an infected attachment or link in an e-mail, could potentially open a pandora’s box, and create enough access for hackers to start exploiting other company resources for vulnerabilities.</a:t>
            </a:r>
          </a:p>
        </p:txBody>
      </p:sp>
      <p:sp>
        <p:nvSpPr>
          <p:cNvPr id="3" name="Text Placeholder 2">
            <a:extLst>
              <a:ext uri="{FF2B5EF4-FFF2-40B4-BE49-F238E27FC236}">
                <a16:creationId xmlns:a16="http://schemas.microsoft.com/office/drawing/2014/main" id="{C1563AA9-4EA2-A2EB-8D39-6617DC804416}"/>
              </a:ext>
            </a:extLst>
          </p:cNvPr>
          <p:cNvSpPr>
            <a:spLocks noGrp="1"/>
          </p:cNvSpPr>
          <p:nvPr>
            <p:ph type="body" sz="quarter" idx="11"/>
          </p:nvPr>
        </p:nvSpPr>
        <p:spPr>
          <a:xfrm>
            <a:off x="9692577" y="4468051"/>
            <a:ext cx="3267773" cy="1651761"/>
          </a:xfrm>
        </p:spPr>
        <p:txBody>
          <a:bodyPr/>
          <a:lstStyle/>
          <a:p>
            <a:r>
              <a:rPr lang="en-US" dirty="0"/>
              <a:t>&lt;&gt;</a:t>
            </a:r>
          </a:p>
        </p:txBody>
      </p:sp>
      <p:sp>
        <p:nvSpPr>
          <p:cNvPr id="7" name="TextBox 6">
            <a:extLst>
              <a:ext uri="{FF2B5EF4-FFF2-40B4-BE49-F238E27FC236}">
                <a16:creationId xmlns:a16="http://schemas.microsoft.com/office/drawing/2014/main" id="{F6119598-1E8D-6886-9D2A-0A2B874F99F4}"/>
              </a:ext>
            </a:extLst>
          </p:cNvPr>
          <p:cNvSpPr txBox="1"/>
          <p:nvPr/>
        </p:nvSpPr>
        <p:spPr>
          <a:xfrm>
            <a:off x="329466" y="676893"/>
            <a:ext cx="4227543" cy="338554"/>
          </a:xfrm>
          <a:prstGeom prst="rect">
            <a:avLst/>
          </a:prstGeom>
          <a:noFill/>
        </p:spPr>
        <p:txBody>
          <a:bodyPr wrap="square" rtlCol="0">
            <a:spAutoFit/>
          </a:bodyPr>
          <a:lstStyle/>
          <a:p>
            <a:r>
              <a:rPr lang="en-US" sz="1600" b="1" dirty="0"/>
              <a:t>Ransomware Is a Disaster</a:t>
            </a:r>
          </a:p>
        </p:txBody>
      </p:sp>
      <p:pic>
        <p:nvPicPr>
          <p:cNvPr id="29" name="Picture 28">
            <a:extLst>
              <a:ext uri="{FF2B5EF4-FFF2-40B4-BE49-F238E27FC236}">
                <a16:creationId xmlns:a16="http://schemas.microsoft.com/office/drawing/2014/main" id="{50A9FD65-49D8-46EA-A087-ADD6E8DCEEDC}"/>
              </a:ext>
            </a:extLst>
          </p:cNvPr>
          <p:cNvPicPr>
            <a:picLocks noChangeAspect="1"/>
          </p:cNvPicPr>
          <p:nvPr/>
        </p:nvPicPr>
        <p:blipFill rotWithShape="1">
          <a:blip r:embed="rId2"/>
          <a:srcRect t="11151"/>
          <a:stretch/>
        </p:blipFill>
        <p:spPr>
          <a:xfrm>
            <a:off x="530076" y="2135453"/>
            <a:ext cx="5892887" cy="2588629"/>
          </a:xfrm>
          <a:prstGeom prst="rect">
            <a:avLst/>
          </a:prstGeom>
        </p:spPr>
      </p:pic>
      <p:sp>
        <p:nvSpPr>
          <p:cNvPr id="6" name="Speech Bubble: Rectangle with Corners Rounded 5">
            <a:extLst>
              <a:ext uri="{FF2B5EF4-FFF2-40B4-BE49-F238E27FC236}">
                <a16:creationId xmlns:a16="http://schemas.microsoft.com/office/drawing/2014/main" id="{61D7A5F3-861F-B202-D908-81FDDF556108}"/>
              </a:ext>
            </a:extLst>
          </p:cNvPr>
          <p:cNvSpPr/>
          <p:nvPr/>
        </p:nvSpPr>
        <p:spPr>
          <a:xfrm>
            <a:off x="6724244" y="2780154"/>
            <a:ext cx="2575204" cy="1215774"/>
          </a:xfrm>
          <a:prstGeom prst="wedgeRoundRectCallout">
            <a:avLst>
              <a:gd name="adj1" fmla="val -64593"/>
              <a:gd name="adj2" fmla="val -10706"/>
              <a:gd name="adj3" fmla="val 16667"/>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dirty="0">
                <a:solidFill>
                  <a:schemeClr val="tx1"/>
                </a:solidFill>
              </a:rPr>
              <a:t>Clicking an infected attachment or link in an e-mail could create enough access for hackers</a:t>
            </a:r>
          </a:p>
        </p:txBody>
      </p:sp>
      <p:sp>
        <p:nvSpPr>
          <p:cNvPr id="4" name="TextBox 3">
            <a:extLst>
              <a:ext uri="{FF2B5EF4-FFF2-40B4-BE49-F238E27FC236}">
                <a16:creationId xmlns:a16="http://schemas.microsoft.com/office/drawing/2014/main" id="{D26E09A2-1CC5-A72B-5756-495AEEAEF368}"/>
              </a:ext>
            </a:extLst>
          </p:cNvPr>
          <p:cNvSpPr txBox="1"/>
          <p:nvPr/>
        </p:nvSpPr>
        <p:spPr>
          <a:xfrm>
            <a:off x="3359314" y="1475670"/>
            <a:ext cx="3022675" cy="338554"/>
          </a:xfrm>
          <a:prstGeom prst="rect">
            <a:avLst/>
          </a:prstGeom>
          <a:noFill/>
        </p:spPr>
        <p:txBody>
          <a:bodyPr wrap="square" rtlCol="0">
            <a:spAutoFit/>
          </a:bodyPr>
          <a:lstStyle/>
          <a:p>
            <a:pPr algn="ctr"/>
            <a:r>
              <a:rPr lang="en-US" sz="1600" dirty="0"/>
              <a:t>Why is ransomware successful? </a:t>
            </a:r>
          </a:p>
        </p:txBody>
      </p:sp>
      <p:sp>
        <p:nvSpPr>
          <p:cNvPr id="5" name="TextBox 4">
            <a:extLst>
              <a:ext uri="{FF2B5EF4-FFF2-40B4-BE49-F238E27FC236}">
                <a16:creationId xmlns:a16="http://schemas.microsoft.com/office/drawing/2014/main" id="{4421CAB7-112C-C73F-878B-60A560F43B1C}"/>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2 (d)</a:t>
            </a:r>
          </a:p>
        </p:txBody>
      </p:sp>
    </p:spTree>
    <p:extLst>
      <p:ext uri="{BB962C8B-B14F-4D97-AF65-F5344CB8AC3E}">
        <p14:creationId xmlns:p14="http://schemas.microsoft.com/office/powerpoint/2010/main" val="2824949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30F99F-4550-1201-A632-D75474CB080D}"/>
              </a:ext>
            </a:extLst>
          </p:cNvPr>
          <p:cNvSpPr>
            <a:spLocks noGrp="1"/>
          </p:cNvSpPr>
          <p:nvPr>
            <p:ph type="body" sz="quarter" idx="10"/>
          </p:nvPr>
        </p:nvSpPr>
        <p:spPr/>
        <p:txBody>
          <a:bodyPr/>
          <a:lstStyle/>
          <a:p>
            <a:r>
              <a:rPr lang="en-US" dirty="0"/>
              <a:t>So it is just a matter of WHEN and not at all IF Ransomware will be successful in getting a company’s data, and they should be prepared for it by all means, especially with data protection, as in general, not all data can be recovered EVEN after paying the ransom.</a:t>
            </a:r>
          </a:p>
        </p:txBody>
      </p:sp>
      <p:sp>
        <p:nvSpPr>
          <p:cNvPr id="3" name="Text Placeholder 2">
            <a:extLst>
              <a:ext uri="{FF2B5EF4-FFF2-40B4-BE49-F238E27FC236}">
                <a16:creationId xmlns:a16="http://schemas.microsoft.com/office/drawing/2014/main" id="{C1563AA9-4EA2-A2EB-8D39-6617DC804416}"/>
              </a:ext>
            </a:extLst>
          </p:cNvPr>
          <p:cNvSpPr>
            <a:spLocks noGrp="1"/>
          </p:cNvSpPr>
          <p:nvPr>
            <p:ph type="body" sz="quarter" idx="11"/>
          </p:nvPr>
        </p:nvSpPr>
        <p:spPr/>
        <p:txBody>
          <a:bodyPr/>
          <a:lstStyle/>
          <a:p>
            <a:r>
              <a:rPr lang="en-US" dirty="0"/>
              <a:t>Icons and OST will appear in sync with audio.</a:t>
            </a:r>
          </a:p>
        </p:txBody>
      </p:sp>
      <p:sp>
        <p:nvSpPr>
          <p:cNvPr id="7" name="TextBox 6">
            <a:extLst>
              <a:ext uri="{FF2B5EF4-FFF2-40B4-BE49-F238E27FC236}">
                <a16:creationId xmlns:a16="http://schemas.microsoft.com/office/drawing/2014/main" id="{F6119598-1E8D-6886-9D2A-0A2B874F99F4}"/>
              </a:ext>
            </a:extLst>
          </p:cNvPr>
          <p:cNvSpPr txBox="1"/>
          <p:nvPr/>
        </p:nvSpPr>
        <p:spPr>
          <a:xfrm>
            <a:off x="329466" y="676893"/>
            <a:ext cx="4227543" cy="338554"/>
          </a:xfrm>
          <a:prstGeom prst="rect">
            <a:avLst/>
          </a:prstGeom>
          <a:noFill/>
        </p:spPr>
        <p:txBody>
          <a:bodyPr wrap="square" rtlCol="0">
            <a:spAutoFit/>
          </a:bodyPr>
          <a:lstStyle/>
          <a:p>
            <a:r>
              <a:rPr lang="en-US" sz="1600" b="1" dirty="0"/>
              <a:t>Ransomware Is a Disaster</a:t>
            </a:r>
          </a:p>
        </p:txBody>
      </p:sp>
      <p:sp>
        <p:nvSpPr>
          <p:cNvPr id="5" name="Oval 4">
            <a:extLst>
              <a:ext uri="{FF2B5EF4-FFF2-40B4-BE49-F238E27FC236}">
                <a16:creationId xmlns:a16="http://schemas.microsoft.com/office/drawing/2014/main" id="{8A54CF21-B363-283C-187F-B0340C4F18D8}"/>
              </a:ext>
            </a:extLst>
          </p:cNvPr>
          <p:cNvSpPr/>
          <p:nvPr/>
        </p:nvSpPr>
        <p:spPr>
          <a:xfrm>
            <a:off x="872727" y="2298434"/>
            <a:ext cx="1640135" cy="1556906"/>
          </a:xfrm>
          <a:prstGeom prst="ellipse">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dirty="0">
                <a:solidFill>
                  <a:schemeClr val="tx1"/>
                </a:solidFill>
              </a:rPr>
              <a:t>Character image</a:t>
            </a:r>
          </a:p>
        </p:txBody>
      </p:sp>
      <p:sp>
        <p:nvSpPr>
          <p:cNvPr id="6" name="TextBox 5">
            <a:extLst>
              <a:ext uri="{FF2B5EF4-FFF2-40B4-BE49-F238E27FC236}">
                <a16:creationId xmlns:a16="http://schemas.microsoft.com/office/drawing/2014/main" id="{E9A329F8-F349-1AFC-078C-F2FBAF11EBF5}"/>
              </a:ext>
            </a:extLst>
          </p:cNvPr>
          <p:cNvSpPr txBox="1"/>
          <p:nvPr/>
        </p:nvSpPr>
        <p:spPr>
          <a:xfrm>
            <a:off x="4145698" y="1487663"/>
            <a:ext cx="3022675" cy="338554"/>
          </a:xfrm>
          <a:prstGeom prst="rect">
            <a:avLst/>
          </a:prstGeom>
          <a:noFill/>
        </p:spPr>
        <p:txBody>
          <a:bodyPr wrap="square" rtlCol="0">
            <a:spAutoFit/>
          </a:bodyPr>
          <a:lstStyle/>
          <a:p>
            <a:pPr algn="ctr"/>
            <a:r>
              <a:rPr lang="en-US" sz="1600" dirty="0"/>
              <a:t>It’s a matter of WHEN and not IF</a:t>
            </a:r>
          </a:p>
        </p:txBody>
      </p:sp>
      <p:pic>
        <p:nvPicPr>
          <p:cNvPr id="10" name="Picture 9">
            <a:hlinkClick r:id="rId2"/>
            <a:extLst>
              <a:ext uri="{FF2B5EF4-FFF2-40B4-BE49-F238E27FC236}">
                <a16:creationId xmlns:a16="http://schemas.microsoft.com/office/drawing/2014/main" id="{96DA7679-7048-864D-73C3-CABA442BFD2D}"/>
              </a:ext>
            </a:extLst>
          </p:cNvPr>
          <p:cNvPicPr>
            <a:picLocks noChangeAspect="1"/>
          </p:cNvPicPr>
          <p:nvPr/>
        </p:nvPicPr>
        <p:blipFill rotWithShape="1">
          <a:blip r:embed="rId3"/>
          <a:srcRect l="10154" r="10208" b="18867"/>
          <a:stretch/>
        </p:blipFill>
        <p:spPr>
          <a:xfrm>
            <a:off x="3899757" y="2541134"/>
            <a:ext cx="1018436" cy="1037544"/>
          </a:xfrm>
          <a:prstGeom prst="rect">
            <a:avLst/>
          </a:prstGeom>
        </p:spPr>
      </p:pic>
      <p:sp>
        <p:nvSpPr>
          <p:cNvPr id="11" name="TextBox 10">
            <a:extLst>
              <a:ext uri="{FF2B5EF4-FFF2-40B4-BE49-F238E27FC236}">
                <a16:creationId xmlns:a16="http://schemas.microsoft.com/office/drawing/2014/main" id="{148FB6F2-D16F-41E4-1DB4-76618E3396E4}"/>
              </a:ext>
            </a:extLst>
          </p:cNvPr>
          <p:cNvSpPr txBox="1"/>
          <p:nvPr/>
        </p:nvSpPr>
        <p:spPr>
          <a:xfrm>
            <a:off x="3454948" y="3615254"/>
            <a:ext cx="1838150" cy="607532"/>
          </a:xfrm>
          <a:prstGeom prst="rect">
            <a:avLst/>
          </a:prstGeom>
          <a:noFill/>
        </p:spPr>
        <p:txBody>
          <a:bodyPr wrap="square" rtlCol="0">
            <a:spAutoFit/>
          </a:bodyPr>
          <a:lstStyle/>
          <a:p>
            <a:pPr algn="ctr"/>
            <a:r>
              <a:rPr lang="en-US" sz="1600" dirty="0"/>
              <a:t>Be prepared with data protection</a:t>
            </a:r>
          </a:p>
        </p:txBody>
      </p:sp>
      <p:sp>
        <p:nvSpPr>
          <p:cNvPr id="12" name="TextBox 11">
            <a:extLst>
              <a:ext uri="{FF2B5EF4-FFF2-40B4-BE49-F238E27FC236}">
                <a16:creationId xmlns:a16="http://schemas.microsoft.com/office/drawing/2014/main" id="{749983C6-FF10-FF06-47ED-616D01F12315}"/>
              </a:ext>
            </a:extLst>
          </p:cNvPr>
          <p:cNvSpPr txBox="1"/>
          <p:nvPr/>
        </p:nvSpPr>
        <p:spPr>
          <a:xfrm>
            <a:off x="5772274" y="3615254"/>
            <a:ext cx="2116871" cy="830997"/>
          </a:xfrm>
          <a:prstGeom prst="rect">
            <a:avLst/>
          </a:prstGeom>
          <a:noFill/>
        </p:spPr>
        <p:txBody>
          <a:bodyPr wrap="square" rtlCol="0">
            <a:spAutoFit/>
          </a:bodyPr>
          <a:lstStyle/>
          <a:p>
            <a:pPr algn="ctr"/>
            <a:r>
              <a:rPr lang="en-US" sz="1600" dirty="0"/>
              <a:t>Data can be recovered after paying ransom, on average</a:t>
            </a:r>
          </a:p>
        </p:txBody>
      </p:sp>
      <p:sp>
        <p:nvSpPr>
          <p:cNvPr id="13" name="TextBox 12">
            <a:extLst>
              <a:ext uri="{FF2B5EF4-FFF2-40B4-BE49-F238E27FC236}">
                <a16:creationId xmlns:a16="http://schemas.microsoft.com/office/drawing/2014/main" id="{704A9037-3A9F-B93A-AAEC-5EC9C2CC5DEE}"/>
              </a:ext>
            </a:extLst>
          </p:cNvPr>
          <p:cNvSpPr txBox="1"/>
          <p:nvPr/>
        </p:nvSpPr>
        <p:spPr>
          <a:xfrm>
            <a:off x="6075251" y="2599591"/>
            <a:ext cx="1510916" cy="1015663"/>
          </a:xfrm>
          <a:prstGeom prst="rect">
            <a:avLst/>
          </a:prstGeom>
          <a:noFill/>
        </p:spPr>
        <p:txBody>
          <a:bodyPr wrap="square" rtlCol="0">
            <a:spAutoFit/>
          </a:bodyPr>
          <a:lstStyle/>
          <a:p>
            <a:pPr algn="ctr"/>
            <a:r>
              <a:rPr lang="en-US" sz="6000" b="1" dirty="0"/>
              <a:t>64%</a:t>
            </a:r>
          </a:p>
        </p:txBody>
      </p:sp>
      <p:sp>
        <p:nvSpPr>
          <p:cNvPr id="4" name="TextBox 3">
            <a:extLst>
              <a:ext uri="{FF2B5EF4-FFF2-40B4-BE49-F238E27FC236}">
                <a16:creationId xmlns:a16="http://schemas.microsoft.com/office/drawing/2014/main" id="{ADE1EDD6-C47E-E95C-F746-EEFEBB377A0C}"/>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2 (e)</a:t>
            </a:r>
          </a:p>
        </p:txBody>
      </p:sp>
    </p:spTree>
    <p:extLst>
      <p:ext uri="{BB962C8B-B14F-4D97-AF65-F5344CB8AC3E}">
        <p14:creationId xmlns:p14="http://schemas.microsoft.com/office/powerpoint/2010/main" val="3584397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30F99F-4550-1201-A632-D75474CB080D}"/>
              </a:ext>
            </a:extLst>
          </p:cNvPr>
          <p:cNvSpPr>
            <a:spLocks noGrp="1"/>
          </p:cNvSpPr>
          <p:nvPr>
            <p:ph type="body" sz="quarter" idx="10"/>
          </p:nvPr>
        </p:nvSpPr>
        <p:spPr/>
        <p:txBody>
          <a:bodyPr/>
          <a:lstStyle/>
          <a:p>
            <a:r>
              <a:rPr lang="en-US" dirty="0"/>
              <a:t>There are many Ransomware and Data Security challenges, that legacy backup solutions could simply not cover, due to their limitations on keeping up with modern datacenters and their requirements in this area, such as automated testing of the backed up data, fast restores, DR readiness and even </a:t>
            </a:r>
            <a:r>
              <a:rPr lang="en-US" strike="sngStrike" dirty="0"/>
              <a:t>not</a:t>
            </a:r>
            <a:r>
              <a:rPr lang="en-US" dirty="0"/>
              <a:t> having backups for data deleted by ransomware.</a:t>
            </a:r>
          </a:p>
        </p:txBody>
      </p:sp>
      <p:sp>
        <p:nvSpPr>
          <p:cNvPr id="3" name="Text Placeholder 2">
            <a:extLst>
              <a:ext uri="{FF2B5EF4-FFF2-40B4-BE49-F238E27FC236}">
                <a16:creationId xmlns:a16="http://schemas.microsoft.com/office/drawing/2014/main" id="{C1563AA9-4EA2-A2EB-8D39-6617DC804416}"/>
              </a:ext>
            </a:extLst>
          </p:cNvPr>
          <p:cNvSpPr>
            <a:spLocks noGrp="1"/>
          </p:cNvSpPr>
          <p:nvPr>
            <p:ph type="body" sz="quarter" idx="11"/>
          </p:nvPr>
        </p:nvSpPr>
        <p:spPr/>
        <p:txBody>
          <a:bodyPr/>
          <a:lstStyle/>
          <a:p>
            <a:r>
              <a:rPr lang="en-US" dirty="0"/>
              <a:t>Icons and OST will appear in sync with audio.</a:t>
            </a:r>
          </a:p>
        </p:txBody>
      </p:sp>
      <p:sp>
        <p:nvSpPr>
          <p:cNvPr id="7" name="TextBox 6">
            <a:extLst>
              <a:ext uri="{FF2B5EF4-FFF2-40B4-BE49-F238E27FC236}">
                <a16:creationId xmlns:a16="http://schemas.microsoft.com/office/drawing/2014/main" id="{F6119598-1E8D-6886-9D2A-0A2B874F99F4}"/>
              </a:ext>
            </a:extLst>
          </p:cNvPr>
          <p:cNvSpPr txBox="1"/>
          <p:nvPr/>
        </p:nvSpPr>
        <p:spPr>
          <a:xfrm>
            <a:off x="329466" y="676893"/>
            <a:ext cx="4227543" cy="338554"/>
          </a:xfrm>
          <a:prstGeom prst="rect">
            <a:avLst/>
          </a:prstGeom>
          <a:noFill/>
        </p:spPr>
        <p:txBody>
          <a:bodyPr wrap="square" rtlCol="0">
            <a:spAutoFit/>
          </a:bodyPr>
          <a:lstStyle/>
          <a:p>
            <a:r>
              <a:rPr lang="en-US" sz="1600" b="1" dirty="0"/>
              <a:t>Challenges with Legacy Backup Solutions</a:t>
            </a:r>
          </a:p>
        </p:txBody>
      </p:sp>
      <p:sp>
        <p:nvSpPr>
          <p:cNvPr id="4" name="TextBox 3">
            <a:extLst>
              <a:ext uri="{FF2B5EF4-FFF2-40B4-BE49-F238E27FC236}">
                <a16:creationId xmlns:a16="http://schemas.microsoft.com/office/drawing/2014/main" id="{9884997B-B6E7-3094-AD92-8369AAB56752}"/>
              </a:ext>
            </a:extLst>
          </p:cNvPr>
          <p:cNvSpPr txBox="1"/>
          <p:nvPr/>
        </p:nvSpPr>
        <p:spPr>
          <a:xfrm>
            <a:off x="2015322" y="1551670"/>
            <a:ext cx="5455502" cy="584775"/>
          </a:xfrm>
          <a:prstGeom prst="rect">
            <a:avLst/>
          </a:prstGeom>
          <a:noFill/>
        </p:spPr>
        <p:txBody>
          <a:bodyPr wrap="square" rtlCol="0">
            <a:spAutoFit/>
          </a:bodyPr>
          <a:lstStyle/>
          <a:p>
            <a:pPr algn="ctr"/>
            <a:r>
              <a:rPr lang="en-US" sz="1600" dirty="0"/>
              <a:t>Legacy backup solutions have limitations on keeping up with modern datacenters and their requirements such as:</a:t>
            </a:r>
          </a:p>
        </p:txBody>
      </p:sp>
      <p:sp>
        <p:nvSpPr>
          <p:cNvPr id="5" name="TextBox 4">
            <a:extLst>
              <a:ext uri="{FF2B5EF4-FFF2-40B4-BE49-F238E27FC236}">
                <a16:creationId xmlns:a16="http://schemas.microsoft.com/office/drawing/2014/main" id="{18D11E00-9122-5693-5694-C8916A82DD8C}"/>
              </a:ext>
            </a:extLst>
          </p:cNvPr>
          <p:cNvSpPr txBox="1"/>
          <p:nvPr/>
        </p:nvSpPr>
        <p:spPr>
          <a:xfrm>
            <a:off x="817777" y="3798045"/>
            <a:ext cx="1587095" cy="830997"/>
          </a:xfrm>
          <a:prstGeom prst="rect">
            <a:avLst/>
          </a:prstGeom>
          <a:noFill/>
        </p:spPr>
        <p:txBody>
          <a:bodyPr wrap="square" rtlCol="0">
            <a:spAutoFit/>
          </a:bodyPr>
          <a:lstStyle/>
          <a:p>
            <a:pPr algn="ctr"/>
            <a:r>
              <a:rPr lang="en-US" sz="1600" dirty="0"/>
              <a:t>Automated testing of backed up data</a:t>
            </a:r>
          </a:p>
        </p:txBody>
      </p:sp>
      <p:sp>
        <p:nvSpPr>
          <p:cNvPr id="8" name="TextBox 7">
            <a:extLst>
              <a:ext uri="{FF2B5EF4-FFF2-40B4-BE49-F238E27FC236}">
                <a16:creationId xmlns:a16="http://schemas.microsoft.com/office/drawing/2014/main" id="{22D7C745-2466-D1C9-55F1-D44E06A69397}"/>
              </a:ext>
            </a:extLst>
          </p:cNvPr>
          <p:cNvSpPr txBox="1"/>
          <p:nvPr/>
        </p:nvSpPr>
        <p:spPr>
          <a:xfrm>
            <a:off x="2976558" y="3798045"/>
            <a:ext cx="1587095" cy="338554"/>
          </a:xfrm>
          <a:prstGeom prst="rect">
            <a:avLst/>
          </a:prstGeom>
          <a:noFill/>
        </p:spPr>
        <p:txBody>
          <a:bodyPr wrap="square" rtlCol="0">
            <a:spAutoFit/>
          </a:bodyPr>
          <a:lstStyle/>
          <a:p>
            <a:pPr algn="ctr"/>
            <a:r>
              <a:rPr lang="en-US" sz="1600" dirty="0"/>
              <a:t>Fast restores</a:t>
            </a:r>
          </a:p>
        </p:txBody>
      </p:sp>
      <p:sp>
        <p:nvSpPr>
          <p:cNvPr id="9" name="TextBox 8">
            <a:extLst>
              <a:ext uri="{FF2B5EF4-FFF2-40B4-BE49-F238E27FC236}">
                <a16:creationId xmlns:a16="http://schemas.microsoft.com/office/drawing/2014/main" id="{74ABB972-FEB0-4784-11E8-653D3DF34B63}"/>
              </a:ext>
            </a:extLst>
          </p:cNvPr>
          <p:cNvSpPr txBox="1"/>
          <p:nvPr/>
        </p:nvSpPr>
        <p:spPr>
          <a:xfrm>
            <a:off x="5135339" y="3798045"/>
            <a:ext cx="1587095" cy="338554"/>
          </a:xfrm>
          <a:prstGeom prst="rect">
            <a:avLst/>
          </a:prstGeom>
          <a:noFill/>
        </p:spPr>
        <p:txBody>
          <a:bodyPr wrap="square" rtlCol="0">
            <a:spAutoFit/>
          </a:bodyPr>
          <a:lstStyle/>
          <a:p>
            <a:pPr algn="ctr"/>
            <a:r>
              <a:rPr lang="en-US" sz="1600" dirty="0"/>
              <a:t>DR readiness</a:t>
            </a:r>
          </a:p>
        </p:txBody>
      </p:sp>
      <p:sp>
        <p:nvSpPr>
          <p:cNvPr id="10" name="TextBox 9">
            <a:extLst>
              <a:ext uri="{FF2B5EF4-FFF2-40B4-BE49-F238E27FC236}">
                <a16:creationId xmlns:a16="http://schemas.microsoft.com/office/drawing/2014/main" id="{C2E4B3A7-58DF-3BBF-06EC-F8589CE4C6DC}"/>
              </a:ext>
            </a:extLst>
          </p:cNvPr>
          <p:cNvSpPr txBox="1"/>
          <p:nvPr/>
        </p:nvSpPr>
        <p:spPr>
          <a:xfrm>
            <a:off x="7294120" y="3798045"/>
            <a:ext cx="1587095" cy="584775"/>
          </a:xfrm>
          <a:prstGeom prst="rect">
            <a:avLst/>
          </a:prstGeom>
          <a:noFill/>
        </p:spPr>
        <p:txBody>
          <a:bodyPr wrap="square" rtlCol="0">
            <a:spAutoFit/>
          </a:bodyPr>
          <a:lstStyle/>
          <a:p>
            <a:pPr algn="ctr"/>
            <a:r>
              <a:rPr lang="en-US" sz="1600" dirty="0"/>
              <a:t>Backups for deleted data</a:t>
            </a:r>
          </a:p>
        </p:txBody>
      </p:sp>
      <p:pic>
        <p:nvPicPr>
          <p:cNvPr id="12" name="Picture 11">
            <a:hlinkClick r:id="rId2"/>
            <a:extLst>
              <a:ext uri="{FF2B5EF4-FFF2-40B4-BE49-F238E27FC236}">
                <a16:creationId xmlns:a16="http://schemas.microsoft.com/office/drawing/2014/main" id="{168D2626-B6E1-4522-9868-E417B2B92E98}"/>
              </a:ext>
            </a:extLst>
          </p:cNvPr>
          <p:cNvPicPr>
            <a:picLocks noChangeAspect="1"/>
          </p:cNvPicPr>
          <p:nvPr/>
        </p:nvPicPr>
        <p:blipFill rotWithShape="1">
          <a:blip r:embed="rId3"/>
          <a:srcRect l="8660" r="8713" b="18419"/>
          <a:stretch/>
        </p:blipFill>
        <p:spPr>
          <a:xfrm>
            <a:off x="1155860" y="2825497"/>
            <a:ext cx="910927" cy="899396"/>
          </a:xfrm>
          <a:prstGeom prst="rect">
            <a:avLst/>
          </a:prstGeom>
        </p:spPr>
      </p:pic>
      <p:pic>
        <p:nvPicPr>
          <p:cNvPr id="14" name="Picture 13">
            <a:hlinkClick r:id="rId4"/>
            <a:extLst>
              <a:ext uri="{FF2B5EF4-FFF2-40B4-BE49-F238E27FC236}">
                <a16:creationId xmlns:a16="http://schemas.microsoft.com/office/drawing/2014/main" id="{2BB8A63B-E80A-D1E5-9849-36E2CC1BDB7D}"/>
              </a:ext>
            </a:extLst>
          </p:cNvPr>
          <p:cNvPicPr>
            <a:picLocks noChangeAspect="1"/>
          </p:cNvPicPr>
          <p:nvPr/>
        </p:nvPicPr>
        <p:blipFill rotWithShape="1">
          <a:blip r:embed="rId5"/>
          <a:srcRect l="10901" t="7023" r="10854" b="26990"/>
          <a:stretch/>
        </p:blipFill>
        <p:spPr>
          <a:xfrm>
            <a:off x="3267775" y="2883644"/>
            <a:ext cx="997512" cy="841249"/>
          </a:xfrm>
          <a:prstGeom prst="rect">
            <a:avLst/>
          </a:prstGeom>
        </p:spPr>
      </p:pic>
      <p:pic>
        <p:nvPicPr>
          <p:cNvPr id="16" name="Picture 15">
            <a:hlinkClick r:id="rId6"/>
            <a:extLst>
              <a:ext uri="{FF2B5EF4-FFF2-40B4-BE49-F238E27FC236}">
                <a16:creationId xmlns:a16="http://schemas.microsoft.com/office/drawing/2014/main" id="{AC0BC91F-DD74-577E-1771-5CF2C7670E36}"/>
              </a:ext>
            </a:extLst>
          </p:cNvPr>
          <p:cNvPicPr>
            <a:picLocks noChangeAspect="1"/>
          </p:cNvPicPr>
          <p:nvPr/>
        </p:nvPicPr>
        <p:blipFill rotWithShape="1">
          <a:blip r:embed="rId7"/>
          <a:srcRect l="9109" r="8862" b="18718"/>
          <a:stretch/>
        </p:blipFill>
        <p:spPr>
          <a:xfrm>
            <a:off x="5544837" y="2951708"/>
            <a:ext cx="764523" cy="757560"/>
          </a:xfrm>
          <a:prstGeom prst="rect">
            <a:avLst/>
          </a:prstGeom>
        </p:spPr>
      </p:pic>
      <p:pic>
        <p:nvPicPr>
          <p:cNvPr id="18" name="Picture 17">
            <a:hlinkClick r:id="rId8"/>
            <a:extLst>
              <a:ext uri="{FF2B5EF4-FFF2-40B4-BE49-F238E27FC236}">
                <a16:creationId xmlns:a16="http://schemas.microsoft.com/office/drawing/2014/main" id="{C335E103-C5B1-1C7D-53EA-EEE45B58D37B}"/>
              </a:ext>
            </a:extLst>
          </p:cNvPr>
          <p:cNvPicPr>
            <a:picLocks noChangeAspect="1"/>
          </p:cNvPicPr>
          <p:nvPr/>
        </p:nvPicPr>
        <p:blipFill rotWithShape="1">
          <a:blip r:embed="rId9"/>
          <a:srcRect l="10004" r="9460" b="19764"/>
          <a:stretch/>
        </p:blipFill>
        <p:spPr>
          <a:xfrm>
            <a:off x="7745733" y="2804775"/>
            <a:ext cx="923545" cy="920118"/>
          </a:xfrm>
          <a:prstGeom prst="rect">
            <a:avLst/>
          </a:prstGeom>
        </p:spPr>
      </p:pic>
      <p:sp>
        <p:nvSpPr>
          <p:cNvPr id="6" name="TextBox 5">
            <a:extLst>
              <a:ext uri="{FF2B5EF4-FFF2-40B4-BE49-F238E27FC236}">
                <a16:creationId xmlns:a16="http://schemas.microsoft.com/office/drawing/2014/main" id="{D7118315-31D5-AF94-0DBA-D0C5EF353936}"/>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3 (a)</a:t>
            </a:r>
          </a:p>
        </p:txBody>
      </p:sp>
    </p:spTree>
    <p:extLst>
      <p:ext uri="{BB962C8B-B14F-4D97-AF65-F5344CB8AC3E}">
        <p14:creationId xmlns:p14="http://schemas.microsoft.com/office/powerpoint/2010/main" val="390259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30F99F-4550-1201-A632-D75474CB080D}"/>
              </a:ext>
            </a:extLst>
          </p:cNvPr>
          <p:cNvSpPr>
            <a:spLocks noGrp="1"/>
          </p:cNvSpPr>
          <p:nvPr>
            <p:ph type="body" sz="quarter" idx="10"/>
          </p:nvPr>
        </p:nvSpPr>
        <p:spPr/>
        <p:txBody>
          <a:bodyPr/>
          <a:lstStyle/>
          <a:p>
            <a:r>
              <a:rPr lang="en-US" dirty="0"/>
              <a:t>So organizations infected by it, would rather pay the ransom instead of trying to recover it from backups, and restore what they can faster, by decrypting whatever they can.</a:t>
            </a:r>
          </a:p>
        </p:txBody>
      </p:sp>
      <p:sp>
        <p:nvSpPr>
          <p:cNvPr id="3" name="Text Placeholder 2">
            <a:extLst>
              <a:ext uri="{FF2B5EF4-FFF2-40B4-BE49-F238E27FC236}">
                <a16:creationId xmlns:a16="http://schemas.microsoft.com/office/drawing/2014/main" id="{C1563AA9-4EA2-A2EB-8D39-6617DC804416}"/>
              </a:ext>
            </a:extLst>
          </p:cNvPr>
          <p:cNvSpPr>
            <a:spLocks noGrp="1"/>
          </p:cNvSpPr>
          <p:nvPr>
            <p:ph type="body" sz="quarter" idx="11"/>
          </p:nvPr>
        </p:nvSpPr>
        <p:spPr/>
        <p:txBody>
          <a:bodyPr/>
          <a:lstStyle/>
          <a:p>
            <a:r>
              <a:rPr lang="en-US" dirty="0"/>
              <a:t>Icons and OST will appear in sync with audio.</a:t>
            </a:r>
          </a:p>
        </p:txBody>
      </p:sp>
      <p:sp>
        <p:nvSpPr>
          <p:cNvPr id="7" name="TextBox 6">
            <a:extLst>
              <a:ext uri="{FF2B5EF4-FFF2-40B4-BE49-F238E27FC236}">
                <a16:creationId xmlns:a16="http://schemas.microsoft.com/office/drawing/2014/main" id="{F6119598-1E8D-6886-9D2A-0A2B874F99F4}"/>
              </a:ext>
            </a:extLst>
          </p:cNvPr>
          <p:cNvSpPr txBox="1"/>
          <p:nvPr/>
        </p:nvSpPr>
        <p:spPr>
          <a:xfrm>
            <a:off x="329466" y="676893"/>
            <a:ext cx="4227543" cy="338554"/>
          </a:xfrm>
          <a:prstGeom prst="rect">
            <a:avLst/>
          </a:prstGeom>
          <a:noFill/>
        </p:spPr>
        <p:txBody>
          <a:bodyPr wrap="square" rtlCol="0">
            <a:spAutoFit/>
          </a:bodyPr>
          <a:lstStyle/>
          <a:p>
            <a:r>
              <a:rPr lang="en-US" sz="1600" b="1" dirty="0"/>
              <a:t>Challenges with Legacy Backup Solutions</a:t>
            </a:r>
          </a:p>
        </p:txBody>
      </p:sp>
      <p:sp>
        <p:nvSpPr>
          <p:cNvPr id="4" name="TextBox 3">
            <a:extLst>
              <a:ext uri="{FF2B5EF4-FFF2-40B4-BE49-F238E27FC236}">
                <a16:creationId xmlns:a16="http://schemas.microsoft.com/office/drawing/2014/main" id="{9884997B-B6E7-3094-AD92-8369AAB56752}"/>
              </a:ext>
            </a:extLst>
          </p:cNvPr>
          <p:cNvSpPr txBox="1"/>
          <p:nvPr/>
        </p:nvSpPr>
        <p:spPr>
          <a:xfrm>
            <a:off x="3723397" y="1231630"/>
            <a:ext cx="2556678" cy="338554"/>
          </a:xfrm>
          <a:prstGeom prst="rect">
            <a:avLst/>
          </a:prstGeom>
          <a:noFill/>
        </p:spPr>
        <p:txBody>
          <a:bodyPr wrap="square" rtlCol="0">
            <a:spAutoFit/>
          </a:bodyPr>
          <a:lstStyle/>
          <a:p>
            <a:pPr algn="ctr"/>
            <a:r>
              <a:rPr lang="en-US" sz="1600" dirty="0"/>
              <a:t>Organizations would:</a:t>
            </a:r>
          </a:p>
        </p:txBody>
      </p:sp>
      <p:sp>
        <p:nvSpPr>
          <p:cNvPr id="5" name="TextBox 4">
            <a:extLst>
              <a:ext uri="{FF2B5EF4-FFF2-40B4-BE49-F238E27FC236}">
                <a16:creationId xmlns:a16="http://schemas.microsoft.com/office/drawing/2014/main" id="{770AEBDD-A4BA-2744-8E52-DD34EC1C3016}"/>
              </a:ext>
            </a:extLst>
          </p:cNvPr>
          <p:cNvSpPr txBox="1"/>
          <p:nvPr/>
        </p:nvSpPr>
        <p:spPr>
          <a:xfrm>
            <a:off x="2866033" y="2993374"/>
            <a:ext cx="1587095" cy="338554"/>
          </a:xfrm>
          <a:prstGeom prst="rect">
            <a:avLst/>
          </a:prstGeom>
          <a:noFill/>
        </p:spPr>
        <p:txBody>
          <a:bodyPr wrap="square" rtlCol="0">
            <a:spAutoFit/>
          </a:bodyPr>
          <a:lstStyle/>
          <a:p>
            <a:pPr algn="ctr"/>
            <a:r>
              <a:rPr lang="en-US" sz="1600" dirty="0"/>
              <a:t>Pay ransom</a:t>
            </a:r>
          </a:p>
        </p:txBody>
      </p:sp>
      <p:sp>
        <p:nvSpPr>
          <p:cNvPr id="6" name="TextBox 5">
            <a:extLst>
              <a:ext uri="{FF2B5EF4-FFF2-40B4-BE49-F238E27FC236}">
                <a16:creationId xmlns:a16="http://schemas.microsoft.com/office/drawing/2014/main" id="{106FCEB3-A179-991D-2127-1CA2828F512A}"/>
              </a:ext>
            </a:extLst>
          </p:cNvPr>
          <p:cNvSpPr txBox="1"/>
          <p:nvPr/>
        </p:nvSpPr>
        <p:spPr>
          <a:xfrm>
            <a:off x="5414161" y="2993374"/>
            <a:ext cx="1587095" cy="338554"/>
          </a:xfrm>
          <a:prstGeom prst="rect">
            <a:avLst/>
          </a:prstGeom>
          <a:noFill/>
        </p:spPr>
        <p:txBody>
          <a:bodyPr wrap="square" rtlCol="0">
            <a:spAutoFit/>
          </a:bodyPr>
          <a:lstStyle/>
          <a:p>
            <a:pPr algn="ctr"/>
            <a:r>
              <a:rPr lang="en-US" sz="1600" dirty="0"/>
              <a:t>Restore faster</a:t>
            </a:r>
          </a:p>
        </p:txBody>
      </p:sp>
      <p:sp>
        <p:nvSpPr>
          <p:cNvPr id="8" name="TextBox 7">
            <a:extLst>
              <a:ext uri="{FF2B5EF4-FFF2-40B4-BE49-F238E27FC236}">
                <a16:creationId xmlns:a16="http://schemas.microsoft.com/office/drawing/2014/main" id="{CD9F46A6-31F4-0C42-4AA0-4D34DC854970}"/>
              </a:ext>
            </a:extLst>
          </p:cNvPr>
          <p:cNvSpPr txBox="1"/>
          <p:nvPr/>
        </p:nvSpPr>
        <p:spPr>
          <a:xfrm>
            <a:off x="5492687" y="4943383"/>
            <a:ext cx="1587095" cy="338554"/>
          </a:xfrm>
          <a:prstGeom prst="rect">
            <a:avLst/>
          </a:prstGeom>
          <a:noFill/>
        </p:spPr>
        <p:txBody>
          <a:bodyPr wrap="square" rtlCol="0">
            <a:spAutoFit/>
          </a:bodyPr>
          <a:lstStyle/>
          <a:p>
            <a:pPr algn="ctr"/>
            <a:r>
              <a:rPr lang="en-US" sz="1600" dirty="0"/>
              <a:t>Decrypting data</a:t>
            </a:r>
          </a:p>
        </p:txBody>
      </p:sp>
      <p:cxnSp>
        <p:nvCxnSpPr>
          <p:cNvPr id="9" name="Straight Arrow Connector 8">
            <a:extLst>
              <a:ext uri="{FF2B5EF4-FFF2-40B4-BE49-F238E27FC236}">
                <a16:creationId xmlns:a16="http://schemas.microsoft.com/office/drawing/2014/main" id="{792E3FE1-FC26-D2F3-2090-0181C1A5F706}"/>
              </a:ext>
            </a:extLst>
          </p:cNvPr>
          <p:cNvCxnSpPr>
            <a:cxnSpLocks/>
          </p:cNvCxnSpPr>
          <p:nvPr/>
        </p:nvCxnSpPr>
        <p:spPr>
          <a:xfrm>
            <a:off x="6201075" y="3359360"/>
            <a:ext cx="0" cy="528591"/>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3" name="Picture 12">
            <a:hlinkClick r:id="rId2"/>
            <a:extLst>
              <a:ext uri="{FF2B5EF4-FFF2-40B4-BE49-F238E27FC236}">
                <a16:creationId xmlns:a16="http://schemas.microsoft.com/office/drawing/2014/main" id="{9B97F251-2630-D09C-DE2A-D4A82276F2BF}"/>
              </a:ext>
            </a:extLst>
          </p:cNvPr>
          <p:cNvPicPr>
            <a:picLocks noChangeAspect="1"/>
          </p:cNvPicPr>
          <p:nvPr/>
        </p:nvPicPr>
        <p:blipFill rotWithShape="1">
          <a:blip r:embed="rId3"/>
          <a:srcRect l="16578" t="8815" r="16782" b="26990"/>
          <a:stretch/>
        </p:blipFill>
        <p:spPr>
          <a:xfrm>
            <a:off x="3158792" y="1944457"/>
            <a:ext cx="1047448" cy="1009008"/>
          </a:xfrm>
          <a:prstGeom prst="rect">
            <a:avLst/>
          </a:prstGeom>
        </p:spPr>
      </p:pic>
      <p:pic>
        <p:nvPicPr>
          <p:cNvPr id="1026" name="Picture 2" descr="backup Icon 4751112">
            <a:hlinkClick r:id="rId4"/>
            <a:extLst>
              <a:ext uri="{FF2B5EF4-FFF2-40B4-BE49-F238E27FC236}">
                <a16:creationId xmlns:a16="http://schemas.microsoft.com/office/drawing/2014/main" id="{B850643A-4B89-FF4D-6C0B-25C88E5723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1096" y="1908284"/>
            <a:ext cx="1085090" cy="108509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hlinkClick r:id="rId6"/>
            <a:extLst>
              <a:ext uri="{FF2B5EF4-FFF2-40B4-BE49-F238E27FC236}">
                <a16:creationId xmlns:a16="http://schemas.microsoft.com/office/drawing/2014/main" id="{C39FADF2-1463-292A-0E4D-BB64B0725C72}"/>
              </a:ext>
            </a:extLst>
          </p:cNvPr>
          <p:cNvPicPr>
            <a:picLocks noChangeAspect="1"/>
          </p:cNvPicPr>
          <p:nvPr/>
        </p:nvPicPr>
        <p:blipFill rotWithShape="1">
          <a:blip r:embed="rId7"/>
          <a:srcRect l="8375" r="7966" b="18419"/>
          <a:stretch/>
        </p:blipFill>
        <p:spPr>
          <a:xfrm>
            <a:off x="5809827" y="4023600"/>
            <a:ext cx="936359" cy="913113"/>
          </a:xfrm>
          <a:prstGeom prst="rect">
            <a:avLst/>
          </a:prstGeom>
        </p:spPr>
      </p:pic>
      <p:sp>
        <p:nvSpPr>
          <p:cNvPr id="16" name="Rectangle 15">
            <a:extLst>
              <a:ext uri="{FF2B5EF4-FFF2-40B4-BE49-F238E27FC236}">
                <a16:creationId xmlns:a16="http://schemas.microsoft.com/office/drawing/2014/main" id="{54EBBFC9-D921-B150-5262-FC917783C7C5}"/>
              </a:ext>
            </a:extLst>
          </p:cNvPr>
          <p:cNvSpPr/>
          <p:nvPr/>
        </p:nvSpPr>
        <p:spPr>
          <a:xfrm>
            <a:off x="2866033" y="1777222"/>
            <a:ext cx="4227543" cy="3601689"/>
          </a:xfrm>
          <a:prstGeom prst="rect">
            <a:avLst/>
          </a:prstGeom>
          <a:noFill/>
          <a:ln w="28575">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US" sz="1600" dirty="0">
              <a:solidFill>
                <a:schemeClr val="tx1"/>
              </a:solidFill>
            </a:endParaRPr>
          </a:p>
        </p:txBody>
      </p:sp>
      <p:sp>
        <p:nvSpPr>
          <p:cNvPr id="12" name="TextBox 11">
            <a:extLst>
              <a:ext uri="{FF2B5EF4-FFF2-40B4-BE49-F238E27FC236}">
                <a16:creationId xmlns:a16="http://schemas.microsoft.com/office/drawing/2014/main" id="{13D52F22-A311-70E1-6E7B-0FE8A6D51F5A}"/>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3 (b)</a:t>
            </a:r>
          </a:p>
        </p:txBody>
      </p:sp>
    </p:spTree>
    <p:extLst>
      <p:ext uri="{BB962C8B-B14F-4D97-AF65-F5344CB8AC3E}">
        <p14:creationId xmlns:p14="http://schemas.microsoft.com/office/powerpoint/2010/main" val="3426096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B527BD-2825-5B7C-A6BA-7826FE9A4708}"/>
              </a:ext>
            </a:extLst>
          </p:cNvPr>
          <p:cNvSpPr>
            <a:spLocks noGrp="1"/>
          </p:cNvSpPr>
          <p:nvPr>
            <p:ph type="body" sz="quarter" idx="10"/>
          </p:nvPr>
        </p:nvSpPr>
        <p:spPr>
          <a:xfrm>
            <a:off x="9692577" y="1096963"/>
            <a:ext cx="3267773" cy="2950781"/>
          </a:xfrm>
        </p:spPr>
        <p:txBody>
          <a:bodyPr/>
          <a:lstStyle/>
          <a:p>
            <a:r>
              <a:rPr lang="en-US" dirty="0"/>
              <a:t>Keys is different than legacy backup solutions. Take a quick look at the main ransomware and data security challenges and then select the button to know what solutions Keys can offer.</a:t>
            </a:r>
          </a:p>
        </p:txBody>
      </p:sp>
      <p:sp>
        <p:nvSpPr>
          <p:cNvPr id="3" name="Text Placeholder 2">
            <a:extLst>
              <a:ext uri="{FF2B5EF4-FFF2-40B4-BE49-F238E27FC236}">
                <a16:creationId xmlns:a16="http://schemas.microsoft.com/office/drawing/2014/main" id="{F6AA3278-08EC-C356-CAC0-2BC83EE05CDF}"/>
              </a:ext>
            </a:extLst>
          </p:cNvPr>
          <p:cNvSpPr>
            <a:spLocks noGrp="1"/>
          </p:cNvSpPr>
          <p:nvPr>
            <p:ph type="body" sz="quarter" idx="11"/>
          </p:nvPr>
        </p:nvSpPr>
        <p:spPr/>
        <p:txBody>
          <a:bodyPr/>
          <a:lstStyle/>
          <a:p>
            <a:r>
              <a:rPr lang="en-US" dirty="0"/>
              <a:t>Icons and OST appear in sync with audio.</a:t>
            </a:r>
          </a:p>
        </p:txBody>
      </p:sp>
      <p:sp>
        <p:nvSpPr>
          <p:cNvPr id="13" name="TextBox 12">
            <a:extLst>
              <a:ext uri="{FF2B5EF4-FFF2-40B4-BE49-F238E27FC236}">
                <a16:creationId xmlns:a16="http://schemas.microsoft.com/office/drawing/2014/main" id="{473F1B5C-948B-DB53-6332-C4B0FBAF6AA2}"/>
              </a:ext>
            </a:extLst>
          </p:cNvPr>
          <p:cNvSpPr txBox="1"/>
          <p:nvPr/>
        </p:nvSpPr>
        <p:spPr>
          <a:xfrm>
            <a:off x="329466" y="676893"/>
            <a:ext cx="3858485" cy="338554"/>
          </a:xfrm>
          <a:prstGeom prst="rect">
            <a:avLst/>
          </a:prstGeom>
          <a:noFill/>
        </p:spPr>
        <p:txBody>
          <a:bodyPr wrap="square" rtlCol="0">
            <a:spAutoFit/>
          </a:bodyPr>
          <a:lstStyle/>
          <a:p>
            <a:r>
              <a:rPr lang="en-US" sz="1600" b="1" dirty="0"/>
              <a:t>Ransomware and Data Security Challenges</a:t>
            </a:r>
          </a:p>
        </p:txBody>
      </p:sp>
      <p:sp>
        <p:nvSpPr>
          <p:cNvPr id="12" name="TextBox 11">
            <a:extLst>
              <a:ext uri="{FF2B5EF4-FFF2-40B4-BE49-F238E27FC236}">
                <a16:creationId xmlns:a16="http://schemas.microsoft.com/office/drawing/2014/main" id="{5264952C-48D7-267D-1FAD-CD36F86CE99D}"/>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4</a:t>
            </a:r>
          </a:p>
        </p:txBody>
      </p:sp>
      <p:sp>
        <p:nvSpPr>
          <p:cNvPr id="8" name="TextBox 7">
            <a:extLst>
              <a:ext uri="{FF2B5EF4-FFF2-40B4-BE49-F238E27FC236}">
                <a16:creationId xmlns:a16="http://schemas.microsoft.com/office/drawing/2014/main" id="{F84A2AF2-682E-8C66-F099-03209D1F2E83}"/>
              </a:ext>
            </a:extLst>
          </p:cNvPr>
          <p:cNvSpPr txBox="1"/>
          <p:nvPr/>
        </p:nvSpPr>
        <p:spPr>
          <a:xfrm>
            <a:off x="4413631" y="4979465"/>
            <a:ext cx="3267773" cy="369332"/>
          </a:xfrm>
          <a:prstGeom prst="rect">
            <a:avLst/>
          </a:prstGeom>
          <a:noFill/>
        </p:spPr>
        <p:txBody>
          <a:bodyPr wrap="square">
            <a:spAutoFit/>
          </a:bodyPr>
          <a:lstStyle/>
          <a:p>
            <a:r>
              <a:rPr lang="en-US" sz="1800" b="1" i="1" dirty="0">
                <a:solidFill>
                  <a:schemeClr val="accent1">
                    <a:lumMod val="60000"/>
                    <a:lumOff val="40000"/>
                  </a:schemeClr>
                </a:solidFill>
              </a:rPr>
              <a:t>Select the button to learn more.</a:t>
            </a:r>
          </a:p>
        </p:txBody>
      </p:sp>
      <p:sp>
        <p:nvSpPr>
          <p:cNvPr id="9" name="Rectangle 8">
            <a:extLst>
              <a:ext uri="{FF2B5EF4-FFF2-40B4-BE49-F238E27FC236}">
                <a16:creationId xmlns:a16="http://schemas.microsoft.com/office/drawing/2014/main" id="{20FB432C-0C13-BFCE-71DA-0A52E13AAC22}"/>
              </a:ext>
            </a:extLst>
          </p:cNvPr>
          <p:cNvSpPr/>
          <p:nvPr/>
        </p:nvSpPr>
        <p:spPr>
          <a:xfrm>
            <a:off x="2203090" y="4979465"/>
            <a:ext cx="2100199" cy="369332"/>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b="1" dirty="0">
                <a:solidFill>
                  <a:schemeClr val="tx1"/>
                </a:solidFill>
              </a:rPr>
              <a:t>Keys Solutions</a:t>
            </a:r>
          </a:p>
        </p:txBody>
      </p:sp>
      <p:grpSp>
        <p:nvGrpSpPr>
          <p:cNvPr id="15" name="Group 14">
            <a:extLst>
              <a:ext uri="{FF2B5EF4-FFF2-40B4-BE49-F238E27FC236}">
                <a16:creationId xmlns:a16="http://schemas.microsoft.com/office/drawing/2014/main" id="{6EDB1B71-23C9-471F-5D58-C0ABB1E2FC23}"/>
              </a:ext>
            </a:extLst>
          </p:cNvPr>
          <p:cNvGrpSpPr/>
          <p:nvPr/>
        </p:nvGrpSpPr>
        <p:grpSpPr>
          <a:xfrm>
            <a:off x="1822412" y="1330498"/>
            <a:ext cx="6134106" cy="696331"/>
            <a:chOff x="1719139" y="984"/>
            <a:chExt cx="6134106" cy="696331"/>
          </a:xfrm>
        </p:grpSpPr>
        <p:sp>
          <p:nvSpPr>
            <p:cNvPr id="29" name="Arrow: Pentagon 28">
              <a:extLst>
                <a:ext uri="{FF2B5EF4-FFF2-40B4-BE49-F238E27FC236}">
                  <a16:creationId xmlns:a16="http://schemas.microsoft.com/office/drawing/2014/main" id="{31BEA59F-62B4-31D2-6410-AE84D24B2B8C}"/>
                </a:ext>
              </a:extLst>
            </p:cNvPr>
            <p:cNvSpPr/>
            <p:nvPr/>
          </p:nvSpPr>
          <p:spPr>
            <a:xfrm rot="10800000">
              <a:off x="1719139" y="984"/>
              <a:ext cx="6134106" cy="696331"/>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Arrow: Pentagon 4">
              <a:extLst>
                <a:ext uri="{FF2B5EF4-FFF2-40B4-BE49-F238E27FC236}">
                  <a16:creationId xmlns:a16="http://schemas.microsoft.com/office/drawing/2014/main" id="{B9201FB5-EB53-C222-C441-AADF3DCBC5B6}"/>
                </a:ext>
              </a:extLst>
            </p:cNvPr>
            <p:cNvSpPr txBox="1"/>
            <p:nvPr/>
          </p:nvSpPr>
          <p:spPr>
            <a:xfrm rot="21600000">
              <a:off x="1893222" y="984"/>
              <a:ext cx="5960023" cy="6963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7063" tIns="60960" rIns="113792" bIns="60960" numCol="1" spcCol="1270" anchor="ctr" anchorCtr="0">
              <a:noAutofit/>
            </a:bodyPr>
            <a:lstStyle/>
            <a:p>
              <a:pPr marL="0" lvl="0" indent="0" algn="l" defTabSz="711200">
                <a:lnSpc>
                  <a:spcPct val="90000"/>
                </a:lnSpc>
                <a:spcBef>
                  <a:spcPct val="0"/>
                </a:spcBef>
                <a:spcAft>
                  <a:spcPct val="35000"/>
                </a:spcAft>
                <a:buNone/>
              </a:pPr>
              <a:r>
                <a:rPr lang="en-US" sz="1600" kern="1200" dirty="0"/>
                <a:t>Effectively restore malware-free data after a ransomware incident</a:t>
              </a:r>
              <a:endParaRPr lang="en-IN" sz="1600" kern="1200" dirty="0"/>
            </a:p>
          </p:txBody>
        </p:sp>
      </p:grpSp>
      <p:sp>
        <p:nvSpPr>
          <p:cNvPr id="16" name="Oval 15">
            <a:extLst>
              <a:ext uri="{FF2B5EF4-FFF2-40B4-BE49-F238E27FC236}">
                <a16:creationId xmlns:a16="http://schemas.microsoft.com/office/drawing/2014/main" id="{69F917BA-FA6D-1CBA-1367-550912F45FEB}"/>
              </a:ext>
            </a:extLst>
          </p:cNvPr>
          <p:cNvSpPr/>
          <p:nvPr/>
        </p:nvSpPr>
        <p:spPr>
          <a:xfrm>
            <a:off x="1474247" y="1330498"/>
            <a:ext cx="696331" cy="696331"/>
          </a:xfrm>
          <a:prstGeom prst="ellipse">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17" name="Group 16">
            <a:extLst>
              <a:ext uri="{FF2B5EF4-FFF2-40B4-BE49-F238E27FC236}">
                <a16:creationId xmlns:a16="http://schemas.microsoft.com/office/drawing/2014/main" id="{18227B14-E840-73D9-9592-D04DE7305738}"/>
              </a:ext>
            </a:extLst>
          </p:cNvPr>
          <p:cNvGrpSpPr/>
          <p:nvPr/>
        </p:nvGrpSpPr>
        <p:grpSpPr>
          <a:xfrm>
            <a:off x="1822412" y="2215789"/>
            <a:ext cx="6134106" cy="696331"/>
            <a:chOff x="1719139" y="886275"/>
            <a:chExt cx="6134106" cy="696331"/>
          </a:xfrm>
        </p:grpSpPr>
        <p:sp>
          <p:nvSpPr>
            <p:cNvPr id="27" name="Arrow: Pentagon 26">
              <a:extLst>
                <a:ext uri="{FF2B5EF4-FFF2-40B4-BE49-F238E27FC236}">
                  <a16:creationId xmlns:a16="http://schemas.microsoft.com/office/drawing/2014/main" id="{6936B419-5404-7D8D-B686-80B4B4F37AD3}"/>
                </a:ext>
              </a:extLst>
            </p:cNvPr>
            <p:cNvSpPr/>
            <p:nvPr/>
          </p:nvSpPr>
          <p:spPr>
            <a:xfrm rot="10800000">
              <a:off x="1719139" y="886275"/>
              <a:ext cx="6134106" cy="696331"/>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8" name="Arrow: Pentagon 7">
              <a:extLst>
                <a:ext uri="{FF2B5EF4-FFF2-40B4-BE49-F238E27FC236}">
                  <a16:creationId xmlns:a16="http://schemas.microsoft.com/office/drawing/2014/main" id="{6D05CECF-5929-C86D-7AD1-3F6EF49CEB2B}"/>
                </a:ext>
              </a:extLst>
            </p:cNvPr>
            <p:cNvSpPr txBox="1"/>
            <p:nvPr/>
          </p:nvSpPr>
          <p:spPr>
            <a:xfrm rot="21600000">
              <a:off x="1893222" y="886275"/>
              <a:ext cx="5960023" cy="6963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7063" tIns="60960" rIns="113792" bIns="60960" numCol="1" spcCol="1270" anchor="ctr" anchorCtr="0">
              <a:noAutofit/>
            </a:bodyPr>
            <a:lstStyle/>
            <a:p>
              <a:pPr marL="0" lvl="0" indent="0" algn="l" defTabSz="711200">
                <a:lnSpc>
                  <a:spcPct val="90000"/>
                </a:lnSpc>
                <a:spcBef>
                  <a:spcPct val="0"/>
                </a:spcBef>
                <a:spcAft>
                  <a:spcPct val="35000"/>
                </a:spcAft>
                <a:buNone/>
              </a:pPr>
              <a:r>
                <a:rPr lang="en-US" sz="1600" kern="1200" dirty="0"/>
                <a:t>Be able to protect data from malicious attacks, which could impact your company brand</a:t>
              </a:r>
              <a:endParaRPr lang="en-IN" sz="1600" kern="1200" dirty="0"/>
            </a:p>
          </p:txBody>
        </p:sp>
      </p:grpSp>
      <p:sp>
        <p:nvSpPr>
          <p:cNvPr id="18" name="Oval 17">
            <a:extLst>
              <a:ext uri="{FF2B5EF4-FFF2-40B4-BE49-F238E27FC236}">
                <a16:creationId xmlns:a16="http://schemas.microsoft.com/office/drawing/2014/main" id="{4BCE925D-6654-88F7-CD75-4C5E937E0849}"/>
              </a:ext>
            </a:extLst>
          </p:cNvPr>
          <p:cNvSpPr/>
          <p:nvPr/>
        </p:nvSpPr>
        <p:spPr>
          <a:xfrm>
            <a:off x="1474247" y="2215789"/>
            <a:ext cx="696331" cy="696331"/>
          </a:xfrm>
          <a:prstGeom prst="ellipse">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19" name="Group 18">
            <a:extLst>
              <a:ext uri="{FF2B5EF4-FFF2-40B4-BE49-F238E27FC236}">
                <a16:creationId xmlns:a16="http://schemas.microsoft.com/office/drawing/2014/main" id="{EB89F290-3888-974B-12F9-42EAA4C91FB5}"/>
              </a:ext>
            </a:extLst>
          </p:cNvPr>
          <p:cNvGrpSpPr/>
          <p:nvPr/>
        </p:nvGrpSpPr>
        <p:grpSpPr>
          <a:xfrm>
            <a:off x="1822412" y="3101079"/>
            <a:ext cx="6134106" cy="696331"/>
            <a:chOff x="1719139" y="1771565"/>
            <a:chExt cx="6134106" cy="696331"/>
          </a:xfrm>
        </p:grpSpPr>
        <p:sp>
          <p:nvSpPr>
            <p:cNvPr id="25" name="Arrow: Pentagon 24">
              <a:extLst>
                <a:ext uri="{FF2B5EF4-FFF2-40B4-BE49-F238E27FC236}">
                  <a16:creationId xmlns:a16="http://schemas.microsoft.com/office/drawing/2014/main" id="{D51D7C5B-AC2A-01A6-3335-351CEED354DC}"/>
                </a:ext>
              </a:extLst>
            </p:cNvPr>
            <p:cNvSpPr/>
            <p:nvPr/>
          </p:nvSpPr>
          <p:spPr>
            <a:xfrm rot="10800000">
              <a:off x="1719139" y="1771565"/>
              <a:ext cx="6134106" cy="696331"/>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6" name="Arrow: Pentagon 10">
              <a:extLst>
                <a:ext uri="{FF2B5EF4-FFF2-40B4-BE49-F238E27FC236}">
                  <a16:creationId xmlns:a16="http://schemas.microsoft.com/office/drawing/2014/main" id="{7D1BF949-ABD0-DE85-176D-BEACA15EC2F9}"/>
                </a:ext>
              </a:extLst>
            </p:cNvPr>
            <p:cNvSpPr txBox="1"/>
            <p:nvPr/>
          </p:nvSpPr>
          <p:spPr>
            <a:xfrm rot="21600000">
              <a:off x="1893222" y="1771565"/>
              <a:ext cx="5960023" cy="6963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7063" tIns="60960" rIns="113792" bIns="60960" numCol="1" spcCol="1270" anchor="ctr" anchorCtr="0">
              <a:noAutofit/>
            </a:bodyPr>
            <a:lstStyle/>
            <a:p>
              <a:pPr marL="0" lvl="0" indent="0" algn="l" defTabSz="711200">
                <a:lnSpc>
                  <a:spcPct val="90000"/>
                </a:lnSpc>
                <a:spcBef>
                  <a:spcPct val="0"/>
                </a:spcBef>
                <a:spcAft>
                  <a:spcPct val="35000"/>
                </a:spcAft>
                <a:buNone/>
              </a:pPr>
              <a:r>
                <a:rPr lang="en-US" sz="1600" kern="1200" dirty="0"/>
                <a:t>Slow recovery makes paying a ransom the faster alternative</a:t>
              </a:r>
              <a:endParaRPr lang="en-IN" sz="1600" kern="1200" dirty="0"/>
            </a:p>
          </p:txBody>
        </p:sp>
      </p:grpSp>
      <p:sp>
        <p:nvSpPr>
          <p:cNvPr id="20" name="Oval 19">
            <a:extLst>
              <a:ext uri="{FF2B5EF4-FFF2-40B4-BE49-F238E27FC236}">
                <a16:creationId xmlns:a16="http://schemas.microsoft.com/office/drawing/2014/main" id="{317DDD7E-A6BF-A8D2-9891-92F45A948D61}"/>
              </a:ext>
            </a:extLst>
          </p:cNvPr>
          <p:cNvSpPr/>
          <p:nvPr/>
        </p:nvSpPr>
        <p:spPr>
          <a:xfrm>
            <a:off x="1474247" y="3101079"/>
            <a:ext cx="696331" cy="696331"/>
          </a:xfrm>
          <a:prstGeom prst="ellipse">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21" name="Group 20">
            <a:extLst>
              <a:ext uri="{FF2B5EF4-FFF2-40B4-BE49-F238E27FC236}">
                <a16:creationId xmlns:a16="http://schemas.microsoft.com/office/drawing/2014/main" id="{EBDD2B63-ECD1-1609-C91F-922AA7A08DAE}"/>
              </a:ext>
            </a:extLst>
          </p:cNvPr>
          <p:cNvGrpSpPr/>
          <p:nvPr/>
        </p:nvGrpSpPr>
        <p:grpSpPr>
          <a:xfrm>
            <a:off x="1822412" y="3986370"/>
            <a:ext cx="6134106" cy="696331"/>
            <a:chOff x="1719139" y="2656856"/>
            <a:chExt cx="6134106" cy="696331"/>
          </a:xfrm>
        </p:grpSpPr>
        <p:sp>
          <p:nvSpPr>
            <p:cNvPr id="23" name="Arrow: Pentagon 22">
              <a:extLst>
                <a:ext uri="{FF2B5EF4-FFF2-40B4-BE49-F238E27FC236}">
                  <a16:creationId xmlns:a16="http://schemas.microsoft.com/office/drawing/2014/main" id="{9003F75D-6160-C838-AFD3-4AB7BC852050}"/>
                </a:ext>
              </a:extLst>
            </p:cNvPr>
            <p:cNvSpPr/>
            <p:nvPr/>
          </p:nvSpPr>
          <p:spPr>
            <a:xfrm rot="10800000">
              <a:off x="1719139" y="2656856"/>
              <a:ext cx="6134106" cy="696331"/>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4" name="Arrow: Pentagon 13">
              <a:extLst>
                <a:ext uri="{FF2B5EF4-FFF2-40B4-BE49-F238E27FC236}">
                  <a16:creationId xmlns:a16="http://schemas.microsoft.com/office/drawing/2014/main" id="{55532AC5-6175-1C99-D094-934A0410C43D}"/>
                </a:ext>
              </a:extLst>
            </p:cNvPr>
            <p:cNvSpPr txBox="1"/>
            <p:nvPr/>
          </p:nvSpPr>
          <p:spPr>
            <a:xfrm rot="21600000">
              <a:off x="1893222" y="2656856"/>
              <a:ext cx="5960023" cy="6963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7063" tIns="60960" rIns="113792" bIns="60960" numCol="1" spcCol="1270" anchor="ctr" anchorCtr="0">
              <a:noAutofit/>
            </a:bodyPr>
            <a:lstStyle/>
            <a:p>
              <a:pPr marL="0" lvl="0" indent="0" algn="l" defTabSz="711200">
                <a:lnSpc>
                  <a:spcPct val="90000"/>
                </a:lnSpc>
                <a:spcBef>
                  <a:spcPct val="0"/>
                </a:spcBef>
                <a:spcAft>
                  <a:spcPct val="35000"/>
                </a:spcAft>
                <a:buNone/>
              </a:pPr>
              <a:r>
                <a:rPr lang="en-US" sz="1600" kern="1200" dirty="0"/>
                <a:t>Supporting frequently changing regulations and ensuring compliance requirements are met</a:t>
              </a:r>
              <a:endParaRPr lang="en-IN" sz="1600" kern="1200" dirty="0"/>
            </a:p>
          </p:txBody>
        </p:sp>
      </p:grpSp>
      <p:sp>
        <p:nvSpPr>
          <p:cNvPr id="22" name="Oval 21">
            <a:extLst>
              <a:ext uri="{FF2B5EF4-FFF2-40B4-BE49-F238E27FC236}">
                <a16:creationId xmlns:a16="http://schemas.microsoft.com/office/drawing/2014/main" id="{5902A080-495E-9AB7-DE6D-21EE7D35242C}"/>
              </a:ext>
            </a:extLst>
          </p:cNvPr>
          <p:cNvSpPr/>
          <p:nvPr/>
        </p:nvSpPr>
        <p:spPr>
          <a:xfrm>
            <a:off x="1474247" y="3986370"/>
            <a:ext cx="696331" cy="696331"/>
          </a:xfrm>
          <a:prstGeom prst="ellipse">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32" name="Picture 31">
            <a:hlinkClick r:id="rId2"/>
            <a:extLst>
              <a:ext uri="{FF2B5EF4-FFF2-40B4-BE49-F238E27FC236}">
                <a16:creationId xmlns:a16="http://schemas.microsoft.com/office/drawing/2014/main" id="{8D378B57-84B5-4301-5B56-55B0100982EF}"/>
              </a:ext>
            </a:extLst>
          </p:cNvPr>
          <p:cNvPicPr>
            <a:picLocks noChangeAspect="1"/>
          </p:cNvPicPr>
          <p:nvPr/>
        </p:nvPicPr>
        <p:blipFill rotWithShape="1">
          <a:blip r:embed="rId3"/>
          <a:srcRect l="9556" r="9162" b="18633"/>
          <a:stretch/>
        </p:blipFill>
        <p:spPr>
          <a:xfrm>
            <a:off x="1610398" y="1463678"/>
            <a:ext cx="454878" cy="455347"/>
          </a:xfrm>
          <a:prstGeom prst="rect">
            <a:avLst/>
          </a:prstGeom>
        </p:spPr>
      </p:pic>
      <p:pic>
        <p:nvPicPr>
          <p:cNvPr id="35" name="Picture 34">
            <a:hlinkClick r:id="rId4"/>
            <a:extLst>
              <a:ext uri="{FF2B5EF4-FFF2-40B4-BE49-F238E27FC236}">
                <a16:creationId xmlns:a16="http://schemas.microsoft.com/office/drawing/2014/main" id="{3B63D365-6266-4FE4-190D-9FA520AF195D}"/>
              </a:ext>
            </a:extLst>
          </p:cNvPr>
          <p:cNvPicPr>
            <a:picLocks noChangeAspect="1"/>
          </p:cNvPicPr>
          <p:nvPr/>
        </p:nvPicPr>
        <p:blipFill rotWithShape="1">
          <a:blip r:embed="rId5"/>
          <a:srcRect l="9526" t="5635" r="8659" b="24381"/>
          <a:stretch/>
        </p:blipFill>
        <p:spPr>
          <a:xfrm>
            <a:off x="1528251" y="1435704"/>
            <a:ext cx="242395" cy="207345"/>
          </a:xfrm>
          <a:prstGeom prst="rect">
            <a:avLst/>
          </a:prstGeom>
        </p:spPr>
      </p:pic>
      <p:pic>
        <p:nvPicPr>
          <p:cNvPr id="37" name="Picture 36">
            <a:hlinkClick r:id="rId6"/>
            <a:extLst>
              <a:ext uri="{FF2B5EF4-FFF2-40B4-BE49-F238E27FC236}">
                <a16:creationId xmlns:a16="http://schemas.microsoft.com/office/drawing/2014/main" id="{17B1A320-6A4F-804A-5B5E-77C40A047158}"/>
              </a:ext>
            </a:extLst>
          </p:cNvPr>
          <p:cNvPicPr>
            <a:picLocks noChangeAspect="1"/>
          </p:cNvPicPr>
          <p:nvPr/>
        </p:nvPicPr>
        <p:blipFill rotWithShape="1">
          <a:blip r:embed="rId7"/>
          <a:srcRect l="10723" r="10655" b="21741"/>
          <a:stretch/>
        </p:blipFill>
        <p:spPr>
          <a:xfrm>
            <a:off x="1607108" y="2361263"/>
            <a:ext cx="432219" cy="430224"/>
          </a:xfrm>
          <a:prstGeom prst="rect">
            <a:avLst/>
          </a:prstGeom>
        </p:spPr>
      </p:pic>
      <p:pic>
        <p:nvPicPr>
          <p:cNvPr id="2050" name="Picture 2" descr="ransomware Icon 2588224">
            <a:hlinkClick r:id="rId8"/>
            <a:extLst>
              <a:ext uri="{FF2B5EF4-FFF2-40B4-BE49-F238E27FC236}">
                <a16:creationId xmlns:a16="http://schemas.microsoft.com/office/drawing/2014/main" id="{8114042E-4DE0-99C6-3899-8467B677F7C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95560" y="3226761"/>
            <a:ext cx="468000" cy="4680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hlinkClick r:id="rId10"/>
            <a:extLst>
              <a:ext uri="{FF2B5EF4-FFF2-40B4-BE49-F238E27FC236}">
                <a16:creationId xmlns:a16="http://schemas.microsoft.com/office/drawing/2014/main" id="{A813AB23-66BC-A1CC-16BD-EDA708E1C366}"/>
              </a:ext>
            </a:extLst>
          </p:cNvPr>
          <p:cNvPicPr>
            <a:picLocks noChangeAspect="1"/>
          </p:cNvPicPr>
          <p:nvPr/>
        </p:nvPicPr>
        <p:blipFill rotWithShape="1">
          <a:blip r:embed="rId11"/>
          <a:srcRect l="10695" t="5743" r="10507" b="23483"/>
          <a:stretch/>
        </p:blipFill>
        <p:spPr>
          <a:xfrm>
            <a:off x="1586416" y="4084699"/>
            <a:ext cx="504000" cy="452673"/>
          </a:xfrm>
          <a:prstGeom prst="rect">
            <a:avLst/>
          </a:prstGeom>
        </p:spPr>
      </p:pic>
    </p:spTree>
    <p:extLst>
      <p:ext uri="{BB962C8B-B14F-4D97-AF65-F5344CB8AC3E}">
        <p14:creationId xmlns:p14="http://schemas.microsoft.com/office/powerpoint/2010/main" val="3838007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B527BD-2825-5B7C-A6BA-7826FE9A4708}"/>
              </a:ext>
            </a:extLst>
          </p:cNvPr>
          <p:cNvSpPr>
            <a:spLocks noGrp="1"/>
          </p:cNvSpPr>
          <p:nvPr>
            <p:ph type="body" sz="quarter" idx="10"/>
          </p:nvPr>
        </p:nvSpPr>
        <p:spPr>
          <a:xfrm>
            <a:off x="9692577" y="1096963"/>
            <a:ext cx="3267773" cy="2950781"/>
          </a:xfrm>
        </p:spPr>
        <p:txBody>
          <a:bodyPr/>
          <a:lstStyle/>
          <a:p>
            <a:r>
              <a:rPr lang="en-US" dirty="0"/>
              <a:t>Keys can reduce the time and effort it takes to recover ALL data from a successful ransomware attack, through the vast number of backup and recovery solutions embedded in its platform.</a:t>
            </a:r>
          </a:p>
        </p:txBody>
      </p:sp>
      <p:sp>
        <p:nvSpPr>
          <p:cNvPr id="3" name="Text Placeholder 2">
            <a:extLst>
              <a:ext uri="{FF2B5EF4-FFF2-40B4-BE49-F238E27FC236}">
                <a16:creationId xmlns:a16="http://schemas.microsoft.com/office/drawing/2014/main" id="{F6AA3278-08EC-C356-CAC0-2BC83EE05CDF}"/>
              </a:ext>
            </a:extLst>
          </p:cNvPr>
          <p:cNvSpPr>
            <a:spLocks noGrp="1"/>
          </p:cNvSpPr>
          <p:nvPr>
            <p:ph type="body" sz="quarter" idx="11"/>
          </p:nvPr>
        </p:nvSpPr>
        <p:spPr/>
        <p:txBody>
          <a:bodyPr/>
          <a:lstStyle/>
          <a:p>
            <a:r>
              <a:rPr lang="en-US" dirty="0"/>
              <a:t>Treat this and the next three slides as a carousel.</a:t>
            </a:r>
          </a:p>
        </p:txBody>
      </p:sp>
      <p:sp>
        <p:nvSpPr>
          <p:cNvPr id="13" name="TextBox 12">
            <a:extLst>
              <a:ext uri="{FF2B5EF4-FFF2-40B4-BE49-F238E27FC236}">
                <a16:creationId xmlns:a16="http://schemas.microsoft.com/office/drawing/2014/main" id="{473F1B5C-948B-DB53-6332-C4B0FBAF6AA2}"/>
              </a:ext>
            </a:extLst>
          </p:cNvPr>
          <p:cNvSpPr txBox="1"/>
          <p:nvPr/>
        </p:nvSpPr>
        <p:spPr>
          <a:xfrm>
            <a:off x="329466" y="676893"/>
            <a:ext cx="3858485" cy="338554"/>
          </a:xfrm>
          <a:prstGeom prst="rect">
            <a:avLst/>
          </a:prstGeom>
          <a:noFill/>
        </p:spPr>
        <p:txBody>
          <a:bodyPr wrap="square" rtlCol="0">
            <a:spAutoFit/>
          </a:bodyPr>
          <a:lstStyle/>
          <a:p>
            <a:r>
              <a:rPr lang="en-US" sz="1600" b="1" dirty="0"/>
              <a:t>Keys Solutions</a:t>
            </a:r>
          </a:p>
        </p:txBody>
      </p:sp>
      <p:sp>
        <p:nvSpPr>
          <p:cNvPr id="12" name="TextBox 11">
            <a:extLst>
              <a:ext uri="{FF2B5EF4-FFF2-40B4-BE49-F238E27FC236}">
                <a16:creationId xmlns:a16="http://schemas.microsoft.com/office/drawing/2014/main" id="{5264952C-48D7-267D-1FAD-CD36F86CE99D}"/>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5 (a)</a:t>
            </a:r>
          </a:p>
        </p:txBody>
      </p:sp>
      <p:pic>
        <p:nvPicPr>
          <p:cNvPr id="10" name="Picture 9">
            <a:extLst>
              <a:ext uri="{FF2B5EF4-FFF2-40B4-BE49-F238E27FC236}">
                <a16:creationId xmlns:a16="http://schemas.microsoft.com/office/drawing/2014/main" id="{4682F751-2AD4-446A-8F37-4FFDFF0817D7}"/>
              </a:ext>
            </a:extLst>
          </p:cNvPr>
          <p:cNvPicPr>
            <a:picLocks noChangeAspect="1"/>
          </p:cNvPicPr>
          <p:nvPr/>
        </p:nvPicPr>
        <p:blipFill rotWithShape="1">
          <a:blip r:embed="rId2"/>
          <a:srcRect t="21394" r="62050" b="58194"/>
          <a:stretch/>
        </p:blipFill>
        <p:spPr>
          <a:xfrm>
            <a:off x="1755787" y="3222783"/>
            <a:ext cx="3107087" cy="862023"/>
          </a:xfrm>
          <a:prstGeom prst="rect">
            <a:avLst/>
          </a:prstGeom>
        </p:spPr>
      </p:pic>
      <p:sp>
        <p:nvSpPr>
          <p:cNvPr id="6" name="TextBox 5">
            <a:extLst>
              <a:ext uri="{FF2B5EF4-FFF2-40B4-BE49-F238E27FC236}">
                <a16:creationId xmlns:a16="http://schemas.microsoft.com/office/drawing/2014/main" id="{FC9EBB7E-B196-BD71-080F-0EEBC40D6022}"/>
              </a:ext>
            </a:extLst>
          </p:cNvPr>
          <p:cNvSpPr txBox="1"/>
          <p:nvPr/>
        </p:nvSpPr>
        <p:spPr>
          <a:xfrm>
            <a:off x="2579718" y="1763175"/>
            <a:ext cx="4585095" cy="584775"/>
          </a:xfrm>
          <a:prstGeom prst="rect">
            <a:avLst/>
          </a:prstGeom>
          <a:noFill/>
        </p:spPr>
        <p:txBody>
          <a:bodyPr wrap="square" rtlCol="0">
            <a:spAutoFit/>
          </a:bodyPr>
          <a:lstStyle/>
          <a:p>
            <a:pPr algn="ctr"/>
            <a:r>
              <a:rPr lang="en-US" sz="1600" dirty="0"/>
              <a:t>Reduces time and effort it takes to recover </a:t>
            </a:r>
            <a:r>
              <a:rPr lang="en-US" sz="1600" b="1" dirty="0"/>
              <a:t>ALL</a:t>
            </a:r>
            <a:r>
              <a:rPr lang="en-US" sz="1600" dirty="0"/>
              <a:t> data from successful ransomware attacks</a:t>
            </a:r>
            <a:endParaRPr lang="en-US" sz="1600" b="1" dirty="0"/>
          </a:p>
        </p:txBody>
      </p:sp>
      <p:sp>
        <p:nvSpPr>
          <p:cNvPr id="8" name="Arrow: Chevron 7">
            <a:extLst>
              <a:ext uri="{FF2B5EF4-FFF2-40B4-BE49-F238E27FC236}">
                <a16:creationId xmlns:a16="http://schemas.microsoft.com/office/drawing/2014/main" id="{47872341-0E7B-C320-7E7C-F1B7B8FAC973}"/>
              </a:ext>
            </a:extLst>
          </p:cNvPr>
          <p:cNvSpPr/>
          <p:nvPr/>
        </p:nvSpPr>
        <p:spPr>
          <a:xfrm>
            <a:off x="8257012" y="3890303"/>
            <a:ext cx="484632" cy="484632"/>
          </a:xfrm>
          <a:prstGeom prst="chevr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IN" sz="1600" dirty="0">
              <a:solidFill>
                <a:schemeClr val="tx1"/>
              </a:solidFill>
            </a:endParaRPr>
          </a:p>
        </p:txBody>
      </p:sp>
      <p:sp>
        <p:nvSpPr>
          <p:cNvPr id="9" name="Arrow: Chevron 8">
            <a:extLst>
              <a:ext uri="{FF2B5EF4-FFF2-40B4-BE49-F238E27FC236}">
                <a16:creationId xmlns:a16="http://schemas.microsoft.com/office/drawing/2014/main" id="{19435299-092B-99FE-2E3A-D5B535224D84}"/>
              </a:ext>
            </a:extLst>
          </p:cNvPr>
          <p:cNvSpPr/>
          <p:nvPr/>
        </p:nvSpPr>
        <p:spPr>
          <a:xfrm flipH="1">
            <a:off x="1068525" y="3890303"/>
            <a:ext cx="484632" cy="484632"/>
          </a:xfrm>
          <a:prstGeom prst="chevr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IN" sz="1600" dirty="0">
              <a:solidFill>
                <a:schemeClr val="tx1"/>
              </a:solidFill>
            </a:endParaRPr>
          </a:p>
        </p:txBody>
      </p:sp>
      <p:sp>
        <p:nvSpPr>
          <p:cNvPr id="16" name="TextBox 15">
            <a:extLst>
              <a:ext uri="{FF2B5EF4-FFF2-40B4-BE49-F238E27FC236}">
                <a16:creationId xmlns:a16="http://schemas.microsoft.com/office/drawing/2014/main" id="{0E93B39F-CE51-3B9F-7F69-1430A612F162}"/>
              </a:ext>
            </a:extLst>
          </p:cNvPr>
          <p:cNvSpPr txBox="1"/>
          <p:nvPr/>
        </p:nvSpPr>
        <p:spPr>
          <a:xfrm>
            <a:off x="3370805" y="2658213"/>
            <a:ext cx="3086152" cy="374571"/>
          </a:xfrm>
          <a:prstGeom prst="roundRect">
            <a:avLst/>
          </a:prstGeom>
          <a:solidFill>
            <a:schemeClr val="bg2"/>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1600" b="1" dirty="0"/>
              <a:t>Keys ransomware solution</a:t>
            </a:r>
            <a:endParaRPr lang="en-US" sz="2000" b="1" dirty="0">
              <a:solidFill>
                <a:schemeClr val="tx1"/>
              </a:solidFill>
            </a:endParaRPr>
          </a:p>
        </p:txBody>
      </p:sp>
      <p:pic>
        <p:nvPicPr>
          <p:cNvPr id="17" name="Picture 16">
            <a:extLst>
              <a:ext uri="{FF2B5EF4-FFF2-40B4-BE49-F238E27FC236}">
                <a16:creationId xmlns:a16="http://schemas.microsoft.com/office/drawing/2014/main" id="{73C44BA7-40F6-DBA1-EAA7-787177DE1C41}"/>
              </a:ext>
            </a:extLst>
          </p:cNvPr>
          <p:cNvPicPr>
            <a:picLocks noChangeAspect="1"/>
          </p:cNvPicPr>
          <p:nvPr/>
        </p:nvPicPr>
        <p:blipFill rotWithShape="1">
          <a:blip r:embed="rId2"/>
          <a:srcRect t="40381" r="62050" b="39206"/>
          <a:stretch/>
        </p:blipFill>
        <p:spPr>
          <a:xfrm>
            <a:off x="1755787" y="4166883"/>
            <a:ext cx="3107089" cy="862022"/>
          </a:xfrm>
          <a:prstGeom prst="rect">
            <a:avLst/>
          </a:prstGeom>
        </p:spPr>
      </p:pic>
      <p:pic>
        <p:nvPicPr>
          <p:cNvPr id="18" name="Picture 17">
            <a:extLst>
              <a:ext uri="{FF2B5EF4-FFF2-40B4-BE49-F238E27FC236}">
                <a16:creationId xmlns:a16="http://schemas.microsoft.com/office/drawing/2014/main" id="{C6F3F3DB-39A1-506F-21F9-44BEE6F9B5CC}"/>
              </a:ext>
            </a:extLst>
          </p:cNvPr>
          <p:cNvPicPr>
            <a:picLocks noChangeAspect="1"/>
          </p:cNvPicPr>
          <p:nvPr/>
        </p:nvPicPr>
        <p:blipFill rotWithShape="1">
          <a:blip r:embed="rId2"/>
          <a:srcRect t="58785" r="62050" b="20802"/>
          <a:stretch/>
        </p:blipFill>
        <p:spPr>
          <a:xfrm>
            <a:off x="4959215" y="3222783"/>
            <a:ext cx="3107087" cy="862023"/>
          </a:xfrm>
          <a:prstGeom prst="rect">
            <a:avLst/>
          </a:prstGeom>
        </p:spPr>
      </p:pic>
      <p:pic>
        <p:nvPicPr>
          <p:cNvPr id="19" name="Picture 18">
            <a:extLst>
              <a:ext uri="{FF2B5EF4-FFF2-40B4-BE49-F238E27FC236}">
                <a16:creationId xmlns:a16="http://schemas.microsoft.com/office/drawing/2014/main" id="{67B9A2ED-A830-6883-642D-1023F3B94DF1}"/>
              </a:ext>
            </a:extLst>
          </p:cNvPr>
          <p:cNvPicPr>
            <a:picLocks noChangeAspect="1"/>
          </p:cNvPicPr>
          <p:nvPr/>
        </p:nvPicPr>
        <p:blipFill rotWithShape="1">
          <a:blip r:embed="rId2"/>
          <a:srcRect t="78215" r="62050" b="1372"/>
          <a:stretch/>
        </p:blipFill>
        <p:spPr>
          <a:xfrm>
            <a:off x="4959215" y="4166883"/>
            <a:ext cx="3107089" cy="862022"/>
          </a:xfrm>
          <a:prstGeom prst="rect">
            <a:avLst/>
          </a:prstGeom>
        </p:spPr>
      </p:pic>
      <p:sp>
        <p:nvSpPr>
          <p:cNvPr id="4" name="Rectangle 3">
            <a:extLst>
              <a:ext uri="{FF2B5EF4-FFF2-40B4-BE49-F238E27FC236}">
                <a16:creationId xmlns:a16="http://schemas.microsoft.com/office/drawing/2014/main" id="{7DC46CDF-2066-2915-EC63-07760AD8D6B1}"/>
              </a:ext>
            </a:extLst>
          </p:cNvPr>
          <p:cNvSpPr/>
          <p:nvPr/>
        </p:nvSpPr>
        <p:spPr>
          <a:xfrm>
            <a:off x="4015819" y="1231581"/>
            <a:ext cx="1498861" cy="4905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IN" sz="1600" b="1" dirty="0">
                <a:solidFill>
                  <a:schemeClr val="bg1"/>
                </a:solidFill>
                <a:latin typeface="Arial Black" panose="020B0A04020102020204" pitchFamily="34" charset="0"/>
              </a:rPr>
              <a:t>KEYS</a:t>
            </a:r>
            <a:endParaRPr lang="en-US" sz="16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843468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B527BD-2825-5B7C-A6BA-7826FE9A4708}"/>
              </a:ext>
            </a:extLst>
          </p:cNvPr>
          <p:cNvSpPr>
            <a:spLocks noGrp="1"/>
          </p:cNvSpPr>
          <p:nvPr>
            <p:ph type="body" sz="quarter" idx="10"/>
          </p:nvPr>
        </p:nvSpPr>
        <p:spPr>
          <a:xfrm>
            <a:off x="9692577" y="1096963"/>
            <a:ext cx="3267773" cy="2950781"/>
          </a:xfrm>
        </p:spPr>
        <p:txBody>
          <a:bodyPr/>
          <a:lstStyle/>
          <a:p>
            <a:r>
              <a:rPr lang="en-US" dirty="0"/>
              <a:t>&lt;&gt;</a:t>
            </a:r>
          </a:p>
        </p:txBody>
      </p:sp>
      <p:sp>
        <p:nvSpPr>
          <p:cNvPr id="3" name="Text Placeholder 2">
            <a:extLst>
              <a:ext uri="{FF2B5EF4-FFF2-40B4-BE49-F238E27FC236}">
                <a16:creationId xmlns:a16="http://schemas.microsoft.com/office/drawing/2014/main" id="{F6AA3278-08EC-C356-CAC0-2BC83EE05CDF}"/>
              </a:ext>
            </a:extLst>
          </p:cNvPr>
          <p:cNvSpPr>
            <a:spLocks noGrp="1"/>
          </p:cNvSpPr>
          <p:nvPr>
            <p:ph type="body" sz="quarter" idx="11"/>
          </p:nvPr>
        </p:nvSpPr>
        <p:spPr/>
        <p:txBody>
          <a:bodyPr/>
          <a:lstStyle/>
          <a:p>
            <a:r>
              <a:rPr lang="en-US" dirty="0"/>
              <a:t>&lt;&gt;</a:t>
            </a:r>
          </a:p>
        </p:txBody>
      </p:sp>
      <p:sp>
        <p:nvSpPr>
          <p:cNvPr id="13" name="TextBox 12">
            <a:extLst>
              <a:ext uri="{FF2B5EF4-FFF2-40B4-BE49-F238E27FC236}">
                <a16:creationId xmlns:a16="http://schemas.microsoft.com/office/drawing/2014/main" id="{473F1B5C-948B-DB53-6332-C4B0FBAF6AA2}"/>
              </a:ext>
            </a:extLst>
          </p:cNvPr>
          <p:cNvSpPr txBox="1"/>
          <p:nvPr/>
        </p:nvSpPr>
        <p:spPr>
          <a:xfrm>
            <a:off x="329466" y="676893"/>
            <a:ext cx="3858485" cy="338554"/>
          </a:xfrm>
          <a:prstGeom prst="rect">
            <a:avLst/>
          </a:prstGeom>
          <a:noFill/>
        </p:spPr>
        <p:txBody>
          <a:bodyPr wrap="square" rtlCol="0">
            <a:spAutoFit/>
          </a:bodyPr>
          <a:lstStyle/>
          <a:p>
            <a:r>
              <a:rPr lang="en-US" sz="1600" b="1" dirty="0"/>
              <a:t>Keys Solutions</a:t>
            </a:r>
          </a:p>
        </p:txBody>
      </p:sp>
      <p:sp>
        <p:nvSpPr>
          <p:cNvPr id="12" name="TextBox 11">
            <a:extLst>
              <a:ext uri="{FF2B5EF4-FFF2-40B4-BE49-F238E27FC236}">
                <a16:creationId xmlns:a16="http://schemas.microsoft.com/office/drawing/2014/main" id="{5264952C-48D7-267D-1FAD-CD36F86CE99D}"/>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5 (b)</a:t>
            </a:r>
          </a:p>
        </p:txBody>
      </p:sp>
      <p:sp>
        <p:nvSpPr>
          <p:cNvPr id="7" name="TextBox 6">
            <a:extLst>
              <a:ext uri="{FF2B5EF4-FFF2-40B4-BE49-F238E27FC236}">
                <a16:creationId xmlns:a16="http://schemas.microsoft.com/office/drawing/2014/main" id="{87C45424-A49F-4EDA-50B5-FF0FE8FF0C0F}"/>
              </a:ext>
            </a:extLst>
          </p:cNvPr>
          <p:cNvSpPr txBox="1"/>
          <p:nvPr/>
        </p:nvSpPr>
        <p:spPr>
          <a:xfrm>
            <a:off x="2579718" y="1763175"/>
            <a:ext cx="4585095" cy="584775"/>
          </a:xfrm>
          <a:prstGeom prst="rect">
            <a:avLst/>
          </a:prstGeom>
          <a:noFill/>
        </p:spPr>
        <p:txBody>
          <a:bodyPr wrap="square" rtlCol="0">
            <a:spAutoFit/>
          </a:bodyPr>
          <a:lstStyle/>
          <a:p>
            <a:pPr algn="ctr"/>
            <a:r>
              <a:rPr lang="en-US" sz="1600" dirty="0"/>
              <a:t>Reduces time and effort it takes to recover </a:t>
            </a:r>
            <a:r>
              <a:rPr lang="en-US" sz="1600" b="1" dirty="0"/>
              <a:t>ALL</a:t>
            </a:r>
            <a:r>
              <a:rPr lang="en-US" sz="1600" dirty="0"/>
              <a:t> data from successful ransomware attacks</a:t>
            </a:r>
            <a:endParaRPr lang="en-US" sz="1600" b="1" dirty="0"/>
          </a:p>
        </p:txBody>
      </p:sp>
      <p:sp>
        <p:nvSpPr>
          <p:cNvPr id="14" name="TextBox 13">
            <a:extLst>
              <a:ext uri="{FF2B5EF4-FFF2-40B4-BE49-F238E27FC236}">
                <a16:creationId xmlns:a16="http://schemas.microsoft.com/office/drawing/2014/main" id="{1426A909-53D9-437C-8D16-496E8A62F145}"/>
              </a:ext>
            </a:extLst>
          </p:cNvPr>
          <p:cNvSpPr txBox="1"/>
          <p:nvPr/>
        </p:nvSpPr>
        <p:spPr>
          <a:xfrm>
            <a:off x="3370805" y="2658213"/>
            <a:ext cx="3086152" cy="374571"/>
          </a:xfrm>
          <a:prstGeom prst="roundRect">
            <a:avLst/>
          </a:prstGeom>
          <a:solidFill>
            <a:schemeClr val="bg2"/>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1600" b="1" dirty="0"/>
              <a:t>Ransomware protection</a:t>
            </a:r>
            <a:endParaRPr lang="en-US" sz="2000" b="1" dirty="0">
              <a:solidFill>
                <a:schemeClr val="tx1"/>
              </a:solidFill>
            </a:endParaRPr>
          </a:p>
        </p:txBody>
      </p:sp>
      <p:sp>
        <p:nvSpPr>
          <p:cNvPr id="15" name="Arrow: Chevron 14">
            <a:extLst>
              <a:ext uri="{FF2B5EF4-FFF2-40B4-BE49-F238E27FC236}">
                <a16:creationId xmlns:a16="http://schemas.microsoft.com/office/drawing/2014/main" id="{5EFCB19B-6797-745C-FA40-288900FF941C}"/>
              </a:ext>
            </a:extLst>
          </p:cNvPr>
          <p:cNvSpPr/>
          <p:nvPr/>
        </p:nvSpPr>
        <p:spPr>
          <a:xfrm>
            <a:off x="8257012" y="3890303"/>
            <a:ext cx="484632" cy="484632"/>
          </a:xfrm>
          <a:prstGeom prst="chevr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IN" sz="1600" dirty="0">
              <a:solidFill>
                <a:schemeClr val="tx1"/>
              </a:solidFill>
            </a:endParaRPr>
          </a:p>
        </p:txBody>
      </p:sp>
      <p:sp>
        <p:nvSpPr>
          <p:cNvPr id="17" name="Arrow: Chevron 16">
            <a:extLst>
              <a:ext uri="{FF2B5EF4-FFF2-40B4-BE49-F238E27FC236}">
                <a16:creationId xmlns:a16="http://schemas.microsoft.com/office/drawing/2014/main" id="{5E7F1A0C-080A-214C-FEFE-2B8F933A7619}"/>
              </a:ext>
            </a:extLst>
          </p:cNvPr>
          <p:cNvSpPr/>
          <p:nvPr/>
        </p:nvSpPr>
        <p:spPr>
          <a:xfrm flipH="1">
            <a:off x="1068525" y="3890303"/>
            <a:ext cx="484632" cy="484632"/>
          </a:xfrm>
          <a:prstGeom prst="chevr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IN" sz="1600" dirty="0">
              <a:solidFill>
                <a:schemeClr val="tx1"/>
              </a:solidFill>
            </a:endParaRPr>
          </a:p>
        </p:txBody>
      </p:sp>
      <p:sp>
        <p:nvSpPr>
          <p:cNvPr id="19" name="Rectangle 18">
            <a:extLst>
              <a:ext uri="{FF2B5EF4-FFF2-40B4-BE49-F238E27FC236}">
                <a16:creationId xmlns:a16="http://schemas.microsoft.com/office/drawing/2014/main" id="{E5CD8BB8-B91D-4DCE-432F-8D49E7F2E39C}"/>
              </a:ext>
            </a:extLst>
          </p:cNvPr>
          <p:cNvSpPr/>
          <p:nvPr/>
        </p:nvSpPr>
        <p:spPr>
          <a:xfrm>
            <a:off x="1847088" y="3343047"/>
            <a:ext cx="2953511" cy="2035864"/>
          </a:xfrm>
          <a:prstGeom prst="rect">
            <a:avLst/>
          </a:prstGeom>
          <a:noFill/>
          <a:ln w="28575">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US" sz="1600" dirty="0">
              <a:solidFill>
                <a:schemeClr val="tx1"/>
              </a:solidFill>
            </a:endParaRPr>
          </a:p>
        </p:txBody>
      </p:sp>
      <p:sp>
        <p:nvSpPr>
          <p:cNvPr id="18" name="TextBox 17">
            <a:extLst>
              <a:ext uri="{FF2B5EF4-FFF2-40B4-BE49-F238E27FC236}">
                <a16:creationId xmlns:a16="http://schemas.microsoft.com/office/drawing/2014/main" id="{30976945-931A-136B-623A-FFBCAF9FF9E4}"/>
              </a:ext>
            </a:extLst>
          </p:cNvPr>
          <p:cNvSpPr txBox="1"/>
          <p:nvPr/>
        </p:nvSpPr>
        <p:spPr>
          <a:xfrm>
            <a:off x="2844678" y="3173770"/>
            <a:ext cx="958331" cy="338554"/>
          </a:xfrm>
          <a:prstGeom prst="rect">
            <a:avLst/>
          </a:prstGeom>
          <a:solidFill>
            <a:schemeClr val="bg1"/>
          </a:solidFill>
        </p:spPr>
        <p:txBody>
          <a:bodyPr wrap="square" rtlCol="0">
            <a:spAutoFit/>
          </a:bodyPr>
          <a:lstStyle/>
          <a:p>
            <a:pPr algn="ctr"/>
            <a:r>
              <a:rPr lang="en-US" sz="1600" b="1" dirty="0"/>
              <a:t>Backup</a:t>
            </a:r>
          </a:p>
        </p:txBody>
      </p:sp>
      <p:sp>
        <p:nvSpPr>
          <p:cNvPr id="20" name="TextBox 19">
            <a:extLst>
              <a:ext uri="{FF2B5EF4-FFF2-40B4-BE49-F238E27FC236}">
                <a16:creationId xmlns:a16="http://schemas.microsoft.com/office/drawing/2014/main" id="{1F93B1B9-F635-CB98-9E77-C5707144282F}"/>
              </a:ext>
            </a:extLst>
          </p:cNvPr>
          <p:cNvSpPr txBox="1"/>
          <p:nvPr/>
        </p:nvSpPr>
        <p:spPr>
          <a:xfrm>
            <a:off x="2489763" y="3631195"/>
            <a:ext cx="1944000" cy="338554"/>
          </a:xfrm>
          <a:prstGeom prst="rect">
            <a:avLst/>
          </a:prstGeom>
          <a:noFill/>
        </p:spPr>
        <p:txBody>
          <a:bodyPr wrap="square" rtlCol="0">
            <a:spAutoFit/>
          </a:bodyPr>
          <a:lstStyle/>
          <a:p>
            <a:r>
              <a:rPr lang="en-US" sz="1600" dirty="0"/>
              <a:t>Trusted Immutability</a:t>
            </a:r>
            <a:endParaRPr lang="en-US" sz="1600" b="1" dirty="0"/>
          </a:p>
        </p:txBody>
      </p:sp>
      <p:sp>
        <p:nvSpPr>
          <p:cNvPr id="21" name="TextBox 20">
            <a:extLst>
              <a:ext uri="{FF2B5EF4-FFF2-40B4-BE49-F238E27FC236}">
                <a16:creationId xmlns:a16="http://schemas.microsoft.com/office/drawing/2014/main" id="{AFA31B0D-98E3-6DA9-D823-7F3916FD1DCD}"/>
              </a:ext>
            </a:extLst>
          </p:cNvPr>
          <p:cNvSpPr txBox="1"/>
          <p:nvPr/>
        </p:nvSpPr>
        <p:spPr>
          <a:xfrm>
            <a:off x="2488464" y="4236918"/>
            <a:ext cx="1944000" cy="338554"/>
          </a:xfrm>
          <a:prstGeom prst="rect">
            <a:avLst/>
          </a:prstGeom>
          <a:noFill/>
        </p:spPr>
        <p:txBody>
          <a:bodyPr wrap="square" rtlCol="0">
            <a:spAutoFit/>
          </a:bodyPr>
          <a:lstStyle/>
          <a:p>
            <a:r>
              <a:rPr lang="en-US" sz="1600" dirty="0"/>
              <a:t>Backup Verification</a:t>
            </a:r>
            <a:endParaRPr lang="en-US" sz="1600" b="1" dirty="0"/>
          </a:p>
        </p:txBody>
      </p:sp>
      <p:sp>
        <p:nvSpPr>
          <p:cNvPr id="22" name="TextBox 21">
            <a:extLst>
              <a:ext uri="{FF2B5EF4-FFF2-40B4-BE49-F238E27FC236}">
                <a16:creationId xmlns:a16="http://schemas.microsoft.com/office/drawing/2014/main" id="{77E290F7-922C-3020-1F12-92C9F9E99CD2}"/>
              </a:ext>
            </a:extLst>
          </p:cNvPr>
          <p:cNvSpPr txBox="1"/>
          <p:nvPr/>
        </p:nvSpPr>
        <p:spPr>
          <a:xfrm>
            <a:off x="2488464" y="4842640"/>
            <a:ext cx="1944000" cy="338554"/>
          </a:xfrm>
          <a:prstGeom prst="rect">
            <a:avLst/>
          </a:prstGeom>
          <a:noFill/>
        </p:spPr>
        <p:txBody>
          <a:bodyPr wrap="square" rtlCol="0">
            <a:spAutoFit/>
          </a:bodyPr>
          <a:lstStyle/>
          <a:p>
            <a:r>
              <a:rPr lang="en-US" sz="1600" dirty="0"/>
              <a:t>3-2-1-1-0 Rule</a:t>
            </a:r>
            <a:endParaRPr lang="en-US" sz="1600" b="1" dirty="0"/>
          </a:p>
        </p:txBody>
      </p:sp>
      <p:sp>
        <p:nvSpPr>
          <p:cNvPr id="23" name="Rectangle 22">
            <a:extLst>
              <a:ext uri="{FF2B5EF4-FFF2-40B4-BE49-F238E27FC236}">
                <a16:creationId xmlns:a16="http://schemas.microsoft.com/office/drawing/2014/main" id="{E07C0B45-641F-12F2-7259-325C11514DB2}"/>
              </a:ext>
            </a:extLst>
          </p:cNvPr>
          <p:cNvSpPr/>
          <p:nvPr/>
        </p:nvSpPr>
        <p:spPr>
          <a:xfrm>
            <a:off x="5048809" y="3343047"/>
            <a:ext cx="2953511" cy="2035864"/>
          </a:xfrm>
          <a:prstGeom prst="rect">
            <a:avLst/>
          </a:prstGeom>
          <a:noFill/>
          <a:ln w="28575">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US" sz="1600" dirty="0">
              <a:solidFill>
                <a:schemeClr val="tx1"/>
              </a:solidFill>
            </a:endParaRPr>
          </a:p>
        </p:txBody>
      </p:sp>
      <p:sp>
        <p:nvSpPr>
          <p:cNvPr id="24" name="TextBox 23">
            <a:extLst>
              <a:ext uri="{FF2B5EF4-FFF2-40B4-BE49-F238E27FC236}">
                <a16:creationId xmlns:a16="http://schemas.microsoft.com/office/drawing/2014/main" id="{963CD286-2678-063D-D07D-734CDF569B77}"/>
              </a:ext>
            </a:extLst>
          </p:cNvPr>
          <p:cNvSpPr txBox="1"/>
          <p:nvPr/>
        </p:nvSpPr>
        <p:spPr>
          <a:xfrm>
            <a:off x="6046399" y="3173770"/>
            <a:ext cx="958331" cy="338554"/>
          </a:xfrm>
          <a:prstGeom prst="rect">
            <a:avLst/>
          </a:prstGeom>
          <a:solidFill>
            <a:schemeClr val="bg1"/>
          </a:solidFill>
        </p:spPr>
        <p:txBody>
          <a:bodyPr wrap="square" rtlCol="0">
            <a:spAutoFit/>
          </a:bodyPr>
          <a:lstStyle/>
          <a:p>
            <a:pPr algn="ctr"/>
            <a:r>
              <a:rPr lang="en-US" sz="1600" b="1" dirty="0"/>
              <a:t>Recovery</a:t>
            </a:r>
          </a:p>
        </p:txBody>
      </p:sp>
      <p:sp>
        <p:nvSpPr>
          <p:cNvPr id="25" name="TextBox 24">
            <a:extLst>
              <a:ext uri="{FF2B5EF4-FFF2-40B4-BE49-F238E27FC236}">
                <a16:creationId xmlns:a16="http://schemas.microsoft.com/office/drawing/2014/main" id="{0F5F465D-3041-82B4-D3B5-29C3FCA12534}"/>
              </a:ext>
            </a:extLst>
          </p:cNvPr>
          <p:cNvSpPr txBox="1"/>
          <p:nvPr/>
        </p:nvSpPr>
        <p:spPr>
          <a:xfrm>
            <a:off x="5631584" y="3631195"/>
            <a:ext cx="2250788" cy="338554"/>
          </a:xfrm>
          <a:prstGeom prst="rect">
            <a:avLst/>
          </a:prstGeom>
          <a:noFill/>
        </p:spPr>
        <p:txBody>
          <a:bodyPr wrap="square" rtlCol="0">
            <a:spAutoFit/>
          </a:bodyPr>
          <a:lstStyle/>
          <a:p>
            <a:r>
              <a:rPr lang="en-US" sz="1600" dirty="0"/>
              <a:t>Instant Recovery at Scale</a:t>
            </a:r>
            <a:endParaRPr lang="en-US" sz="1600" b="1" dirty="0"/>
          </a:p>
        </p:txBody>
      </p:sp>
      <p:sp>
        <p:nvSpPr>
          <p:cNvPr id="26" name="TextBox 25">
            <a:extLst>
              <a:ext uri="{FF2B5EF4-FFF2-40B4-BE49-F238E27FC236}">
                <a16:creationId xmlns:a16="http://schemas.microsoft.com/office/drawing/2014/main" id="{6F490C18-C52E-F88A-1EC8-4212F1EC2E04}"/>
              </a:ext>
            </a:extLst>
          </p:cNvPr>
          <p:cNvSpPr txBox="1"/>
          <p:nvPr/>
        </p:nvSpPr>
        <p:spPr>
          <a:xfrm>
            <a:off x="5631584" y="4236918"/>
            <a:ext cx="1944000" cy="338554"/>
          </a:xfrm>
          <a:prstGeom prst="rect">
            <a:avLst/>
          </a:prstGeom>
          <a:noFill/>
        </p:spPr>
        <p:txBody>
          <a:bodyPr wrap="square" rtlCol="0">
            <a:spAutoFit/>
          </a:bodyPr>
          <a:lstStyle/>
          <a:p>
            <a:r>
              <a:rPr lang="en-US" sz="1600" dirty="0"/>
              <a:t>Secure Restore</a:t>
            </a:r>
            <a:endParaRPr lang="en-US" sz="1600" b="1" dirty="0"/>
          </a:p>
        </p:txBody>
      </p:sp>
      <p:sp>
        <p:nvSpPr>
          <p:cNvPr id="27" name="TextBox 26">
            <a:extLst>
              <a:ext uri="{FF2B5EF4-FFF2-40B4-BE49-F238E27FC236}">
                <a16:creationId xmlns:a16="http://schemas.microsoft.com/office/drawing/2014/main" id="{01AF761A-49C2-F9DA-A540-EE2E31B7620E}"/>
              </a:ext>
            </a:extLst>
          </p:cNvPr>
          <p:cNvSpPr txBox="1"/>
          <p:nvPr/>
        </p:nvSpPr>
        <p:spPr>
          <a:xfrm>
            <a:off x="5631584" y="4842640"/>
            <a:ext cx="1944000" cy="338554"/>
          </a:xfrm>
          <a:prstGeom prst="rect">
            <a:avLst/>
          </a:prstGeom>
          <a:noFill/>
        </p:spPr>
        <p:txBody>
          <a:bodyPr wrap="square" rtlCol="0">
            <a:spAutoFit/>
          </a:bodyPr>
          <a:lstStyle/>
          <a:p>
            <a:r>
              <a:rPr lang="en-US" sz="1600" dirty="0"/>
              <a:t>DR Orchestration</a:t>
            </a:r>
            <a:endParaRPr lang="en-US" sz="1600" b="1" dirty="0"/>
          </a:p>
        </p:txBody>
      </p:sp>
      <p:pic>
        <p:nvPicPr>
          <p:cNvPr id="29" name="Picture 28">
            <a:hlinkClick r:id="rId2"/>
            <a:extLst>
              <a:ext uri="{FF2B5EF4-FFF2-40B4-BE49-F238E27FC236}">
                <a16:creationId xmlns:a16="http://schemas.microsoft.com/office/drawing/2014/main" id="{FD7E06C3-C123-8AC3-77EA-6A6ACB0BF726}"/>
              </a:ext>
            </a:extLst>
          </p:cNvPr>
          <p:cNvPicPr>
            <a:picLocks noChangeAspect="1"/>
          </p:cNvPicPr>
          <p:nvPr/>
        </p:nvPicPr>
        <p:blipFill rotWithShape="1">
          <a:blip r:embed="rId3"/>
          <a:srcRect l="13411" t="3436" r="13896" b="22901"/>
          <a:stretch/>
        </p:blipFill>
        <p:spPr>
          <a:xfrm>
            <a:off x="1965873" y="3553410"/>
            <a:ext cx="478258" cy="484632"/>
          </a:xfrm>
          <a:prstGeom prst="rect">
            <a:avLst/>
          </a:prstGeom>
        </p:spPr>
      </p:pic>
      <p:pic>
        <p:nvPicPr>
          <p:cNvPr id="31" name="Picture 30">
            <a:hlinkClick r:id="rId4"/>
            <a:extLst>
              <a:ext uri="{FF2B5EF4-FFF2-40B4-BE49-F238E27FC236}">
                <a16:creationId xmlns:a16="http://schemas.microsoft.com/office/drawing/2014/main" id="{3F0E9D4A-DF8B-CD0A-8BB4-6C258398DFAE}"/>
              </a:ext>
            </a:extLst>
          </p:cNvPr>
          <p:cNvPicPr>
            <a:picLocks noChangeAspect="1"/>
          </p:cNvPicPr>
          <p:nvPr/>
        </p:nvPicPr>
        <p:blipFill rotWithShape="1">
          <a:blip r:embed="rId5"/>
          <a:srcRect l="10147" r="10314" b="21098"/>
          <a:stretch/>
        </p:blipFill>
        <p:spPr>
          <a:xfrm>
            <a:off x="1965873" y="4167756"/>
            <a:ext cx="483051" cy="479175"/>
          </a:xfrm>
          <a:prstGeom prst="rect">
            <a:avLst/>
          </a:prstGeom>
        </p:spPr>
      </p:pic>
      <p:pic>
        <p:nvPicPr>
          <p:cNvPr id="33" name="Picture 32">
            <a:hlinkClick r:id="rId6"/>
            <a:extLst>
              <a:ext uri="{FF2B5EF4-FFF2-40B4-BE49-F238E27FC236}">
                <a16:creationId xmlns:a16="http://schemas.microsoft.com/office/drawing/2014/main" id="{C0F7204D-2804-36F3-2027-F57484CA4F53}"/>
              </a:ext>
            </a:extLst>
          </p:cNvPr>
          <p:cNvPicPr>
            <a:picLocks noChangeAspect="1"/>
          </p:cNvPicPr>
          <p:nvPr/>
        </p:nvPicPr>
        <p:blipFill rotWithShape="1">
          <a:blip r:embed="rId7"/>
          <a:srcRect l="23301" t="17825" r="23274" b="36431"/>
          <a:stretch/>
        </p:blipFill>
        <p:spPr>
          <a:xfrm>
            <a:off x="1943535" y="4842640"/>
            <a:ext cx="509740" cy="436445"/>
          </a:xfrm>
          <a:prstGeom prst="rect">
            <a:avLst/>
          </a:prstGeom>
        </p:spPr>
      </p:pic>
      <p:pic>
        <p:nvPicPr>
          <p:cNvPr id="35" name="Picture 34">
            <a:hlinkClick r:id="rId8"/>
            <a:extLst>
              <a:ext uri="{FF2B5EF4-FFF2-40B4-BE49-F238E27FC236}">
                <a16:creationId xmlns:a16="http://schemas.microsoft.com/office/drawing/2014/main" id="{C84EF356-9B67-913C-B6A6-67BBFC759F7A}"/>
              </a:ext>
            </a:extLst>
          </p:cNvPr>
          <p:cNvPicPr>
            <a:picLocks noChangeAspect="1"/>
          </p:cNvPicPr>
          <p:nvPr/>
        </p:nvPicPr>
        <p:blipFill rotWithShape="1">
          <a:blip r:embed="rId9"/>
          <a:srcRect l="20966" t="13597" r="20966" b="33858"/>
          <a:stretch/>
        </p:blipFill>
        <p:spPr>
          <a:xfrm>
            <a:off x="5162498" y="3580460"/>
            <a:ext cx="459942" cy="416191"/>
          </a:xfrm>
          <a:prstGeom prst="rect">
            <a:avLst/>
          </a:prstGeom>
        </p:spPr>
      </p:pic>
      <p:pic>
        <p:nvPicPr>
          <p:cNvPr id="43" name="Picture 42">
            <a:hlinkClick r:id="rId10"/>
            <a:extLst>
              <a:ext uri="{FF2B5EF4-FFF2-40B4-BE49-F238E27FC236}">
                <a16:creationId xmlns:a16="http://schemas.microsoft.com/office/drawing/2014/main" id="{4B38CC7C-3932-570D-A3E6-8CAB7DB5EDA6}"/>
              </a:ext>
            </a:extLst>
          </p:cNvPr>
          <p:cNvPicPr>
            <a:picLocks noChangeAspect="1"/>
          </p:cNvPicPr>
          <p:nvPr/>
        </p:nvPicPr>
        <p:blipFill rotWithShape="1">
          <a:blip r:embed="rId11"/>
          <a:srcRect b="23499"/>
          <a:stretch/>
        </p:blipFill>
        <p:spPr>
          <a:xfrm>
            <a:off x="5094530" y="4148384"/>
            <a:ext cx="614761" cy="470297"/>
          </a:xfrm>
          <a:prstGeom prst="rect">
            <a:avLst/>
          </a:prstGeom>
        </p:spPr>
      </p:pic>
      <p:pic>
        <p:nvPicPr>
          <p:cNvPr id="45" name="Picture 44">
            <a:hlinkClick r:id="rId12"/>
            <a:extLst>
              <a:ext uri="{FF2B5EF4-FFF2-40B4-BE49-F238E27FC236}">
                <a16:creationId xmlns:a16="http://schemas.microsoft.com/office/drawing/2014/main" id="{59146571-ACFD-6920-72E1-143DE4C82936}"/>
              </a:ext>
            </a:extLst>
          </p:cNvPr>
          <p:cNvPicPr>
            <a:picLocks noChangeAspect="1"/>
          </p:cNvPicPr>
          <p:nvPr/>
        </p:nvPicPr>
        <p:blipFill rotWithShape="1">
          <a:blip r:embed="rId13"/>
          <a:srcRect l="13379" t="3474" r="12649" b="23067"/>
          <a:stretch/>
        </p:blipFill>
        <p:spPr>
          <a:xfrm>
            <a:off x="5176816" y="4779811"/>
            <a:ext cx="473588" cy="470298"/>
          </a:xfrm>
          <a:prstGeom prst="rect">
            <a:avLst/>
          </a:prstGeom>
        </p:spPr>
      </p:pic>
      <p:sp>
        <p:nvSpPr>
          <p:cNvPr id="5" name="Rectangle 4">
            <a:extLst>
              <a:ext uri="{FF2B5EF4-FFF2-40B4-BE49-F238E27FC236}">
                <a16:creationId xmlns:a16="http://schemas.microsoft.com/office/drawing/2014/main" id="{0E13709C-B3C2-154D-0BBB-50ECF072E78F}"/>
              </a:ext>
            </a:extLst>
          </p:cNvPr>
          <p:cNvSpPr/>
          <p:nvPr/>
        </p:nvSpPr>
        <p:spPr>
          <a:xfrm>
            <a:off x="4015819" y="1231581"/>
            <a:ext cx="1498861" cy="4905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IN" sz="1600" b="1" dirty="0">
                <a:solidFill>
                  <a:schemeClr val="bg1"/>
                </a:solidFill>
                <a:latin typeface="Arial Black" panose="020B0A04020102020204" pitchFamily="34" charset="0"/>
              </a:rPr>
              <a:t>KEYS</a:t>
            </a:r>
            <a:endParaRPr lang="en-US" sz="16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836056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B527BD-2825-5B7C-A6BA-7826FE9A4708}"/>
              </a:ext>
            </a:extLst>
          </p:cNvPr>
          <p:cNvSpPr>
            <a:spLocks noGrp="1"/>
          </p:cNvSpPr>
          <p:nvPr>
            <p:ph type="body" sz="quarter" idx="10"/>
          </p:nvPr>
        </p:nvSpPr>
        <p:spPr>
          <a:xfrm>
            <a:off x="9692577" y="1096963"/>
            <a:ext cx="3267773" cy="2950781"/>
          </a:xfrm>
        </p:spPr>
        <p:txBody>
          <a:bodyPr/>
          <a:lstStyle/>
          <a:p>
            <a:r>
              <a:rPr lang="en-US" dirty="0"/>
              <a:t>&lt;&gt;</a:t>
            </a:r>
          </a:p>
        </p:txBody>
      </p:sp>
      <p:sp>
        <p:nvSpPr>
          <p:cNvPr id="3" name="Text Placeholder 2">
            <a:extLst>
              <a:ext uri="{FF2B5EF4-FFF2-40B4-BE49-F238E27FC236}">
                <a16:creationId xmlns:a16="http://schemas.microsoft.com/office/drawing/2014/main" id="{F6AA3278-08EC-C356-CAC0-2BC83EE05CDF}"/>
              </a:ext>
            </a:extLst>
          </p:cNvPr>
          <p:cNvSpPr>
            <a:spLocks noGrp="1"/>
          </p:cNvSpPr>
          <p:nvPr>
            <p:ph type="body" sz="quarter" idx="11"/>
          </p:nvPr>
        </p:nvSpPr>
        <p:spPr/>
        <p:txBody>
          <a:bodyPr/>
          <a:lstStyle/>
          <a:p>
            <a:r>
              <a:rPr lang="en-US" dirty="0"/>
              <a:t>&lt;&gt;</a:t>
            </a:r>
          </a:p>
        </p:txBody>
      </p:sp>
      <p:sp>
        <p:nvSpPr>
          <p:cNvPr id="13" name="TextBox 12">
            <a:extLst>
              <a:ext uri="{FF2B5EF4-FFF2-40B4-BE49-F238E27FC236}">
                <a16:creationId xmlns:a16="http://schemas.microsoft.com/office/drawing/2014/main" id="{473F1B5C-948B-DB53-6332-C4B0FBAF6AA2}"/>
              </a:ext>
            </a:extLst>
          </p:cNvPr>
          <p:cNvSpPr txBox="1"/>
          <p:nvPr/>
        </p:nvSpPr>
        <p:spPr>
          <a:xfrm>
            <a:off x="329466" y="676893"/>
            <a:ext cx="3858485" cy="338554"/>
          </a:xfrm>
          <a:prstGeom prst="rect">
            <a:avLst/>
          </a:prstGeom>
          <a:noFill/>
        </p:spPr>
        <p:txBody>
          <a:bodyPr wrap="square" rtlCol="0">
            <a:spAutoFit/>
          </a:bodyPr>
          <a:lstStyle/>
          <a:p>
            <a:r>
              <a:rPr lang="en-US" sz="1600" b="1" dirty="0"/>
              <a:t>Keys Solutions</a:t>
            </a:r>
          </a:p>
        </p:txBody>
      </p:sp>
      <p:sp>
        <p:nvSpPr>
          <p:cNvPr id="12" name="TextBox 11">
            <a:extLst>
              <a:ext uri="{FF2B5EF4-FFF2-40B4-BE49-F238E27FC236}">
                <a16:creationId xmlns:a16="http://schemas.microsoft.com/office/drawing/2014/main" id="{5264952C-48D7-267D-1FAD-CD36F86CE99D}"/>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5 (c)</a:t>
            </a:r>
          </a:p>
        </p:txBody>
      </p:sp>
      <p:pic>
        <p:nvPicPr>
          <p:cNvPr id="14" name="Picture 13">
            <a:extLst>
              <a:ext uri="{FF2B5EF4-FFF2-40B4-BE49-F238E27FC236}">
                <a16:creationId xmlns:a16="http://schemas.microsoft.com/office/drawing/2014/main" id="{B35E37DE-D013-4AF2-A5B7-0E3D69D21492}"/>
              </a:ext>
            </a:extLst>
          </p:cNvPr>
          <p:cNvPicPr>
            <a:picLocks noChangeAspect="1"/>
          </p:cNvPicPr>
          <p:nvPr/>
        </p:nvPicPr>
        <p:blipFill rotWithShape="1">
          <a:blip r:embed="rId2"/>
          <a:srcRect l="1287" t="34642" r="46804" b="24566"/>
          <a:stretch/>
        </p:blipFill>
        <p:spPr>
          <a:xfrm>
            <a:off x="2217908" y="3266212"/>
            <a:ext cx="5391539" cy="2176708"/>
          </a:xfrm>
          <a:prstGeom prst="rect">
            <a:avLst/>
          </a:prstGeom>
        </p:spPr>
      </p:pic>
      <p:sp>
        <p:nvSpPr>
          <p:cNvPr id="19" name="TextBox 18">
            <a:extLst>
              <a:ext uri="{FF2B5EF4-FFF2-40B4-BE49-F238E27FC236}">
                <a16:creationId xmlns:a16="http://schemas.microsoft.com/office/drawing/2014/main" id="{252A8D5E-66BA-3593-4760-67F50B76B299}"/>
              </a:ext>
            </a:extLst>
          </p:cNvPr>
          <p:cNvSpPr txBox="1"/>
          <p:nvPr/>
        </p:nvSpPr>
        <p:spPr>
          <a:xfrm>
            <a:off x="2579718" y="1763175"/>
            <a:ext cx="4585095" cy="584775"/>
          </a:xfrm>
          <a:prstGeom prst="rect">
            <a:avLst/>
          </a:prstGeom>
          <a:noFill/>
        </p:spPr>
        <p:txBody>
          <a:bodyPr wrap="square" rtlCol="0">
            <a:spAutoFit/>
          </a:bodyPr>
          <a:lstStyle/>
          <a:p>
            <a:pPr algn="ctr"/>
            <a:r>
              <a:rPr lang="en-US" sz="1600" dirty="0"/>
              <a:t>Reduces time and effort it takes to recover </a:t>
            </a:r>
            <a:r>
              <a:rPr lang="en-US" sz="1600" b="1" dirty="0"/>
              <a:t>ALL</a:t>
            </a:r>
            <a:r>
              <a:rPr lang="en-US" sz="1600" dirty="0"/>
              <a:t> data from successful ransomware attacks</a:t>
            </a:r>
            <a:endParaRPr lang="en-US" sz="1600" b="1" dirty="0"/>
          </a:p>
        </p:txBody>
      </p:sp>
      <p:sp>
        <p:nvSpPr>
          <p:cNvPr id="20" name="TextBox 19">
            <a:extLst>
              <a:ext uri="{FF2B5EF4-FFF2-40B4-BE49-F238E27FC236}">
                <a16:creationId xmlns:a16="http://schemas.microsoft.com/office/drawing/2014/main" id="{BE218581-B0B4-0F6B-2D36-234174F1ED11}"/>
              </a:ext>
            </a:extLst>
          </p:cNvPr>
          <p:cNvSpPr txBox="1"/>
          <p:nvPr/>
        </p:nvSpPr>
        <p:spPr>
          <a:xfrm>
            <a:off x="3370805" y="2658213"/>
            <a:ext cx="3086152" cy="374571"/>
          </a:xfrm>
          <a:prstGeom prst="roundRect">
            <a:avLst/>
          </a:prstGeom>
          <a:solidFill>
            <a:schemeClr val="bg2"/>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1600" b="1" dirty="0"/>
              <a:t>Data security</a:t>
            </a:r>
            <a:endParaRPr lang="en-US" sz="2000" b="1" dirty="0">
              <a:solidFill>
                <a:schemeClr val="tx1"/>
              </a:solidFill>
            </a:endParaRPr>
          </a:p>
        </p:txBody>
      </p:sp>
      <p:sp>
        <p:nvSpPr>
          <p:cNvPr id="21" name="Arrow: Chevron 20">
            <a:extLst>
              <a:ext uri="{FF2B5EF4-FFF2-40B4-BE49-F238E27FC236}">
                <a16:creationId xmlns:a16="http://schemas.microsoft.com/office/drawing/2014/main" id="{6F3AD3ED-B7CE-6841-697A-1FB9B1638FF3}"/>
              </a:ext>
            </a:extLst>
          </p:cNvPr>
          <p:cNvSpPr/>
          <p:nvPr/>
        </p:nvSpPr>
        <p:spPr>
          <a:xfrm>
            <a:off x="8257012" y="3890303"/>
            <a:ext cx="484632" cy="484632"/>
          </a:xfrm>
          <a:prstGeom prst="chevr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IN" sz="1600" dirty="0">
              <a:solidFill>
                <a:schemeClr val="tx1"/>
              </a:solidFill>
            </a:endParaRPr>
          </a:p>
        </p:txBody>
      </p:sp>
      <p:sp>
        <p:nvSpPr>
          <p:cNvPr id="22" name="Arrow: Chevron 21">
            <a:extLst>
              <a:ext uri="{FF2B5EF4-FFF2-40B4-BE49-F238E27FC236}">
                <a16:creationId xmlns:a16="http://schemas.microsoft.com/office/drawing/2014/main" id="{4B121D35-5562-E348-1192-AA5BAB68883C}"/>
              </a:ext>
            </a:extLst>
          </p:cNvPr>
          <p:cNvSpPr/>
          <p:nvPr/>
        </p:nvSpPr>
        <p:spPr>
          <a:xfrm flipH="1">
            <a:off x="1068525" y="3890303"/>
            <a:ext cx="484632" cy="484632"/>
          </a:xfrm>
          <a:prstGeom prst="chevr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IN" sz="1600" dirty="0">
              <a:solidFill>
                <a:schemeClr val="tx1"/>
              </a:solidFill>
            </a:endParaRPr>
          </a:p>
        </p:txBody>
      </p:sp>
      <p:sp>
        <p:nvSpPr>
          <p:cNvPr id="23" name="TextBox 22">
            <a:extLst>
              <a:ext uri="{FF2B5EF4-FFF2-40B4-BE49-F238E27FC236}">
                <a16:creationId xmlns:a16="http://schemas.microsoft.com/office/drawing/2014/main" id="{D42CE518-F372-8151-EF0D-AE306BCCAADA}"/>
              </a:ext>
            </a:extLst>
          </p:cNvPr>
          <p:cNvSpPr txBox="1"/>
          <p:nvPr/>
        </p:nvSpPr>
        <p:spPr>
          <a:xfrm>
            <a:off x="6253874" y="3454957"/>
            <a:ext cx="951597" cy="253916"/>
          </a:xfrm>
          <a:prstGeom prst="rect">
            <a:avLst/>
          </a:prstGeom>
          <a:solidFill>
            <a:srgbClr val="003738"/>
          </a:solidFill>
        </p:spPr>
        <p:txBody>
          <a:bodyPr wrap="square" lIns="0" rIns="0" rtlCol="0">
            <a:spAutoFit/>
          </a:bodyPr>
          <a:lstStyle>
            <a:defPPr>
              <a:defRPr lang="en-US"/>
            </a:defPPr>
            <a:lvl1pPr>
              <a:defRPr sz="1000">
                <a:solidFill>
                  <a:schemeClr val="bg1"/>
                </a:solidFill>
              </a:defRPr>
            </a:lvl1pPr>
          </a:lstStyle>
          <a:p>
            <a:r>
              <a:rPr lang="en-IN" dirty="0"/>
              <a:t>Business view</a:t>
            </a:r>
          </a:p>
        </p:txBody>
      </p:sp>
      <p:sp>
        <p:nvSpPr>
          <p:cNvPr id="30" name="TextBox 29">
            <a:extLst>
              <a:ext uri="{FF2B5EF4-FFF2-40B4-BE49-F238E27FC236}">
                <a16:creationId xmlns:a16="http://schemas.microsoft.com/office/drawing/2014/main" id="{3AA2B744-FF8E-D538-E0A9-F2F9D8E02843}"/>
              </a:ext>
            </a:extLst>
          </p:cNvPr>
          <p:cNvSpPr txBox="1"/>
          <p:nvPr/>
        </p:nvSpPr>
        <p:spPr>
          <a:xfrm>
            <a:off x="6257918" y="3773127"/>
            <a:ext cx="1296000" cy="253916"/>
          </a:xfrm>
          <a:prstGeom prst="rect">
            <a:avLst/>
          </a:prstGeom>
          <a:solidFill>
            <a:srgbClr val="003738"/>
          </a:solidFill>
        </p:spPr>
        <p:txBody>
          <a:bodyPr wrap="square" lIns="0" rIns="0" rtlCol="0">
            <a:spAutoFit/>
          </a:bodyPr>
          <a:lstStyle/>
          <a:p>
            <a:r>
              <a:rPr lang="en-IN" sz="1000" dirty="0">
                <a:solidFill>
                  <a:schemeClr val="bg1"/>
                </a:solidFill>
              </a:rPr>
              <a:t>Monitoring and alerting</a:t>
            </a:r>
          </a:p>
        </p:txBody>
      </p:sp>
      <p:sp>
        <p:nvSpPr>
          <p:cNvPr id="31" name="TextBox 30">
            <a:extLst>
              <a:ext uri="{FF2B5EF4-FFF2-40B4-BE49-F238E27FC236}">
                <a16:creationId xmlns:a16="http://schemas.microsoft.com/office/drawing/2014/main" id="{D57065FA-290D-B9DA-D7E0-C977C085D33F}"/>
              </a:ext>
            </a:extLst>
          </p:cNvPr>
          <p:cNvSpPr txBox="1"/>
          <p:nvPr/>
        </p:nvSpPr>
        <p:spPr>
          <a:xfrm>
            <a:off x="6255718" y="4079686"/>
            <a:ext cx="931465" cy="253916"/>
          </a:xfrm>
          <a:prstGeom prst="rect">
            <a:avLst/>
          </a:prstGeom>
          <a:solidFill>
            <a:srgbClr val="003738"/>
          </a:solidFill>
        </p:spPr>
        <p:txBody>
          <a:bodyPr wrap="square" lIns="0" rIns="0" rtlCol="0">
            <a:spAutoFit/>
          </a:bodyPr>
          <a:lstStyle/>
          <a:p>
            <a:r>
              <a:rPr lang="en-IN" sz="1000" dirty="0" err="1">
                <a:solidFill>
                  <a:schemeClr val="bg1"/>
                </a:solidFill>
              </a:rPr>
              <a:t>DataLabs</a:t>
            </a:r>
            <a:r>
              <a:rPr lang="en-IN" sz="1000" dirty="0">
                <a:solidFill>
                  <a:schemeClr val="bg1"/>
                </a:solidFill>
              </a:rPr>
              <a:t>™</a:t>
            </a:r>
          </a:p>
        </p:txBody>
      </p:sp>
      <p:sp>
        <p:nvSpPr>
          <p:cNvPr id="32" name="TextBox 31">
            <a:extLst>
              <a:ext uri="{FF2B5EF4-FFF2-40B4-BE49-F238E27FC236}">
                <a16:creationId xmlns:a16="http://schemas.microsoft.com/office/drawing/2014/main" id="{420DEA88-A1CA-638F-3663-46A3E5C0D0DB}"/>
              </a:ext>
            </a:extLst>
          </p:cNvPr>
          <p:cNvSpPr txBox="1"/>
          <p:nvPr/>
        </p:nvSpPr>
        <p:spPr>
          <a:xfrm>
            <a:off x="6251635" y="4397856"/>
            <a:ext cx="1054444" cy="246221"/>
          </a:xfrm>
          <a:prstGeom prst="rect">
            <a:avLst/>
          </a:prstGeom>
          <a:solidFill>
            <a:srgbClr val="003738"/>
          </a:solidFill>
        </p:spPr>
        <p:txBody>
          <a:bodyPr wrap="square" lIns="0" rIns="0" rtlCol="0">
            <a:spAutoFit/>
          </a:bodyPr>
          <a:lstStyle/>
          <a:p>
            <a:r>
              <a:rPr lang="en-IN" sz="1000" dirty="0">
                <a:solidFill>
                  <a:schemeClr val="bg1"/>
                </a:solidFill>
              </a:rPr>
              <a:t>Item-level recovery</a:t>
            </a:r>
          </a:p>
        </p:txBody>
      </p:sp>
      <p:sp>
        <p:nvSpPr>
          <p:cNvPr id="33" name="TextBox 32">
            <a:extLst>
              <a:ext uri="{FF2B5EF4-FFF2-40B4-BE49-F238E27FC236}">
                <a16:creationId xmlns:a16="http://schemas.microsoft.com/office/drawing/2014/main" id="{1005E775-F0FD-BC58-8435-75F71FA2F581}"/>
              </a:ext>
            </a:extLst>
          </p:cNvPr>
          <p:cNvSpPr txBox="1"/>
          <p:nvPr/>
        </p:nvSpPr>
        <p:spPr>
          <a:xfrm>
            <a:off x="6248587" y="4714848"/>
            <a:ext cx="1054444" cy="246221"/>
          </a:xfrm>
          <a:prstGeom prst="rect">
            <a:avLst/>
          </a:prstGeom>
          <a:solidFill>
            <a:srgbClr val="003738"/>
          </a:solidFill>
        </p:spPr>
        <p:txBody>
          <a:bodyPr wrap="square" lIns="0" rIns="0" rtlCol="0">
            <a:spAutoFit/>
          </a:bodyPr>
          <a:lstStyle/>
          <a:p>
            <a:r>
              <a:rPr lang="en-IN" sz="1000" dirty="0">
                <a:solidFill>
                  <a:schemeClr val="bg1"/>
                </a:solidFill>
              </a:rPr>
              <a:t>Instant recovery</a:t>
            </a:r>
          </a:p>
        </p:txBody>
      </p:sp>
      <p:sp>
        <p:nvSpPr>
          <p:cNvPr id="34" name="TextBox 33">
            <a:extLst>
              <a:ext uri="{FF2B5EF4-FFF2-40B4-BE49-F238E27FC236}">
                <a16:creationId xmlns:a16="http://schemas.microsoft.com/office/drawing/2014/main" id="{1C94C94F-7F27-F4E0-4C8D-2EE2028E3145}"/>
              </a:ext>
            </a:extLst>
          </p:cNvPr>
          <p:cNvSpPr txBox="1"/>
          <p:nvPr/>
        </p:nvSpPr>
        <p:spPr>
          <a:xfrm>
            <a:off x="6236395" y="5022696"/>
            <a:ext cx="1054444" cy="246221"/>
          </a:xfrm>
          <a:prstGeom prst="rect">
            <a:avLst/>
          </a:prstGeom>
          <a:solidFill>
            <a:srgbClr val="003738"/>
          </a:solidFill>
        </p:spPr>
        <p:txBody>
          <a:bodyPr wrap="square" lIns="0" rIns="0" rtlCol="0">
            <a:spAutoFit/>
          </a:bodyPr>
          <a:lstStyle/>
          <a:p>
            <a:r>
              <a:rPr lang="en-IN" sz="1000" dirty="0">
                <a:solidFill>
                  <a:schemeClr val="bg1"/>
                </a:solidFill>
              </a:rPr>
              <a:t>Orchestration</a:t>
            </a:r>
          </a:p>
        </p:txBody>
      </p:sp>
      <p:sp>
        <p:nvSpPr>
          <p:cNvPr id="35" name="TextBox 34">
            <a:extLst>
              <a:ext uri="{FF2B5EF4-FFF2-40B4-BE49-F238E27FC236}">
                <a16:creationId xmlns:a16="http://schemas.microsoft.com/office/drawing/2014/main" id="{F99B2A67-4565-A47E-A909-3206E1CF9985}"/>
              </a:ext>
            </a:extLst>
          </p:cNvPr>
          <p:cNvSpPr txBox="1"/>
          <p:nvPr/>
        </p:nvSpPr>
        <p:spPr>
          <a:xfrm>
            <a:off x="2239428" y="3427525"/>
            <a:ext cx="1692000" cy="253916"/>
          </a:xfrm>
          <a:prstGeom prst="rect">
            <a:avLst/>
          </a:prstGeom>
          <a:solidFill>
            <a:srgbClr val="003738"/>
          </a:solidFill>
        </p:spPr>
        <p:txBody>
          <a:bodyPr wrap="square" lIns="0" rIns="0" rtlCol="0">
            <a:spAutoFit/>
          </a:bodyPr>
          <a:lstStyle>
            <a:defPPr>
              <a:defRPr lang="en-US"/>
            </a:defPPr>
            <a:lvl1pPr>
              <a:defRPr sz="1000">
                <a:solidFill>
                  <a:schemeClr val="bg1"/>
                </a:solidFill>
              </a:defRPr>
            </a:lvl1pPr>
          </a:lstStyle>
          <a:p>
            <a:pPr algn="r"/>
            <a:r>
              <a:rPr lang="en-IN" dirty="0"/>
              <a:t>Secure Backup/Secure Restore</a:t>
            </a:r>
          </a:p>
        </p:txBody>
      </p:sp>
      <p:sp>
        <p:nvSpPr>
          <p:cNvPr id="36" name="TextBox 35">
            <a:extLst>
              <a:ext uri="{FF2B5EF4-FFF2-40B4-BE49-F238E27FC236}">
                <a16:creationId xmlns:a16="http://schemas.microsoft.com/office/drawing/2014/main" id="{6516C0A2-9DAE-B069-EE33-7067DB1EA444}"/>
              </a:ext>
            </a:extLst>
          </p:cNvPr>
          <p:cNvSpPr txBox="1"/>
          <p:nvPr/>
        </p:nvSpPr>
        <p:spPr>
          <a:xfrm>
            <a:off x="2239428" y="3745695"/>
            <a:ext cx="1692000" cy="253916"/>
          </a:xfrm>
          <a:prstGeom prst="rect">
            <a:avLst/>
          </a:prstGeom>
          <a:solidFill>
            <a:srgbClr val="003738"/>
          </a:solidFill>
        </p:spPr>
        <p:txBody>
          <a:bodyPr wrap="square" lIns="0" rIns="0" rtlCol="0">
            <a:spAutoFit/>
          </a:bodyPr>
          <a:lstStyle/>
          <a:p>
            <a:pPr algn="r"/>
            <a:r>
              <a:rPr lang="en-IN" sz="1000" dirty="0">
                <a:solidFill>
                  <a:schemeClr val="bg1"/>
                </a:solidFill>
              </a:rPr>
              <a:t>Data locality</a:t>
            </a:r>
          </a:p>
        </p:txBody>
      </p:sp>
      <p:sp>
        <p:nvSpPr>
          <p:cNvPr id="37" name="TextBox 36">
            <a:extLst>
              <a:ext uri="{FF2B5EF4-FFF2-40B4-BE49-F238E27FC236}">
                <a16:creationId xmlns:a16="http://schemas.microsoft.com/office/drawing/2014/main" id="{1E620D83-0409-4B0D-E8EF-D6350E677E90}"/>
              </a:ext>
            </a:extLst>
          </p:cNvPr>
          <p:cNvSpPr txBox="1"/>
          <p:nvPr/>
        </p:nvSpPr>
        <p:spPr>
          <a:xfrm>
            <a:off x="2239428" y="4052254"/>
            <a:ext cx="1692000" cy="253916"/>
          </a:xfrm>
          <a:prstGeom prst="rect">
            <a:avLst/>
          </a:prstGeom>
          <a:solidFill>
            <a:srgbClr val="003738"/>
          </a:solidFill>
        </p:spPr>
        <p:txBody>
          <a:bodyPr wrap="square" lIns="0" rIns="0" rtlCol="0">
            <a:spAutoFit/>
          </a:bodyPr>
          <a:lstStyle/>
          <a:p>
            <a:pPr algn="r"/>
            <a:r>
              <a:rPr lang="en-IN" sz="1000" dirty="0">
                <a:solidFill>
                  <a:schemeClr val="bg1"/>
                </a:solidFill>
              </a:rPr>
              <a:t>Immutable storage</a:t>
            </a:r>
          </a:p>
        </p:txBody>
      </p:sp>
      <p:sp>
        <p:nvSpPr>
          <p:cNvPr id="38" name="TextBox 37">
            <a:extLst>
              <a:ext uri="{FF2B5EF4-FFF2-40B4-BE49-F238E27FC236}">
                <a16:creationId xmlns:a16="http://schemas.microsoft.com/office/drawing/2014/main" id="{3D446E03-5FB0-DB78-502E-832E0942AB32}"/>
              </a:ext>
            </a:extLst>
          </p:cNvPr>
          <p:cNvSpPr txBox="1"/>
          <p:nvPr/>
        </p:nvSpPr>
        <p:spPr>
          <a:xfrm>
            <a:off x="2239428" y="4370424"/>
            <a:ext cx="1692000" cy="246221"/>
          </a:xfrm>
          <a:prstGeom prst="rect">
            <a:avLst/>
          </a:prstGeom>
          <a:solidFill>
            <a:srgbClr val="003738"/>
          </a:solidFill>
        </p:spPr>
        <p:txBody>
          <a:bodyPr wrap="square" lIns="0" rIns="0" rtlCol="0">
            <a:spAutoFit/>
          </a:bodyPr>
          <a:lstStyle/>
          <a:p>
            <a:pPr algn="r"/>
            <a:r>
              <a:rPr lang="en-IN" sz="1000" dirty="0">
                <a:solidFill>
                  <a:schemeClr val="bg1"/>
                </a:solidFill>
              </a:rPr>
              <a:t>Data tagging</a:t>
            </a:r>
          </a:p>
        </p:txBody>
      </p:sp>
      <p:sp>
        <p:nvSpPr>
          <p:cNvPr id="39" name="TextBox 38">
            <a:extLst>
              <a:ext uri="{FF2B5EF4-FFF2-40B4-BE49-F238E27FC236}">
                <a16:creationId xmlns:a16="http://schemas.microsoft.com/office/drawing/2014/main" id="{A1C463B5-A5CD-FCCA-D557-7381382FFB85}"/>
              </a:ext>
            </a:extLst>
          </p:cNvPr>
          <p:cNvSpPr txBox="1"/>
          <p:nvPr/>
        </p:nvSpPr>
        <p:spPr>
          <a:xfrm>
            <a:off x="2239428" y="4687416"/>
            <a:ext cx="1692000" cy="246221"/>
          </a:xfrm>
          <a:prstGeom prst="rect">
            <a:avLst/>
          </a:prstGeom>
          <a:solidFill>
            <a:srgbClr val="003738"/>
          </a:solidFill>
        </p:spPr>
        <p:txBody>
          <a:bodyPr wrap="square" lIns="0" rIns="0" rtlCol="0">
            <a:spAutoFit/>
          </a:bodyPr>
          <a:lstStyle/>
          <a:p>
            <a:pPr algn="r"/>
            <a:r>
              <a:rPr lang="en-IN" sz="1000" dirty="0">
                <a:solidFill>
                  <a:schemeClr val="bg1"/>
                </a:solidFill>
              </a:rPr>
              <a:t>Integration API</a:t>
            </a:r>
          </a:p>
        </p:txBody>
      </p:sp>
      <p:sp>
        <p:nvSpPr>
          <p:cNvPr id="40" name="TextBox 39">
            <a:extLst>
              <a:ext uri="{FF2B5EF4-FFF2-40B4-BE49-F238E27FC236}">
                <a16:creationId xmlns:a16="http://schemas.microsoft.com/office/drawing/2014/main" id="{6C0945F6-34CF-772B-1295-FB03906B46DB}"/>
              </a:ext>
            </a:extLst>
          </p:cNvPr>
          <p:cNvSpPr txBox="1"/>
          <p:nvPr/>
        </p:nvSpPr>
        <p:spPr>
          <a:xfrm>
            <a:off x="2239428" y="5013552"/>
            <a:ext cx="1692000" cy="246221"/>
          </a:xfrm>
          <a:prstGeom prst="rect">
            <a:avLst/>
          </a:prstGeom>
          <a:solidFill>
            <a:srgbClr val="003738"/>
          </a:solidFill>
        </p:spPr>
        <p:txBody>
          <a:bodyPr wrap="square" lIns="0" rIns="0" rtlCol="0">
            <a:spAutoFit/>
          </a:bodyPr>
          <a:lstStyle/>
          <a:p>
            <a:pPr algn="r"/>
            <a:r>
              <a:rPr lang="en-IN" sz="1000" dirty="0">
                <a:solidFill>
                  <a:schemeClr val="bg1"/>
                </a:solidFill>
              </a:rPr>
              <a:t>SLA validation</a:t>
            </a:r>
          </a:p>
        </p:txBody>
      </p:sp>
      <p:sp>
        <p:nvSpPr>
          <p:cNvPr id="4" name="Rectangle 3">
            <a:extLst>
              <a:ext uri="{FF2B5EF4-FFF2-40B4-BE49-F238E27FC236}">
                <a16:creationId xmlns:a16="http://schemas.microsoft.com/office/drawing/2014/main" id="{8438DFDA-8A22-4157-5431-5A75496BC0B5}"/>
              </a:ext>
            </a:extLst>
          </p:cNvPr>
          <p:cNvSpPr/>
          <p:nvPr/>
        </p:nvSpPr>
        <p:spPr>
          <a:xfrm>
            <a:off x="4015819" y="1231581"/>
            <a:ext cx="1498861" cy="4905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IN" sz="1600" b="1" dirty="0">
                <a:solidFill>
                  <a:schemeClr val="bg1"/>
                </a:solidFill>
                <a:latin typeface="Arial Black" panose="020B0A04020102020204" pitchFamily="34" charset="0"/>
              </a:rPr>
              <a:t>KEYS</a:t>
            </a:r>
            <a:endParaRPr lang="en-US" sz="16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716654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B527BD-2825-5B7C-A6BA-7826FE9A4708}"/>
              </a:ext>
            </a:extLst>
          </p:cNvPr>
          <p:cNvSpPr>
            <a:spLocks noGrp="1"/>
          </p:cNvSpPr>
          <p:nvPr>
            <p:ph type="body" sz="quarter" idx="10"/>
          </p:nvPr>
        </p:nvSpPr>
        <p:spPr>
          <a:xfrm>
            <a:off x="9692577" y="1096963"/>
            <a:ext cx="3267773" cy="2950781"/>
          </a:xfrm>
        </p:spPr>
        <p:txBody>
          <a:bodyPr/>
          <a:lstStyle/>
          <a:p>
            <a:r>
              <a:rPr lang="en-US" dirty="0"/>
              <a:t>&lt;&gt;</a:t>
            </a:r>
          </a:p>
        </p:txBody>
      </p:sp>
      <p:sp>
        <p:nvSpPr>
          <p:cNvPr id="3" name="Text Placeholder 2">
            <a:extLst>
              <a:ext uri="{FF2B5EF4-FFF2-40B4-BE49-F238E27FC236}">
                <a16:creationId xmlns:a16="http://schemas.microsoft.com/office/drawing/2014/main" id="{F6AA3278-08EC-C356-CAC0-2BC83EE05CDF}"/>
              </a:ext>
            </a:extLst>
          </p:cNvPr>
          <p:cNvSpPr>
            <a:spLocks noGrp="1"/>
          </p:cNvSpPr>
          <p:nvPr>
            <p:ph type="body" sz="quarter" idx="11"/>
          </p:nvPr>
        </p:nvSpPr>
        <p:spPr/>
        <p:txBody>
          <a:bodyPr/>
          <a:lstStyle/>
          <a:p>
            <a:r>
              <a:rPr lang="en-US" dirty="0"/>
              <a:t>&lt;&gt;</a:t>
            </a:r>
          </a:p>
        </p:txBody>
      </p:sp>
      <p:sp>
        <p:nvSpPr>
          <p:cNvPr id="13" name="TextBox 12">
            <a:extLst>
              <a:ext uri="{FF2B5EF4-FFF2-40B4-BE49-F238E27FC236}">
                <a16:creationId xmlns:a16="http://schemas.microsoft.com/office/drawing/2014/main" id="{473F1B5C-948B-DB53-6332-C4B0FBAF6AA2}"/>
              </a:ext>
            </a:extLst>
          </p:cNvPr>
          <p:cNvSpPr txBox="1"/>
          <p:nvPr/>
        </p:nvSpPr>
        <p:spPr>
          <a:xfrm>
            <a:off x="329466" y="676893"/>
            <a:ext cx="3858485" cy="338554"/>
          </a:xfrm>
          <a:prstGeom prst="rect">
            <a:avLst/>
          </a:prstGeom>
          <a:noFill/>
        </p:spPr>
        <p:txBody>
          <a:bodyPr wrap="square" rtlCol="0">
            <a:spAutoFit/>
          </a:bodyPr>
          <a:lstStyle/>
          <a:p>
            <a:r>
              <a:rPr lang="en-US" sz="1600" b="1" dirty="0"/>
              <a:t>Keys Solutions</a:t>
            </a:r>
          </a:p>
        </p:txBody>
      </p:sp>
      <p:sp>
        <p:nvSpPr>
          <p:cNvPr id="12" name="TextBox 11">
            <a:extLst>
              <a:ext uri="{FF2B5EF4-FFF2-40B4-BE49-F238E27FC236}">
                <a16:creationId xmlns:a16="http://schemas.microsoft.com/office/drawing/2014/main" id="{5264952C-48D7-267D-1FAD-CD36F86CE99D}"/>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5 (d)</a:t>
            </a:r>
          </a:p>
        </p:txBody>
      </p:sp>
      <p:sp>
        <p:nvSpPr>
          <p:cNvPr id="19" name="TextBox 18">
            <a:extLst>
              <a:ext uri="{FF2B5EF4-FFF2-40B4-BE49-F238E27FC236}">
                <a16:creationId xmlns:a16="http://schemas.microsoft.com/office/drawing/2014/main" id="{252A8D5E-66BA-3593-4760-67F50B76B299}"/>
              </a:ext>
            </a:extLst>
          </p:cNvPr>
          <p:cNvSpPr txBox="1"/>
          <p:nvPr/>
        </p:nvSpPr>
        <p:spPr>
          <a:xfrm>
            <a:off x="2579718" y="1763175"/>
            <a:ext cx="4585095" cy="584775"/>
          </a:xfrm>
          <a:prstGeom prst="rect">
            <a:avLst/>
          </a:prstGeom>
          <a:noFill/>
        </p:spPr>
        <p:txBody>
          <a:bodyPr wrap="square" rtlCol="0">
            <a:spAutoFit/>
          </a:bodyPr>
          <a:lstStyle/>
          <a:p>
            <a:pPr algn="ctr"/>
            <a:r>
              <a:rPr lang="en-US" sz="1600" dirty="0"/>
              <a:t>Reduces time and effort it takes to recover </a:t>
            </a:r>
            <a:r>
              <a:rPr lang="en-US" sz="1600" b="1" dirty="0"/>
              <a:t>ALL</a:t>
            </a:r>
            <a:r>
              <a:rPr lang="en-US" sz="1600" dirty="0"/>
              <a:t> data from successful ransomware attacks</a:t>
            </a:r>
            <a:endParaRPr lang="en-US" sz="1600" b="1" dirty="0"/>
          </a:p>
        </p:txBody>
      </p:sp>
      <p:sp>
        <p:nvSpPr>
          <p:cNvPr id="20" name="TextBox 19">
            <a:extLst>
              <a:ext uri="{FF2B5EF4-FFF2-40B4-BE49-F238E27FC236}">
                <a16:creationId xmlns:a16="http://schemas.microsoft.com/office/drawing/2014/main" id="{BE218581-B0B4-0F6B-2D36-234174F1ED11}"/>
              </a:ext>
            </a:extLst>
          </p:cNvPr>
          <p:cNvSpPr txBox="1"/>
          <p:nvPr/>
        </p:nvSpPr>
        <p:spPr>
          <a:xfrm>
            <a:off x="3370805" y="2612493"/>
            <a:ext cx="3086152" cy="374571"/>
          </a:xfrm>
          <a:prstGeom prst="roundRect">
            <a:avLst/>
          </a:prstGeom>
          <a:solidFill>
            <a:schemeClr val="bg2"/>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1600" b="1" dirty="0"/>
              <a:t>Data security</a:t>
            </a:r>
            <a:endParaRPr lang="en-US" sz="2000" b="1" dirty="0">
              <a:solidFill>
                <a:schemeClr val="tx1"/>
              </a:solidFill>
            </a:endParaRPr>
          </a:p>
        </p:txBody>
      </p:sp>
      <p:sp>
        <p:nvSpPr>
          <p:cNvPr id="21" name="Arrow: Chevron 20">
            <a:extLst>
              <a:ext uri="{FF2B5EF4-FFF2-40B4-BE49-F238E27FC236}">
                <a16:creationId xmlns:a16="http://schemas.microsoft.com/office/drawing/2014/main" id="{6F3AD3ED-B7CE-6841-697A-1FB9B1638FF3}"/>
              </a:ext>
            </a:extLst>
          </p:cNvPr>
          <p:cNvSpPr/>
          <p:nvPr/>
        </p:nvSpPr>
        <p:spPr>
          <a:xfrm>
            <a:off x="8257012" y="3890303"/>
            <a:ext cx="484632" cy="484632"/>
          </a:xfrm>
          <a:prstGeom prst="chevr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IN" sz="1600" dirty="0">
              <a:solidFill>
                <a:schemeClr val="tx1"/>
              </a:solidFill>
            </a:endParaRPr>
          </a:p>
        </p:txBody>
      </p:sp>
      <p:sp>
        <p:nvSpPr>
          <p:cNvPr id="22" name="Arrow: Chevron 21">
            <a:extLst>
              <a:ext uri="{FF2B5EF4-FFF2-40B4-BE49-F238E27FC236}">
                <a16:creationId xmlns:a16="http://schemas.microsoft.com/office/drawing/2014/main" id="{4B121D35-5562-E348-1192-AA5BAB68883C}"/>
              </a:ext>
            </a:extLst>
          </p:cNvPr>
          <p:cNvSpPr/>
          <p:nvPr/>
        </p:nvSpPr>
        <p:spPr>
          <a:xfrm flipH="1">
            <a:off x="1068525" y="3890303"/>
            <a:ext cx="484632" cy="484632"/>
          </a:xfrm>
          <a:prstGeom prst="chevr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endParaRPr lang="en-IN" sz="1600" dirty="0">
              <a:solidFill>
                <a:schemeClr val="tx1"/>
              </a:solidFill>
            </a:endParaRPr>
          </a:p>
        </p:txBody>
      </p:sp>
      <p:graphicFrame>
        <p:nvGraphicFramePr>
          <p:cNvPr id="5" name="Diagram 4">
            <a:extLst>
              <a:ext uri="{FF2B5EF4-FFF2-40B4-BE49-F238E27FC236}">
                <a16:creationId xmlns:a16="http://schemas.microsoft.com/office/drawing/2014/main" id="{97276021-36B5-A93A-34D3-7C9E18922BD4}"/>
              </a:ext>
            </a:extLst>
          </p:cNvPr>
          <p:cNvGraphicFramePr/>
          <p:nvPr>
            <p:extLst>
              <p:ext uri="{D42A27DB-BD31-4B8C-83A1-F6EECF244321}">
                <p14:modId xmlns:p14="http://schemas.microsoft.com/office/powerpoint/2010/main" val="3909219043"/>
              </p:ext>
            </p:extLst>
          </p:nvPr>
        </p:nvGraphicFramePr>
        <p:xfrm>
          <a:off x="1710068" y="3095678"/>
          <a:ext cx="6409804" cy="2445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FA5B18F1-13C3-5657-6238-0E3D60E63A66}"/>
              </a:ext>
            </a:extLst>
          </p:cNvPr>
          <p:cNvSpPr/>
          <p:nvPr/>
        </p:nvSpPr>
        <p:spPr>
          <a:xfrm>
            <a:off x="4015819" y="1231581"/>
            <a:ext cx="1498861" cy="4905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IN" sz="1600" b="1" dirty="0">
                <a:solidFill>
                  <a:schemeClr val="bg1"/>
                </a:solidFill>
                <a:latin typeface="Arial Black" panose="020B0A04020102020204" pitchFamily="34" charset="0"/>
              </a:rPr>
              <a:t>KEYS</a:t>
            </a:r>
            <a:endParaRPr lang="en-US" sz="16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098782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374CA10-3D0E-4892-B1D7-FB77CB7BB8DE}"/>
              </a:ext>
            </a:extLst>
          </p:cNvPr>
          <p:cNvSpPr/>
          <p:nvPr/>
        </p:nvSpPr>
        <p:spPr>
          <a:xfrm>
            <a:off x="0" y="556055"/>
            <a:ext cx="8686799" cy="11945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Knowledge Check</a:t>
            </a:r>
          </a:p>
          <a:p>
            <a:endParaRPr lang="en-US" sz="1600" b="1" dirty="0">
              <a:solidFill>
                <a:schemeClr val="tx1"/>
              </a:solidFill>
            </a:endParaRPr>
          </a:p>
          <a:p>
            <a:r>
              <a:rPr lang="en-US" sz="1600" dirty="0">
                <a:solidFill>
                  <a:schemeClr val="tx1"/>
                </a:solidFill>
              </a:rPr>
              <a:t>What is the main challenge faced by the legacy backup solutions to protect data from ransomware?</a:t>
            </a:r>
          </a:p>
        </p:txBody>
      </p:sp>
      <p:grpSp>
        <p:nvGrpSpPr>
          <p:cNvPr id="14" name="Group 13">
            <a:extLst>
              <a:ext uri="{FF2B5EF4-FFF2-40B4-BE49-F238E27FC236}">
                <a16:creationId xmlns:a16="http://schemas.microsoft.com/office/drawing/2014/main" id="{EC481229-D002-482D-BE69-D56A417FE8A0}"/>
              </a:ext>
            </a:extLst>
          </p:cNvPr>
          <p:cNvGrpSpPr/>
          <p:nvPr/>
        </p:nvGrpSpPr>
        <p:grpSpPr>
          <a:xfrm>
            <a:off x="195307" y="1868275"/>
            <a:ext cx="4979349" cy="338554"/>
            <a:chOff x="612466" y="2228467"/>
            <a:chExt cx="4684150" cy="318481"/>
          </a:xfrm>
        </p:grpSpPr>
        <p:sp>
          <p:nvSpPr>
            <p:cNvPr id="13" name="TextBox 12">
              <a:extLst>
                <a:ext uri="{FF2B5EF4-FFF2-40B4-BE49-F238E27FC236}">
                  <a16:creationId xmlns:a16="http://schemas.microsoft.com/office/drawing/2014/main" id="{A38C16C7-8F36-4B6C-9CAF-495B5497AC63}"/>
                </a:ext>
              </a:extLst>
            </p:cNvPr>
            <p:cNvSpPr txBox="1"/>
            <p:nvPr/>
          </p:nvSpPr>
          <p:spPr>
            <a:xfrm>
              <a:off x="877003" y="2228467"/>
              <a:ext cx="4419613" cy="318481"/>
            </a:xfrm>
            <a:prstGeom prst="rect">
              <a:avLst/>
            </a:prstGeom>
            <a:noFill/>
          </p:spPr>
          <p:txBody>
            <a:bodyPr wrap="square" rtlCol="0">
              <a:spAutoFit/>
            </a:bodyPr>
            <a:lstStyle/>
            <a:p>
              <a:r>
                <a:rPr lang="en-IN" sz="1600" b="1" dirty="0"/>
                <a:t>Select the correct option and Submit.</a:t>
              </a:r>
            </a:p>
          </p:txBody>
        </p:sp>
        <p:grpSp>
          <p:nvGrpSpPr>
            <p:cNvPr id="7" name="Group 6">
              <a:extLst>
                <a:ext uri="{FF2B5EF4-FFF2-40B4-BE49-F238E27FC236}">
                  <a16:creationId xmlns:a16="http://schemas.microsoft.com/office/drawing/2014/main" id="{0187503D-6A9F-47E7-B02C-AB3418A6FE1B}"/>
                </a:ext>
              </a:extLst>
            </p:cNvPr>
            <p:cNvGrpSpPr/>
            <p:nvPr/>
          </p:nvGrpSpPr>
          <p:grpSpPr>
            <a:xfrm>
              <a:off x="612466" y="2239650"/>
              <a:ext cx="254631" cy="254631"/>
              <a:chOff x="6452558" y="1319837"/>
              <a:chExt cx="254631" cy="254631"/>
            </a:xfrm>
          </p:grpSpPr>
          <p:pic>
            <p:nvPicPr>
              <p:cNvPr id="5" name="Graphic 4" descr="Direction">
                <a:extLst>
                  <a:ext uri="{FF2B5EF4-FFF2-40B4-BE49-F238E27FC236}">
                    <a16:creationId xmlns:a16="http://schemas.microsoft.com/office/drawing/2014/main" id="{CAB655C6-C5FE-482E-A695-3FE2391827A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6509937" y="1383725"/>
                <a:ext cx="180000" cy="180000"/>
              </a:xfrm>
              <a:prstGeom prst="rect">
                <a:avLst/>
              </a:prstGeom>
            </p:spPr>
          </p:pic>
          <p:sp>
            <p:nvSpPr>
              <p:cNvPr id="6" name="Oval 5">
                <a:extLst>
                  <a:ext uri="{FF2B5EF4-FFF2-40B4-BE49-F238E27FC236}">
                    <a16:creationId xmlns:a16="http://schemas.microsoft.com/office/drawing/2014/main" id="{AFF2E909-5A2E-498C-A701-16221599C993}"/>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grpSp>
      </p:grpSp>
      <p:grpSp>
        <p:nvGrpSpPr>
          <p:cNvPr id="9" name="Group 8">
            <a:extLst>
              <a:ext uri="{FF2B5EF4-FFF2-40B4-BE49-F238E27FC236}">
                <a16:creationId xmlns:a16="http://schemas.microsoft.com/office/drawing/2014/main" id="{8AD9D280-ADFA-4352-8A57-10C610C0E9C6}"/>
              </a:ext>
            </a:extLst>
          </p:cNvPr>
          <p:cNvGrpSpPr/>
          <p:nvPr/>
        </p:nvGrpSpPr>
        <p:grpSpPr>
          <a:xfrm>
            <a:off x="589529" y="2402983"/>
            <a:ext cx="7115411" cy="391263"/>
            <a:chOff x="584241" y="2409639"/>
            <a:chExt cx="6693576" cy="368067"/>
          </a:xfrm>
        </p:grpSpPr>
        <p:sp>
          <p:nvSpPr>
            <p:cNvPr id="2" name="Oval 1">
              <a:extLst>
                <a:ext uri="{FF2B5EF4-FFF2-40B4-BE49-F238E27FC236}">
                  <a16:creationId xmlns:a16="http://schemas.microsoft.com/office/drawing/2014/main" id="{AABD9813-14FA-41EE-B0ED-15DAA0F756EC}"/>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0" name="Oval 19">
              <a:extLst>
                <a:ext uri="{FF2B5EF4-FFF2-40B4-BE49-F238E27FC236}">
                  <a16:creationId xmlns:a16="http://schemas.microsoft.com/office/drawing/2014/main" id="{A48B8F4E-F9A5-4855-84A5-1DC5DFBBE130}"/>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1" name="TextBox 20">
              <a:extLst>
                <a:ext uri="{FF2B5EF4-FFF2-40B4-BE49-F238E27FC236}">
                  <a16:creationId xmlns:a16="http://schemas.microsoft.com/office/drawing/2014/main" id="{DA66C948-92B0-440C-A35F-8343AF064BA6}"/>
                </a:ext>
              </a:extLst>
            </p:cNvPr>
            <p:cNvSpPr txBox="1"/>
            <p:nvPr/>
          </p:nvSpPr>
          <p:spPr>
            <a:xfrm>
              <a:off x="851134" y="2409639"/>
              <a:ext cx="6426683" cy="318483"/>
            </a:xfrm>
            <a:prstGeom prst="rect">
              <a:avLst/>
            </a:prstGeom>
            <a:noFill/>
          </p:spPr>
          <p:txBody>
            <a:bodyPr wrap="square" rtlCol="0">
              <a:spAutoFit/>
            </a:bodyPr>
            <a:lstStyle/>
            <a:p>
              <a:pPr>
                <a:spcBef>
                  <a:spcPts val="600"/>
                </a:spcBef>
                <a:spcAft>
                  <a:spcPts val="600"/>
                </a:spcAft>
              </a:pPr>
              <a:r>
                <a:rPr lang="en-US" sz="1600" dirty="0">
                  <a:solidFill>
                    <a:schemeClr val="dk1"/>
                  </a:solidFill>
                </a:rPr>
                <a:t>Limitations on keeping up with modern datacenters and their requirements</a:t>
              </a:r>
            </a:p>
          </p:txBody>
        </p:sp>
        <p:cxnSp>
          <p:nvCxnSpPr>
            <p:cNvPr id="8" name="Straight Connector 7">
              <a:extLst>
                <a:ext uri="{FF2B5EF4-FFF2-40B4-BE49-F238E27FC236}">
                  <a16:creationId xmlns:a16="http://schemas.microsoft.com/office/drawing/2014/main" id="{DCA5C4C8-89F4-40E0-83C6-607643109356}"/>
                </a:ext>
              </a:extLst>
            </p:cNvPr>
            <p:cNvCxnSpPr/>
            <p:nvPr/>
          </p:nvCxnSpPr>
          <p:spPr>
            <a:xfrm>
              <a:off x="600837" y="2777706"/>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63DDD20E-231D-4F80-91BB-48947B8CBD65}"/>
              </a:ext>
            </a:extLst>
          </p:cNvPr>
          <p:cNvGrpSpPr/>
          <p:nvPr/>
        </p:nvGrpSpPr>
        <p:grpSpPr>
          <a:xfrm>
            <a:off x="589529" y="2875293"/>
            <a:ext cx="8024581" cy="401897"/>
            <a:chOff x="584241" y="2399635"/>
            <a:chExt cx="7548846" cy="378071"/>
          </a:xfrm>
        </p:grpSpPr>
        <p:sp>
          <p:nvSpPr>
            <p:cNvPr id="26" name="Oval 25">
              <a:extLst>
                <a:ext uri="{FF2B5EF4-FFF2-40B4-BE49-F238E27FC236}">
                  <a16:creationId xmlns:a16="http://schemas.microsoft.com/office/drawing/2014/main" id="{973C7C6A-FDCD-4797-AA2C-486C9716DC9A}"/>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9" name="Oval 28">
              <a:extLst>
                <a:ext uri="{FF2B5EF4-FFF2-40B4-BE49-F238E27FC236}">
                  <a16:creationId xmlns:a16="http://schemas.microsoft.com/office/drawing/2014/main" id="{7630AD5A-ED63-41E6-9C6B-5ED5C6CB5BB9}"/>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30" name="TextBox 29">
              <a:extLst>
                <a:ext uri="{FF2B5EF4-FFF2-40B4-BE49-F238E27FC236}">
                  <a16:creationId xmlns:a16="http://schemas.microsoft.com/office/drawing/2014/main" id="{1EBAF757-C776-4B4E-8A92-47F84412241F}"/>
                </a:ext>
              </a:extLst>
            </p:cNvPr>
            <p:cNvSpPr txBox="1"/>
            <p:nvPr/>
          </p:nvSpPr>
          <p:spPr>
            <a:xfrm>
              <a:off x="851134" y="2399635"/>
              <a:ext cx="7281953" cy="327082"/>
            </a:xfrm>
            <a:prstGeom prst="rect">
              <a:avLst/>
            </a:prstGeom>
            <a:noFill/>
          </p:spPr>
          <p:txBody>
            <a:bodyPr wrap="square" rtlCol="0">
              <a:spAutoFit/>
            </a:bodyPr>
            <a:lstStyle/>
            <a:p>
              <a:pPr>
                <a:spcBef>
                  <a:spcPts val="600"/>
                </a:spcBef>
                <a:spcAft>
                  <a:spcPts val="600"/>
                </a:spcAft>
              </a:pPr>
              <a:r>
                <a:rPr lang="en-US" sz="1600" dirty="0">
                  <a:solidFill>
                    <a:schemeClr val="dk1"/>
                  </a:solidFill>
                </a:rPr>
                <a:t>The slow recovery, which makes paying ransom a faster alternative</a:t>
              </a:r>
            </a:p>
          </p:txBody>
        </p:sp>
        <p:cxnSp>
          <p:nvCxnSpPr>
            <p:cNvPr id="31" name="Straight Connector 30">
              <a:extLst>
                <a:ext uri="{FF2B5EF4-FFF2-40B4-BE49-F238E27FC236}">
                  <a16:creationId xmlns:a16="http://schemas.microsoft.com/office/drawing/2014/main" id="{1CA8E672-8026-44DC-9B4F-FDEDD93E80C6}"/>
                </a:ext>
              </a:extLst>
            </p:cNvPr>
            <p:cNvCxnSpPr/>
            <p:nvPr/>
          </p:nvCxnSpPr>
          <p:spPr>
            <a:xfrm>
              <a:off x="600837" y="2777706"/>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3D06CA6-20A1-466A-A206-7D5525BA18AD}"/>
              </a:ext>
            </a:extLst>
          </p:cNvPr>
          <p:cNvGrpSpPr/>
          <p:nvPr/>
        </p:nvGrpSpPr>
        <p:grpSpPr>
          <a:xfrm>
            <a:off x="589529" y="3367421"/>
            <a:ext cx="6225338" cy="416147"/>
            <a:chOff x="584241" y="2399635"/>
            <a:chExt cx="5856271" cy="391474"/>
          </a:xfrm>
        </p:grpSpPr>
        <p:sp>
          <p:nvSpPr>
            <p:cNvPr id="35" name="Oval 34">
              <a:extLst>
                <a:ext uri="{FF2B5EF4-FFF2-40B4-BE49-F238E27FC236}">
                  <a16:creationId xmlns:a16="http://schemas.microsoft.com/office/drawing/2014/main" id="{79BA370D-4AE9-44A1-9FEC-13F99BF9657A}"/>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36" name="Oval 35">
              <a:extLst>
                <a:ext uri="{FF2B5EF4-FFF2-40B4-BE49-F238E27FC236}">
                  <a16:creationId xmlns:a16="http://schemas.microsoft.com/office/drawing/2014/main" id="{27421D3D-D548-4A3F-8D86-E6FAD2D2EBAC}"/>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37" name="TextBox 36">
              <a:extLst>
                <a:ext uri="{FF2B5EF4-FFF2-40B4-BE49-F238E27FC236}">
                  <a16:creationId xmlns:a16="http://schemas.microsoft.com/office/drawing/2014/main" id="{555184B1-B156-4751-BAFD-E1D700563CE0}"/>
                </a:ext>
              </a:extLst>
            </p:cNvPr>
            <p:cNvSpPr txBox="1"/>
            <p:nvPr/>
          </p:nvSpPr>
          <p:spPr>
            <a:xfrm>
              <a:off x="851134" y="2399635"/>
              <a:ext cx="5589378" cy="318484"/>
            </a:xfrm>
            <a:prstGeom prst="rect">
              <a:avLst/>
            </a:prstGeom>
            <a:noFill/>
          </p:spPr>
          <p:txBody>
            <a:bodyPr wrap="square" rtlCol="0">
              <a:spAutoFit/>
            </a:bodyPr>
            <a:lstStyle/>
            <a:p>
              <a:pPr>
                <a:spcBef>
                  <a:spcPts val="600"/>
                </a:spcBef>
                <a:spcAft>
                  <a:spcPts val="600"/>
                </a:spcAft>
              </a:pPr>
              <a:r>
                <a:rPr lang="en-US" sz="1600" dirty="0">
                  <a:solidFill>
                    <a:schemeClr val="dk1"/>
                  </a:solidFill>
                </a:rPr>
                <a:t>The amount of data that can be recovered after ransomware attack</a:t>
              </a:r>
            </a:p>
          </p:txBody>
        </p:sp>
        <p:cxnSp>
          <p:nvCxnSpPr>
            <p:cNvPr id="38" name="Straight Connector 37">
              <a:extLst>
                <a:ext uri="{FF2B5EF4-FFF2-40B4-BE49-F238E27FC236}">
                  <a16:creationId xmlns:a16="http://schemas.microsoft.com/office/drawing/2014/main" id="{F049ECAB-560B-4DF0-A4EE-0ED60E0E9080}"/>
                </a:ext>
              </a:extLst>
            </p:cNvPr>
            <p:cNvCxnSpPr/>
            <p:nvPr/>
          </p:nvCxnSpPr>
          <p:spPr>
            <a:xfrm>
              <a:off x="600837" y="2791109"/>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B2E09A86-1D32-4227-8AD3-061D1C472B4D}"/>
              </a:ext>
            </a:extLst>
          </p:cNvPr>
          <p:cNvGrpSpPr/>
          <p:nvPr/>
        </p:nvGrpSpPr>
        <p:grpSpPr>
          <a:xfrm>
            <a:off x="589529" y="3868630"/>
            <a:ext cx="7565643" cy="338554"/>
            <a:chOff x="584241" y="2409639"/>
            <a:chExt cx="7117116" cy="318482"/>
          </a:xfrm>
        </p:grpSpPr>
        <p:sp>
          <p:nvSpPr>
            <p:cNvPr id="40" name="Oval 39">
              <a:extLst>
                <a:ext uri="{FF2B5EF4-FFF2-40B4-BE49-F238E27FC236}">
                  <a16:creationId xmlns:a16="http://schemas.microsoft.com/office/drawing/2014/main" id="{73323750-7009-4285-BC39-69C4EA815735}"/>
                </a:ext>
              </a:extLst>
            </p:cNvPr>
            <p:cNvSpPr/>
            <p:nvPr/>
          </p:nvSpPr>
          <p:spPr>
            <a:xfrm>
              <a:off x="584241" y="2424029"/>
              <a:ext cx="264948" cy="26494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41" name="Oval 40">
              <a:extLst>
                <a:ext uri="{FF2B5EF4-FFF2-40B4-BE49-F238E27FC236}">
                  <a16:creationId xmlns:a16="http://schemas.microsoft.com/office/drawing/2014/main" id="{2868EB94-3E0A-4142-823D-8EFEB78BCE0E}"/>
                </a:ext>
              </a:extLst>
            </p:cNvPr>
            <p:cNvSpPr>
              <a:spLocks noChangeAspect="1"/>
            </p:cNvSpPr>
            <p:nvPr/>
          </p:nvSpPr>
          <p:spPr>
            <a:xfrm>
              <a:off x="660441" y="2500229"/>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42" name="TextBox 41">
              <a:extLst>
                <a:ext uri="{FF2B5EF4-FFF2-40B4-BE49-F238E27FC236}">
                  <a16:creationId xmlns:a16="http://schemas.microsoft.com/office/drawing/2014/main" id="{40C1E8EA-397D-499E-92EF-F3A33C5BF801}"/>
                </a:ext>
              </a:extLst>
            </p:cNvPr>
            <p:cNvSpPr txBox="1"/>
            <p:nvPr/>
          </p:nvSpPr>
          <p:spPr>
            <a:xfrm>
              <a:off x="851134" y="2409639"/>
              <a:ext cx="6850223" cy="318482"/>
            </a:xfrm>
            <a:prstGeom prst="rect">
              <a:avLst/>
            </a:prstGeom>
            <a:noFill/>
          </p:spPr>
          <p:txBody>
            <a:bodyPr wrap="square" rtlCol="0">
              <a:spAutoFit/>
            </a:bodyPr>
            <a:lstStyle/>
            <a:p>
              <a:pPr>
                <a:spcBef>
                  <a:spcPts val="600"/>
                </a:spcBef>
                <a:spcAft>
                  <a:spcPts val="600"/>
                </a:spcAft>
              </a:pPr>
              <a:r>
                <a:rPr lang="en-US" sz="1600" dirty="0">
                  <a:solidFill>
                    <a:schemeClr val="dk1"/>
                  </a:solidFill>
                </a:rPr>
                <a:t>Data is copied by ransomware followed by threatening to make it public</a:t>
              </a:r>
              <a:endParaRPr lang="en-IN" sz="1600" dirty="0">
                <a:solidFill>
                  <a:schemeClr val="dk1"/>
                </a:solidFill>
              </a:endParaRPr>
            </a:p>
          </p:txBody>
        </p:sp>
      </p:grpSp>
      <p:sp>
        <p:nvSpPr>
          <p:cNvPr id="57" name="Rectangle 56">
            <a:extLst>
              <a:ext uri="{FF2B5EF4-FFF2-40B4-BE49-F238E27FC236}">
                <a16:creationId xmlns:a16="http://schemas.microsoft.com/office/drawing/2014/main" id="{F9BB9991-1B77-4451-BE25-75E3D50D96DC}"/>
              </a:ext>
            </a:extLst>
          </p:cNvPr>
          <p:cNvSpPr/>
          <p:nvPr/>
        </p:nvSpPr>
        <p:spPr>
          <a:xfrm>
            <a:off x="619037" y="4413327"/>
            <a:ext cx="1238464" cy="321306"/>
          </a:xfrm>
          <a:prstGeom prst="rect">
            <a:avLst/>
          </a:prstGeom>
          <a:ln/>
        </p:spPr>
        <p:style>
          <a:lnRef idx="1">
            <a:schemeClr val="accent3"/>
          </a:lnRef>
          <a:fillRef idx="2">
            <a:schemeClr val="accent3"/>
          </a:fillRef>
          <a:effectRef idx="1">
            <a:schemeClr val="accent3"/>
          </a:effectRef>
          <a:fontRef idx="minor">
            <a:schemeClr val="dk1"/>
          </a:fontRef>
        </p:style>
        <p:txBody>
          <a:bodyPr wrap="square" lIns="0" rtlCol="0" anchor="ctr">
            <a:spAutoFit/>
          </a:bodyPr>
          <a:lstStyle/>
          <a:p>
            <a:pPr marL="377984"/>
            <a:r>
              <a:rPr lang="en-IN" sz="1488" b="1" dirty="0">
                <a:solidFill>
                  <a:schemeClr val="tx1"/>
                </a:solidFill>
              </a:rPr>
              <a:t>Submit</a:t>
            </a:r>
          </a:p>
        </p:txBody>
      </p:sp>
      <p:pic>
        <p:nvPicPr>
          <p:cNvPr id="60" name="Graphic 59" descr="Checkmark">
            <a:extLst>
              <a:ext uri="{FF2B5EF4-FFF2-40B4-BE49-F238E27FC236}">
                <a16:creationId xmlns:a16="http://schemas.microsoft.com/office/drawing/2014/main" id="{476BC663-D0DF-4097-99D3-CD1F9267B9B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6768" y="2929117"/>
            <a:ext cx="235120" cy="235120"/>
          </a:xfrm>
          <a:prstGeom prst="rect">
            <a:avLst/>
          </a:prstGeom>
        </p:spPr>
      </p:pic>
      <p:sp>
        <p:nvSpPr>
          <p:cNvPr id="62" name="TextBox 61">
            <a:extLst>
              <a:ext uri="{FF2B5EF4-FFF2-40B4-BE49-F238E27FC236}">
                <a16:creationId xmlns:a16="http://schemas.microsoft.com/office/drawing/2014/main" id="{A5D99D5B-3221-40B7-9DDD-597A854EC68F}"/>
              </a:ext>
            </a:extLst>
          </p:cNvPr>
          <p:cNvSpPr txBox="1"/>
          <p:nvPr/>
        </p:nvSpPr>
        <p:spPr>
          <a:xfrm>
            <a:off x="9706595" y="1091249"/>
            <a:ext cx="3253754" cy="954107"/>
          </a:xfrm>
          <a:prstGeom prst="rect">
            <a:avLst/>
          </a:prstGeom>
          <a:noFill/>
        </p:spPr>
        <p:txBody>
          <a:bodyPr wrap="square" rtlCol="0">
            <a:spAutoFit/>
          </a:bodyPr>
          <a:lstStyle/>
          <a:p>
            <a:pPr>
              <a:spcBef>
                <a:spcPts val="600"/>
              </a:spcBef>
              <a:spcAft>
                <a:spcPts val="600"/>
              </a:spcAft>
            </a:pPr>
            <a:r>
              <a:rPr lang="en-IN" sz="1400" dirty="0">
                <a:solidFill>
                  <a:schemeClr val="dk1"/>
                </a:solidFill>
              </a:rPr>
              <a:t>Let’s pause here to check your understanding about the topic. Answer the questions on the screen and then select submit.</a:t>
            </a:r>
          </a:p>
        </p:txBody>
      </p:sp>
      <p:sp>
        <p:nvSpPr>
          <p:cNvPr id="63" name="TextBox 62">
            <a:extLst>
              <a:ext uri="{FF2B5EF4-FFF2-40B4-BE49-F238E27FC236}">
                <a16:creationId xmlns:a16="http://schemas.microsoft.com/office/drawing/2014/main" id="{FF3B62E4-67F0-4495-92C9-E785F4FF1E70}"/>
              </a:ext>
            </a:extLst>
          </p:cNvPr>
          <p:cNvSpPr txBox="1"/>
          <p:nvPr/>
        </p:nvSpPr>
        <p:spPr>
          <a:xfrm>
            <a:off x="10725665" y="43644"/>
            <a:ext cx="2234684" cy="307777"/>
          </a:xfrm>
          <a:prstGeom prst="rect">
            <a:avLst/>
          </a:prstGeom>
          <a:noFill/>
        </p:spPr>
        <p:txBody>
          <a:bodyPr wrap="square" rtlCol="0">
            <a:spAutoFit/>
          </a:bodyPr>
          <a:lstStyle/>
          <a:p>
            <a:r>
              <a:rPr lang="en-IN" sz="1400" dirty="0"/>
              <a:t>L06-kc-samc-001</a:t>
            </a:r>
          </a:p>
        </p:txBody>
      </p:sp>
      <p:sp>
        <p:nvSpPr>
          <p:cNvPr id="64" name="TextBox 63">
            <a:extLst>
              <a:ext uri="{FF2B5EF4-FFF2-40B4-BE49-F238E27FC236}">
                <a16:creationId xmlns:a16="http://schemas.microsoft.com/office/drawing/2014/main" id="{C71610D7-C8C3-4C9F-9E71-39A9238522B8}"/>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34" name="TextBox 33">
            <a:extLst>
              <a:ext uri="{FF2B5EF4-FFF2-40B4-BE49-F238E27FC236}">
                <a16:creationId xmlns:a16="http://schemas.microsoft.com/office/drawing/2014/main" id="{916A55FC-5B3D-400F-BCDB-72CF43F191DF}"/>
              </a:ext>
            </a:extLst>
          </p:cNvPr>
          <p:cNvSpPr txBox="1"/>
          <p:nvPr/>
        </p:nvSpPr>
        <p:spPr>
          <a:xfrm>
            <a:off x="4384025" y="140096"/>
            <a:ext cx="3328740" cy="288669"/>
          </a:xfrm>
          <a:prstGeom prst="rect">
            <a:avLst/>
          </a:prstGeom>
          <a:noFill/>
        </p:spPr>
        <p:txBody>
          <a:bodyPr wrap="square" rtlCol="0">
            <a:spAutoFit/>
          </a:bodyPr>
          <a:lstStyle/>
          <a:p>
            <a:r>
              <a:rPr lang="en-IN" sz="1276" dirty="0"/>
              <a:t>&lt;Topic Title&gt;</a:t>
            </a:r>
          </a:p>
        </p:txBody>
      </p:sp>
      <p:sp>
        <p:nvSpPr>
          <p:cNvPr id="43" name="TextBox 42">
            <a:extLst>
              <a:ext uri="{FF2B5EF4-FFF2-40B4-BE49-F238E27FC236}">
                <a16:creationId xmlns:a16="http://schemas.microsoft.com/office/drawing/2014/main" id="{8FE5254E-70F8-C952-1AE4-CCC361A3C8EF}"/>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6</a:t>
            </a:r>
          </a:p>
        </p:txBody>
      </p:sp>
    </p:spTree>
    <p:extLst>
      <p:ext uri="{BB962C8B-B14F-4D97-AF65-F5344CB8AC3E}">
        <p14:creationId xmlns:p14="http://schemas.microsoft.com/office/powerpoint/2010/main" val="1810102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9" name="TextBox 8">
            <a:extLst>
              <a:ext uri="{FF2B5EF4-FFF2-40B4-BE49-F238E27FC236}">
                <a16:creationId xmlns:a16="http://schemas.microsoft.com/office/drawing/2014/main" id="{10970E1B-71E1-4395-9D70-6DD1A3F2B37A}"/>
              </a:ext>
            </a:extLst>
          </p:cNvPr>
          <p:cNvSpPr txBox="1"/>
          <p:nvPr/>
        </p:nvSpPr>
        <p:spPr>
          <a:xfrm>
            <a:off x="9706595" y="1091249"/>
            <a:ext cx="3253754" cy="307777"/>
          </a:xfrm>
          <a:prstGeom prst="rect">
            <a:avLst/>
          </a:prstGeom>
          <a:noFill/>
        </p:spPr>
        <p:txBody>
          <a:bodyPr wrap="square" rtlCol="0">
            <a:spAutoFit/>
          </a:bodyPr>
          <a:lstStyle/>
          <a:p>
            <a:r>
              <a:rPr lang="en-IN" sz="1400" dirty="0"/>
              <a:t>&lt;&gt;</a:t>
            </a:r>
          </a:p>
        </p:txBody>
      </p:sp>
      <p:sp>
        <p:nvSpPr>
          <p:cNvPr id="10" name="TextBox 9">
            <a:extLst>
              <a:ext uri="{FF2B5EF4-FFF2-40B4-BE49-F238E27FC236}">
                <a16:creationId xmlns:a16="http://schemas.microsoft.com/office/drawing/2014/main" id="{6177CB69-77C4-4A09-9612-8FC9A73B7890}"/>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11" name="Rectangle 10">
            <a:extLst>
              <a:ext uri="{FF2B5EF4-FFF2-40B4-BE49-F238E27FC236}">
                <a16:creationId xmlns:a16="http://schemas.microsoft.com/office/drawing/2014/main" id="{30D56A9D-708F-4E1A-947F-440CADC0C312}"/>
              </a:ext>
            </a:extLst>
          </p:cNvPr>
          <p:cNvSpPr/>
          <p:nvPr/>
        </p:nvSpPr>
        <p:spPr>
          <a:xfrm>
            <a:off x="1937510" y="1676046"/>
            <a:ext cx="5813666" cy="28709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That’s correct/incorrect.</a:t>
            </a:r>
          </a:p>
          <a:p>
            <a:endParaRPr lang="en-IN" sz="1600" b="1" dirty="0">
              <a:solidFill>
                <a:schemeClr val="tx1"/>
              </a:solidFill>
            </a:endParaRPr>
          </a:p>
          <a:p>
            <a:r>
              <a:rPr lang="en-US" sz="1600" dirty="0">
                <a:solidFill>
                  <a:schemeClr val="tx1"/>
                </a:solidFill>
              </a:rPr>
              <a:t>The legacy backup solutions face many challenges in terms of data protection and recovery, due to their limitations on keeping up with latest technology. However, the main challenge is the speed of data recovery, due to which paying a ransom becomes a faster alternative to recover the lost data, by decrypting whatever they can.</a:t>
            </a:r>
          </a:p>
        </p:txBody>
      </p:sp>
      <p:sp>
        <p:nvSpPr>
          <p:cNvPr id="12" name="TextBox 11">
            <a:extLst>
              <a:ext uri="{FF2B5EF4-FFF2-40B4-BE49-F238E27FC236}">
                <a16:creationId xmlns:a16="http://schemas.microsoft.com/office/drawing/2014/main" id="{FD20AB37-7C99-4BF5-B887-5581A64743C4}"/>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sp>
        <p:nvSpPr>
          <p:cNvPr id="13" name="TextBox 12">
            <a:extLst>
              <a:ext uri="{FF2B5EF4-FFF2-40B4-BE49-F238E27FC236}">
                <a16:creationId xmlns:a16="http://schemas.microsoft.com/office/drawing/2014/main" id="{82533DAE-C7AC-4BF8-A564-A790F52C0F8A}"/>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8" name="TextBox 7">
            <a:extLst>
              <a:ext uri="{FF2B5EF4-FFF2-40B4-BE49-F238E27FC236}">
                <a16:creationId xmlns:a16="http://schemas.microsoft.com/office/drawing/2014/main" id="{B73892B9-7387-409C-BEF8-D2A7FB596638}"/>
              </a:ext>
            </a:extLst>
          </p:cNvPr>
          <p:cNvSpPr txBox="1"/>
          <p:nvPr/>
        </p:nvSpPr>
        <p:spPr>
          <a:xfrm>
            <a:off x="4384025" y="140096"/>
            <a:ext cx="3328740" cy="288669"/>
          </a:xfrm>
          <a:prstGeom prst="rect">
            <a:avLst/>
          </a:prstGeom>
          <a:noFill/>
        </p:spPr>
        <p:txBody>
          <a:bodyPr wrap="square" rtlCol="0">
            <a:spAutoFit/>
          </a:bodyPr>
          <a:lstStyle/>
          <a:p>
            <a:r>
              <a:rPr lang="en-IN" sz="1276" dirty="0"/>
              <a:t>--</a:t>
            </a:r>
          </a:p>
        </p:txBody>
      </p:sp>
    </p:spTree>
    <p:extLst>
      <p:ext uri="{BB962C8B-B14F-4D97-AF65-F5344CB8AC3E}">
        <p14:creationId xmlns:p14="http://schemas.microsoft.com/office/powerpoint/2010/main" val="1079264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AD9D280-ADFA-4352-8A57-10C610C0E9C6}"/>
              </a:ext>
            </a:extLst>
          </p:cNvPr>
          <p:cNvGrpSpPr/>
          <p:nvPr/>
        </p:nvGrpSpPr>
        <p:grpSpPr>
          <a:xfrm>
            <a:off x="606547" y="2402983"/>
            <a:ext cx="7888867" cy="391263"/>
            <a:chOff x="584241" y="2409639"/>
            <a:chExt cx="7421178" cy="368067"/>
          </a:xfrm>
        </p:grpSpPr>
        <p:sp>
          <p:nvSpPr>
            <p:cNvPr id="2" name="Rectangle: Rounded Corners 1">
              <a:extLst>
                <a:ext uri="{FF2B5EF4-FFF2-40B4-BE49-F238E27FC236}">
                  <a16:creationId xmlns:a16="http://schemas.microsoft.com/office/drawing/2014/main" id="{AABD9813-14FA-41EE-B0ED-15DAA0F756EC}"/>
                </a:ext>
              </a:extLst>
            </p:cNvPr>
            <p:cNvSpPr/>
            <p:nvPr/>
          </p:nvSpPr>
          <p:spPr>
            <a:xfrm>
              <a:off x="584241" y="2424029"/>
              <a:ext cx="264948" cy="264948"/>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0" name="Rectangle: Rounded Corners 19">
              <a:extLst>
                <a:ext uri="{FF2B5EF4-FFF2-40B4-BE49-F238E27FC236}">
                  <a16:creationId xmlns:a16="http://schemas.microsoft.com/office/drawing/2014/main" id="{A48B8F4E-F9A5-4855-84A5-1DC5DFBBE130}"/>
                </a:ext>
              </a:extLst>
            </p:cNvPr>
            <p:cNvSpPr>
              <a:spLocks noChangeAspect="1"/>
            </p:cNvSpPr>
            <p:nvPr/>
          </p:nvSpPr>
          <p:spPr>
            <a:xfrm>
              <a:off x="660441" y="2500229"/>
              <a:ext cx="108000" cy="1080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1" name="TextBox 20">
              <a:extLst>
                <a:ext uri="{FF2B5EF4-FFF2-40B4-BE49-F238E27FC236}">
                  <a16:creationId xmlns:a16="http://schemas.microsoft.com/office/drawing/2014/main" id="{DA66C948-92B0-440C-A35F-8343AF064BA6}"/>
                </a:ext>
              </a:extLst>
            </p:cNvPr>
            <p:cNvSpPr txBox="1"/>
            <p:nvPr/>
          </p:nvSpPr>
          <p:spPr>
            <a:xfrm>
              <a:off x="851134" y="2409639"/>
              <a:ext cx="7154285" cy="318472"/>
            </a:xfrm>
            <a:prstGeom prst="rect">
              <a:avLst/>
            </a:prstGeom>
            <a:noFill/>
          </p:spPr>
          <p:txBody>
            <a:bodyPr wrap="square" rtlCol="0">
              <a:spAutoFit/>
            </a:bodyPr>
            <a:lstStyle/>
            <a:p>
              <a:pPr>
                <a:spcBef>
                  <a:spcPts val="600"/>
                </a:spcBef>
                <a:spcAft>
                  <a:spcPts val="600"/>
                </a:spcAft>
              </a:pPr>
              <a:r>
                <a:rPr lang="en-IN" sz="1600" dirty="0">
                  <a:solidFill>
                    <a:schemeClr val="dk1"/>
                  </a:solidFill>
                </a:rPr>
                <a:t>It safely restores data, malware-free</a:t>
              </a:r>
            </a:p>
          </p:txBody>
        </p:sp>
        <p:cxnSp>
          <p:nvCxnSpPr>
            <p:cNvPr id="8" name="Straight Connector 7">
              <a:extLst>
                <a:ext uri="{FF2B5EF4-FFF2-40B4-BE49-F238E27FC236}">
                  <a16:creationId xmlns:a16="http://schemas.microsoft.com/office/drawing/2014/main" id="{DCA5C4C8-89F4-40E0-83C6-607643109356}"/>
                </a:ext>
              </a:extLst>
            </p:cNvPr>
            <p:cNvCxnSpPr/>
            <p:nvPr/>
          </p:nvCxnSpPr>
          <p:spPr>
            <a:xfrm>
              <a:off x="600837" y="2777706"/>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63DDD20E-231D-4F80-91BB-48947B8CBD65}"/>
              </a:ext>
            </a:extLst>
          </p:cNvPr>
          <p:cNvGrpSpPr/>
          <p:nvPr/>
        </p:nvGrpSpPr>
        <p:grpSpPr>
          <a:xfrm>
            <a:off x="606547" y="2885930"/>
            <a:ext cx="8282271" cy="391263"/>
            <a:chOff x="584241" y="2409639"/>
            <a:chExt cx="7791259" cy="368067"/>
          </a:xfrm>
        </p:grpSpPr>
        <p:sp>
          <p:nvSpPr>
            <p:cNvPr id="26" name="Rectangle: Rounded Corners 25">
              <a:extLst>
                <a:ext uri="{FF2B5EF4-FFF2-40B4-BE49-F238E27FC236}">
                  <a16:creationId xmlns:a16="http://schemas.microsoft.com/office/drawing/2014/main" id="{973C7C6A-FDCD-4797-AA2C-486C9716DC9A}"/>
                </a:ext>
              </a:extLst>
            </p:cNvPr>
            <p:cNvSpPr/>
            <p:nvPr/>
          </p:nvSpPr>
          <p:spPr>
            <a:xfrm>
              <a:off x="584241" y="2424029"/>
              <a:ext cx="264948" cy="264948"/>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9" name="Rectangle: Rounded Corners 28">
              <a:extLst>
                <a:ext uri="{FF2B5EF4-FFF2-40B4-BE49-F238E27FC236}">
                  <a16:creationId xmlns:a16="http://schemas.microsoft.com/office/drawing/2014/main" id="{7630AD5A-ED63-41E6-9C6B-5ED5C6CB5BB9}"/>
                </a:ext>
              </a:extLst>
            </p:cNvPr>
            <p:cNvSpPr>
              <a:spLocks noChangeAspect="1"/>
            </p:cNvSpPr>
            <p:nvPr/>
          </p:nvSpPr>
          <p:spPr>
            <a:xfrm>
              <a:off x="660441" y="2500229"/>
              <a:ext cx="108000" cy="1080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30" name="TextBox 29">
              <a:extLst>
                <a:ext uri="{FF2B5EF4-FFF2-40B4-BE49-F238E27FC236}">
                  <a16:creationId xmlns:a16="http://schemas.microsoft.com/office/drawing/2014/main" id="{1EBAF757-C776-4B4E-8A92-47F84412241F}"/>
                </a:ext>
              </a:extLst>
            </p:cNvPr>
            <p:cNvSpPr txBox="1"/>
            <p:nvPr/>
          </p:nvSpPr>
          <p:spPr>
            <a:xfrm>
              <a:off x="851133" y="2409639"/>
              <a:ext cx="7524367" cy="318483"/>
            </a:xfrm>
            <a:prstGeom prst="rect">
              <a:avLst/>
            </a:prstGeom>
            <a:noFill/>
          </p:spPr>
          <p:txBody>
            <a:bodyPr wrap="square" rtlCol="0">
              <a:spAutoFit/>
            </a:bodyPr>
            <a:lstStyle/>
            <a:p>
              <a:pPr>
                <a:spcBef>
                  <a:spcPts val="600"/>
                </a:spcBef>
                <a:spcAft>
                  <a:spcPts val="600"/>
                </a:spcAft>
              </a:pPr>
              <a:r>
                <a:rPr lang="en-US" sz="1600" dirty="0">
                  <a:solidFill>
                    <a:schemeClr val="dk1"/>
                  </a:solidFill>
                </a:rPr>
                <a:t>It reduces time and effort it takes to recover </a:t>
              </a:r>
              <a:r>
                <a:rPr lang="en-US" sz="1600" b="1" dirty="0">
                  <a:solidFill>
                    <a:schemeClr val="dk1"/>
                  </a:solidFill>
                </a:rPr>
                <a:t>ALL</a:t>
              </a:r>
              <a:r>
                <a:rPr lang="en-US" sz="1600" dirty="0">
                  <a:solidFill>
                    <a:schemeClr val="dk1"/>
                  </a:solidFill>
                </a:rPr>
                <a:t> data from successful ransomware attacks</a:t>
              </a:r>
            </a:p>
          </p:txBody>
        </p:sp>
        <p:cxnSp>
          <p:nvCxnSpPr>
            <p:cNvPr id="31" name="Straight Connector 30">
              <a:extLst>
                <a:ext uri="{FF2B5EF4-FFF2-40B4-BE49-F238E27FC236}">
                  <a16:creationId xmlns:a16="http://schemas.microsoft.com/office/drawing/2014/main" id="{1CA8E672-8026-44DC-9B4F-FDEDD93E80C6}"/>
                </a:ext>
              </a:extLst>
            </p:cNvPr>
            <p:cNvCxnSpPr/>
            <p:nvPr/>
          </p:nvCxnSpPr>
          <p:spPr>
            <a:xfrm>
              <a:off x="600837" y="2777706"/>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3D06CA6-20A1-466A-A206-7D5525BA18AD}"/>
              </a:ext>
            </a:extLst>
          </p:cNvPr>
          <p:cNvGrpSpPr/>
          <p:nvPr/>
        </p:nvGrpSpPr>
        <p:grpSpPr>
          <a:xfrm>
            <a:off x="606547" y="3378046"/>
            <a:ext cx="7346607" cy="391264"/>
            <a:chOff x="584241" y="2409638"/>
            <a:chExt cx="6911065" cy="368068"/>
          </a:xfrm>
        </p:grpSpPr>
        <p:sp>
          <p:nvSpPr>
            <p:cNvPr id="35" name="Rectangle: Rounded Corners 34">
              <a:extLst>
                <a:ext uri="{FF2B5EF4-FFF2-40B4-BE49-F238E27FC236}">
                  <a16:creationId xmlns:a16="http://schemas.microsoft.com/office/drawing/2014/main" id="{79BA370D-4AE9-44A1-9FEC-13F99BF9657A}"/>
                </a:ext>
              </a:extLst>
            </p:cNvPr>
            <p:cNvSpPr/>
            <p:nvPr/>
          </p:nvSpPr>
          <p:spPr>
            <a:xfrm>
              <a:off x="584241" y="2424029"/>
              <a:ext cx="264948" cy="264948"/>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36" name="Rectangle: Rounded Corners 35">
              <a:extLst>
                <a:ext uri="{FF2B5EF4-FFF2-40B4-BE49-F238E27FC236}">
                  <a16:creationId xmlns:a16="http://schemas.microsoft.com/office/drawing/2014/main" id="{27421D3D-D548-4A3F-8D86-E6FAD2D2EBAC}"/>
                </a:ext>
              </a:extLst>
            </p:cNvPr>
            <p:cNvSpPr>
              <a:spLocks noChangeAspect="1"/>
            </p:cNvSpPr>
            <p:nvPr/>
          </p:nvSpPr>
          <p:spPr>
            <a:xfrm>
              <a:off x="660441" y="2500229"/>
              <a:ext cx="108000" cy="1080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37" name="TextBox 36">
              <a:extLst>
                <a:ext uri="{FF2B5EF4-FFF2-40B4-BE49-F238E27FC236}">
                  <a16:creationId xmlns:a16="http://schemas.microsoft.com/office/drawing/2014/main" id="{555184B1-B156-4751-BAFD-E1D700563CE0}"/>
                </a:ext>
              </a:extLst>
            </p:cNvPr>
            <p:cNvSpPr txBox="1"/>
            <p:nvPr/>
          </p:nvSpPr>
          <p:spPr>
            <a:xfrm>
              <a:off x="851134" y="2409638"/>
              <a:ext cx="6644172" cy="318483"/>
            </a:xfrm>
            <a:prstGeom prst="rect">
              <a:avLst/>
            </a:prstGeom>
            <a:noFill/>
          </p:spPr>
          <p:txBody>
            <a:bodyPr wrap="square" rtlCol="0">
              <a:spAutoFit/>
            </a:bodyPr>
            <a:lstStyle/>
            <a:p>
              <a:pPr>
                <a:spcBef>
                  <a:spcPts val="600"/>
                </a:spcBef>
                <a:spcAft>
                  <a:spcPts val="600"/>
                </a:spcAft>
              </a:pPr>
              <a:r>
                <a:rPr lang="en-US" sz="1600" dirty="0">
                  <a:solidFill>
                    <a:schemeClr val="dk1"/>
                  </a:solidFill>
                </a:rPr>
                <a:t>It makes data restoration less expensive than paying a ransom</a:t>
              </a:r>
            </a:p>
          </p:txBody>
        </p:sp>
        <p:cxnSp>
          <p:nvCxnSpPr>
            <p:cNvPr id="38" name="Straight Connector 37">
              <a:extLst>
                <a:ext uri="{FF2B5EF4-FFF2-40B4-BE49-F238E27FC236}">
                  <a16:creationId xmlns:a16="http://schemas.microsoft.com/office/drawing/2014/main" id="{F049ECAB-560B-4DF0-A4EE-0ED60E0E9080}"/>
                </a:ext>
              </a:extLst>
            </p:cNvPr>
            <p:cNvCxnSpPr/>
            <p:nvPr/>
          </p:nvCxnSpPr>
          <p:spPr>
            <a:xfrm>
              <a:off x="600837" y="2777706"/>
              <a:ext cx="56964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B2E09A86-1D32-4227-8AD3-061D1C472B4D}"/>
              </a:ext>
            </a:extLst>
          </p:cNvPr>
          <p:cNvGrpSpPr/>
          <p:nvPr/>
        </p:nvGrpSpPr>
        <p:grpSpPr>
          <a:xfrm>
            <a:off x="606547" y="3861001"/>
            <a:ext cx="7115411" cy="338554"/>
            <a:chOff x="584241" y="2409639"/>
            <a:chExt cx="6693576" cy="318482"/>
          </a:xfrm>
        </p:grpSpPr>
        <p:sp>
          <p:nvSpPr>
            <p:cNvPr id="40" name="Rectangle: Rounded Corners 39">
              <a:extLst>
                <a:ext uri="{FF2B5EF4-FFF2-40B4-BE49-F238E27FC236}">
                  <a16:creationId xmlns:a16="http://schemas.microsoft.com/office/drawing/2014/main" id="{73323750-7009-4285-BC39-69C4EA815735}"/>
                </a:ext>
              </a:extLst>
            </p:cNvPr>
            <p:cNvSpPr/>
            <p:nvPr/>
          </p:nvSpPr>
          <p:spPr>
            <a:xfrm>
              <a:off x="584241" y="2424029"/>
              <a:ext cx="264948" cy="264948"/>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41" name="Rectangle: Rounded Corners 40">
              <a:extLst>
                <a:ext uri="{FF2B5EF4-FFF2-40B4-BE49-F238E27FC236}">
                  <a16:creationId xmlns:a16="http://schemas.microsoft.com/office/drawing/2014/main" id="{2868EB94-3E0A-4142-823D-8EFEB78BCE0E}"/>
                </a:ext>
              </a:extLst>
            </p:cNvPr>
            <p:cNvSpPr>
              <a:spLocks noChangeAspect="1"/>
            </p:cNvSpPr>
            <p:nvPr/>
          </p:nvSpPr>
          <p:spPr>
            <a:xfrm>
              <a:off x="660441" y="2500229"/>
              <a:ext cx="108000" cy="1080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42" name="TextBox 41">
              <a:extLst>
                <a:ext uri="{FF2B5EF4-FFF2-40B4-BE49-F238E27FC236}">
                  <a16:creationId xmlns:a16="http://schemas.microsoft.com/office/drawing/2014/main" id="{40C1E8EA-397D-499E-92EF-F3A33C5BF801}"/>
                </a:ext>
              </a:extLst>
            </p:cNvPr>
            <p:cNvSpPr txBox="1"/>
            <p:nvPr/>
          </p:nvSpPr>
          <p:spPr>
            <a:xfrm>
              <a:off x="851134" y="2409639"/>
              <a:ext cx="6426683" cy="318482"/>
            </a:xfrm>
            <a:prstGeom prst="rect">
              <a:avLst/>
            </a:prstGeom>
            <a:noFill/>
          </p:spPr>
          <p:txBody>
            <a:bodyPr wrap="square" rtlCol="0">
              <a:spAutoFit/>
            </a:bodyPr>
            <a:lstStyle/>
            <a:p>
              <a:pPr>
                <a:spcBef>
                  <a:spcPts val="600"/>
                </a:spcBef>
                <a:spcAft>
                  <a:spcPts val="600"/>
                </a:spcAft>
              </a:pPr>
              <a:r>
                <a:rPr lang="en-IN" sz="1600" dirty="0">
                  <a:solidFill>
                    <a:schemeClr val="dk1"/>
                  </a:solidFill>
                </a:rPr>
                <a:t>It allows instant recovery at scale </a:t>
              </a:r>
            </a:p>
          </p:txBody>
        </p:sp>
      </p:grpSp>
      <p:pic>
        <p:nvPicPr>
          <p:cNvPr id="58" name="Graphic 57" descr="Checkmark">
            <a:extLst>
              <a:ext uri="{FF2B5EF4-FFF2-40B4-BE49-F238E27FC236}">
                <a16:creationId xmlns:a16="http://schemas.microsoft.com/office/drawing/2014/main" id="{44DEBF81-266B-4336-8ACE-73279A57EFB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2254" y="2443434"/>
            <a:ext cx="235120" cy="235120"/>
          </a:xfrm>
          <a:prstGeom prst="rect">
            <a:avLst/>
          </a:prstGeom>
        </p:spPr>
      </p:pic>
      <p:sp>
        <p:nvSpPr>
          <p:cNvPr id="65" name="TextBox 64">
            <a:extLst>
              <a:ext uri="{FF2B5EF4-FFF2-40B4-BE49-F238E27FC236}">
                <a16:creationId xmlns:a16="http://schemas.microsoft.com/office/drawing/2014/main" id="{5C9B1962-8E82-4415-B316-492DDC502DCC}"/>
              </a:ext>
            </a:extLst>
          </p:cNvPr>
          <p:cNvSpPr txBox="1"/>
          <p:nvPr/>
        </p:nvSpPr>
        <p:spPr>
          <a:xfrm>
            <a:off x="10725665" y="43644"/>
            <a:ext cx="2234684" cy="307777"/>
          </a:xfrm>
          <a:prstGeom prst="rect">
            <a:avLst/>
          </a:prstGeom>
          <a:noFill/>
        </p:spPr>
        <p:txBody>
          <a:bodyPr wrap="square" rtlCol="0">
            <a:spAutoFit/>
          </a:bodyPr>
          <a:lstStyle/>
          <a:p>
            <a:r>
              <a:rPr lang="en-IN" sz="1400" dirty="0"/>
              <a:t>L07-kc-mamc-001</a:t>
            </a:r>
          </a:p>
        </p:txBody>
      </p:sp>
      <p:sp>
        <p:nvSpPr>
          <p:cNvPr id="67" name="TextBox 66">
            <a:extLst>
              <a:ext uri="{FF2B5EF4-FFF2-40B4-BE49-F238E27FC236}">
                <a16:creationId xmlns:a16="http://schemas.microsoft.com/office/drawing/2014/main" id="{E2425D79-45AF-4D88-A7A4-A68273FB8343}"/>
              </a:ext>
            </a:extLst>
          </p:cNvPr>
          <p:cNvSpPr txBox="1"/>
          <p:nvPr/>
        </p:nvSpPr>
        <p:spPr>
          <a:xfrm>
            <a:off x="9706595" y="1091249"/>
            <a:ext cx="3253754" cy="307777"/>
          </a:xfrm>
          <a:prstGeom prst="rect">
            <a:avLst/>
          </a:prstGeom>
          <a:noFill/>
        </p:spPr>
        <p:txBody>
          <a:bodyPr wrap="square" rtlCol="0">
            <a:spAutoFit/>
          </a:bodyPr>
          <a:lstStyle/>
          <a:p>
            <a:pPr>
              <a:spcBef>
                <a:spcPts val="600"/>
              </a:spcBef>
              <a:spcAft>
                <a:spcPts val="600"/>
              </a:spcAft>
            </a:pPr>
            <a:r>
              <a:rPr lang="en-IN" sz="1400" dirty="0">
                <a:solidFill>
                  <a:schemeClr val="dk1"/>
                </a:solidFill>
              </a:rPr>
              <a:t>&lt;&gt;</a:t>
            </a:r>
          </a:p>
        </p:txBody>
      </p:sp>
      <p:sp>
        <p:nvSpPr>
          <p:cNvPr id="68" name="TextBox 67">
            <a:extLst>
              <a:ext uri="{FF2B5EF4-FFF2-40B4-BE49-F238E27FC236}">
                <a16:creationId xmlns:a16="http://schemas.microsoft.com/office/drawing/2014/main" id="{BDE5A002-D8C9-4136-BCAB-20D507DF10AB}"/>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34" name="TextBox 33">
            <a:extLst>
              <a:ext uri="{FF2B5EF4-FFF2-40B4-BE49-F238E27FC236}">
                <a16:creationId xmlns:a16="http://schemas.microsoft.com/office/drawing/2014/main" id="{60D3AB2A-3E8D-480F-B512-80C160C43663}"/>
              </a:ext>
            </a:extLst>
          </p:cNvPr>
          <p:cNvSpPr txBox="1"/>
          <p:nvPr/>
        </p:nvSpPr>
        <p:spPr>
          <a:xfrm>
            <a:off x="4384025" y="140096"/>
            <a:ext cx="3328740" cy="288669"/>
          </a:xfrm>
          <a:prstGeom prst="rect">
            <a:avLst/>
          </a:prstGeom>
          <a:noFill/>
        </p:spPr>
        <p:txBody>
          <a:bodyPr wrap="square" rtlCol="0">
            <a:spAutoFit/>
          </a:bodyPr>
          <a:lstStyle/>
          <a:p>
            <a:r>
              <a:rPr lang="en-IN" sz="1276" dirty="0"/>
              <a:t>&lt;Topic Title&gt;</a:t>
            </a:r>
          </a:p>
        </p:txBody>
      </p:sp>
      <p:sp>
        <p:nvSpPr>
          <p:cNvPr id="43" name="Rectangle 42">
            <a:extLst>
              <a:ext uri="{FF2B5EF4-FFF2-40B4-BE49-F238E27FC236}">
                <a16:creationId xmlns:a16="http://schemas.microsoft.com/office/drawing/2014/main" id="{C752492C-E98D-45FF-9D45-3D4E477C4698}"/>
              </a:ext>
            </a:extLst>
          </p:cNvPr>
          <p:cNvSpPr/>
          <p:nvPr/>
        </p:nvSpPr>
        <p:spPr>
          <a:xfrm>
            <a:off x="1" y="556055"/>
            <a:ext cx="7740868" cy="12171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US" sz="1600" b="1" dirty="0">
                <a:solidFill>
                  <a:schemeClr val="tx1"/>
                </a:solidFill>
              </a:rPr>
              <a:t>Knowledge Check</a:t>
            </a:r>
          </a:p>
          <a:p>
            <a:endParaRPr lang="en-US" sz="1600" b="1" dirty="0">
              <a:solidFill>
                <a:schemeClr val="tx1"/>
              </a:solidFill>
            </a:endParaRPr>
          </a:p>
          <a:p>
            <a:r>
              <a:rPr lang="en-US" sz="1600" dirty="0">
                <a:solidFill>
                  <a:schemeClr val="tx1"/>
                </a:solidFill>
              </a:rPr>
              <a:t>How is Keys effective than the legacy backup solutions in terms of data recovery?</a:t>
            </a:r>
          </a:p>
        </p:txBody>
      </p:sp>
      <p:grpSp>
        <p:nvGrpSpPr>
          <p:cNvPr id="44" name="Group 43">
            <a:extLst>
              <a:ext uri="{FF2B5EF4-FFF2-40B4-BE49-F238E27FC236}">
                <a16:creationId xmlns:a16="http://schemas.microsoft.com/office/drawing/2014/main" id="{9DC3C9A3-0BEF-4FA8-8149-AED7750C7899}"/>
              </a:ext>
            </a:extLst>
          </p:cNvPr>
          <p:cNvGrpSpPr/>
          <p:nvPr/>
        </p:nvGrpSpPr>
        <p:grpSpPr>
          <a:xfrm>
            <a:off x="195307" y="1868275"/>
            <a:ext cx="4979349" cy="338554"/>
            <a:chOff x="612466" y="2228467"/>
            <a:chExt cx="4684150" cy="318481"/>
          </a:xfrm>
        </p:grpSpPr>
        <p:sp>
          <p:nvSpPr>
            <p:cNvPr id="45" name="TextBox 44">
              <a:extLst>
                <a:ext uri="{FF2B5EF4-FFF2-40B4-BE49-F238E27FC236}">
                  <a16:creationId xmlns:a16="http://schemas.microsoft.com/office/drawing/2014/main" id="{7E630FC7-FFD7-43B7-95C2-7D12D67903EB}"/>
                </a:ext>
              </a:extLst>
            </p:cNvPr>
            <p:cNvSpPr txBox="1"/>
            <p:nvPr/>
          </p:nvSpPr>
          <p:spPr>
            <a:xfrm>
              <a:off x="877003" y="2228467"/>
              <a:ext cx="4419613" cy="318481"/>
            </a:xfrm>
            <a:prstGeom prst="rect">
              <a:avLst/>
            </a:prstGeom>
            <a:noFill/>
          </p:spPr>
          <p:txBody>
            <a:bodyPr wrap="square" rtlCol="0">
              <a:spAutoFit/>
            </a:bodyPr>
            <a:lstStyle/>
            <a:p>
              <a:r>
                <a:rPr lang="en-IN" sz="1600" b="1" dirty="0"/>
                <a:t>Select the correct options and Submit.</a:t>
              </a:r>
            </a:p>
          </p:txBody>
        </p:sp>
        <p:grpSp>
          <p:nvGrpSpPr>
            <p:cNvPr id="46" name="Group 45">
              <a:extLst>
                <a:ext uri="{FF2B5EF4-FFF2-40B4-BE49-F238E27FC236}">
                  <a16:creationId xmlns:a16="http://schemas.microsoft.com/office/drawing/2014/main" id="{4FC9C39E-7CAF-4750-869F-3A651545EDE6}"/>
                </a:ext>
              </a:extLst>
            </p:cNvPr>
            <p:cNvGrpSpPr/>
            <p:nvPr/>
          </p:nvGrpSpPr>
          <p:grpSpPr>
            <a:xfrm>
              <a:off x="612466" y="2239650"/>
              <a:ext cx="254631" cy="254631"/>
              <a:chOff x="6452558" y="1319837"/>
              <a:chExt cx="254631" cy="254631"/>
            </a:xfrm>
          </p:grpSpPr>
          <p:pic>
            <p:nvPicPr>
              <p:cNvPr id="47" name="Graphic 46" descr="Direction">
                <a:extLst>
                  <a:ext uri="{FF2B5EF4-FFF2-40B4-BE49-F238E27FC236}">
                    <a16:creationId xmlns:a16="http://schemas.microsoft.com/office/drawing/2014/main" id="{15ACA117-5043-4236-9B1E-DB37AE8083F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6509937" y="1383725"/>
                <a:ext cx="180000" cy="180000"/>
              </a:xfrm>
              <a:prstGeom prst="rect">
                <a:avLst/>
              </a:prstGeom>
            </p:spPr>
          </p:pic>
          <p:sp>
            <p:nvSpPr>
              <p:cNvPr id="48" name="Oval 47">
                <a:extLst>
                  <a:ext uri="{FF2B5EF4-FFF2-40B4-BE49-F238E27FC236}">
                    <a16:creationId xmlns:a16="http://schemas.microsoft.com/office/drawing/2014/main" id="{A98936F9-5EBF-4C21-B23C-FA916D852623}"/>
                  </a:ext>
                </a:extLst>
              </p:cNvPr>
              <p:cNvSpPr/>
              <p:nvPr/>
            </p:nvSpPr>
            <p:spPr>
              <a:xfrm>
                <a:off x="6452558" y="1319837"/>
                <a:ext cx="254631" cy="2546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grpSp>
      </p:grpSp>
      <p:sp>
        <p:nvSpPr>
          <p:cNvPr id="49" name="Rectangle 48">
            <a:extLst>
              <a:ext uri="{FF2B5EF4-FFF2-40B4-BE49-F238E27FC236}">
                <a16:creationId xmlns:a16="http://schemas.microsoft.com/office/drawing/2014/main" id="{11917A50-4746-42E8-AE8E-FC0A98EB9D71}"/>
              </a:ext>
            </a:extLst>
          </p:cNvPr>
          <p:cNvSpPr/>
          <p:nvPr/>
        </p:nvSpPr>
        <p:spPr>
          <a:xfrm>
            <a:off x="601785" y="4405698"/>
            <a:ext cx="1238464" cy="321306"/>
          </a:xfrm>
          <a:prstGeom prst="rect">
            <a:avLst/>
          </a:prstGeom>
          <a:ln/>
        </p:spPr>
        <p:style>
          <a:lnRef idx="1">
            <a:schemeClr val="accent3"/>
          </a:lnRef>
          <a:fillRef idx="2">
            <a:schemeClr val="accent3"/>
          </a:fillRef>
          <a:effectRef idx="1">
            <a:schemeClr val="accent3"/>
          </a:effectRef>
          <a:fontRef idx="minor">
            <a:schemeClr val="dk1"/>
          </a:fontRef>
        </p:style>
        <p:txBody>
          <a:bodyPr wrap="square" lIns="0" rtlCol="0" anchor="ctr">
            <a:spAutoFit/>
          </a:bodyPr>
          <a:lstStyle/>
          <a:p>
            <a:pPr marL="377984"/>
            <a:r>
              <a:rPr lang="en-IN" sz="1488" b="1" dirty="0">
                <a:solidFill>
                  <a:schemeClr val="tx1"/>
                </a:solidFill>
              </a:rPr>
              <a:t>Submit</a:t>
            </a:r>
          </a:p>
        </p:txBody>
      </p:sp>
      <p:pic>
        <p:nvPicPr>
          <p:cNvPr id="51" name="Graphic 50" descr="Checkmark">
            <a:extLst>
              <a:ext uri="{FF2B5EF4-FFF2-40B4-BE49-F238E27FC236}">
                <a16:creationId xmlns:a16="http://schemas.microsoft.com/office/drawing/2014/main" id="{1AA0E19E-CA67-4282-A3E6-2576F2898B4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2254" y="2922072"/>
            <a:ext cx="235120" cy="235120"/>
          </a:xfrm>
          <a:prstGeom prst="rect">
            <a:avLst/>
          </a:prstGeom>
        </p:spPr>
      </p:pic>
      <p:sp>
        <p:nvSpPr>
          <p:cNvPr id="52" name="TextBox 51">
            <a:extLst>
              <a:ext uri="{FF2B5EF4-FFF2-40B4-BE49-F238E27FC236}">
                <a16:creationId xmlns:a16="http://schemas.microsoft.com/office/drawing/2014/main" id="{68F57878-3202-5D2D-DB04-4A51D5F27D26}"/>
              </a:ext>
            </a:extLst>
          </p:cNvPr>
          <p:cNvSpPr txBox="1"/>
          <p:nvPr/>
        </p:nvSpPr>
        <p:spPr>
          <a:xfrm>
            <a:off x="10544332" y="433039"/>
            <a:ext cx="1905576" cy="307777"/>
          </a:xfrm>
          <a:prstGeom prst="rect">
            <a:avLst/>
          </a:prstGeom>
          <a:noFill/>
        </p:spPr>
        <p:txBody>
          <a:bodyPr wrap="square" rtlCol="0">
            <a:spAutoFit/>
          </a:bodyPr>
          <a:lstStyle/>
          <a:p>
            <a:r>
              <a:rPr lang="en-IN" sz="1400" dirty="0"/>
              <a:t>Topic 1 | Screen 7</a:t>
            </a:r>
          </a:p>
        </p:txBody>
      </p:sp>
      <p:pic>
        <p:nvPicPr>
          <p:cNvPr id="3" name="Graphic 2" descr="Checkmark">
            <a:extLst>
              <a:ext uri="{FF2B5EF4-FFF2-40B4-BE49-F238E27FC236}">
                <a16:creationId xmlns:a16="http://schemas.microsoft.com/office/drawing/2014/main" id="{C795640E-774D-0C8C-675A-A00BC536233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2254" y="3421137"/>
            <a:ext cx="235120" cy="235120"/>
          </a:xfrm>
          <a:prstGeom prst="rect">
            <a:avLst/>
          </a:prstGeom>
        </p:spPr>
      </p:pic>
      <p:pic>
        <p:nvPicPr>
          <p:cNvPr id="4" name="Graphic 3" descr="Checkmark">
            <a:extLst>
              <a:ext uri="{FF2B5EF4-FFF2-40B4-BE49-F238E27FC236}">
                <a16:creationId xmlns:a16="http://schemas.microsoft.com/office/drawing/2014/main" id="{AC7FED2C-8A88-D2E0-9E2A-EF154D16CE4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2254" y="3902176"/>
            <a:ext cx="235120" cy="235120"/>
          </a:xfrm>
          <a:prstGeom prst="rect">
            <a:avLst/>
          </a:prstGeom>
        </p:spPr>
      </p:pic>
    </p:spTree>
    <p:extLst>
      <p:ext uri="{BB962C8B-B14F-4D97-AF65-F5344CB8AC3E}">
        <p14:creationId xmlns:p14="http://schemas.microsoft.com/office/powerpoint/2010/main" val="1429866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E7AFAC-D5BA-418C-9FF9-0C1C8BB33964}"/>
              </a:ext>
            </a:extLst>
          </p:cNvPr>
          <p:cNvSpPr/>
          <p:nvPr/>
        </p:nvSpPr>
        <p:spPr>
          <a:xfrm>
            <a:off x="0" y="546100"/>
            <a:ext cx="9688687" cy="5130800"/>
          </a:xfrm>
          <a:prstGeom prst="rect">
            <a:avLst/>
          </a:prstGeom>
          <a:solidFill>
            <a:schemeClr val="bg1">
              <a:lumMod val="95000"/>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endParaRPr lang="en-IN" sz="1488" b="1" dirty="0">
              <a:solidFill>
                <a:schemeClr val="tx1"/>
              </a:solidFill>
            </a:endParaRPr>
          </a:p>
        </p:txBody>
      </p:sp>
      <p:sp>
        <p:nvSpPr>
          <p:cNvPr id="9" name="TextBox 8">
            <a:extLst>
              <a:ext uri="{FF2B5EF4-FFF2-40B4-BE49-F238E27FC236}">
                <a16:creationId xmlns:a16="http://schemas.microsoft.com/office/drawing/2014/main" id="{10970E1B-71E1-4395-9D70-6DD1A3F2B37A}"/>
              </a:ext>
            </a:extLst>
          </p:cNvPr>
          <p:cNvSpPr txBox="1"/>
          <p:nvPr/>
        </p:nvSpPr>
        <p:spPr>
          <a:xfrm>
            <a:off x="9706595" y="1091249"/>
            <a:ext cx="3253754" cy="307777"/>
          </a:xfrm>
          <a:prstGeom prst="rect">
            <a:avLst/>
          </a:prstGeom>
          <a:noFill/>
        </p:spPr>
        <p:txBody>
          <a:bodyPr wrap="square" rtlCol="0">
            <a:spAutoFit/>
          </a:bodyPr>
          <a:lstStyle/>
          <a:p>
            <a:r>
              <a:rPr lang="en-IN" sz="1400" dirty="0"/>
              <a:t>&lt;&gt;</a:t>
            </a:r>
          </a:p>
        </p:txBody>
      </p:sp>
      <p:sp>
        <p:nvSpPr>
          <p:cNvPr id="10" name="TextBox 9">
            <a:extLst>
              <a:ext uri="{FF2B5EF4-FFF2-40B4-BE49-F238E27FC236}">
                <a16:creationId xmlns:a16="http://schemas.microsoft.com/office/drawing/2014/main" id="{6177CB69-77C4-4A09-9612-8FC9A73B7890}"/>
              </a:ext>
            </a:extLst>
          </p:cNvPr>
          <p:cNvSpPr txBox="1"/>
          <p:nvPr/>
        </p:nvSpPr>
        <p:spPr>
          <a:xfrm>
            <a:off x="9706596" y="4407552"/>
            <a:ext cx="3253754" cy="307777"/>
          </a:xfrm>
          <a:prstGeom prst="rect">
            <a:avLst/>
          </a:prstGeom>
          <a:noFill/>
        </p:spPr>
        <p:txBody>
          <a:bodyPr wrap="square" rtlCol="0">
            <a:spAutoFit/>
          </a:bodyPr>
          <a:lstStyle/>
          <a:p>
            <a:r>
              <a:rPr lang="en-IN" sz="1400" dirty="0"/>
              <a:t>&lt;&gt;</a:t>
            </a:r>
          </a:p>
        </p:txBody>
      </p:sp>
      <p:sp>
        <p:nvSpPr>
          <p:cNvPr id="11" name="Rectangle 10">
            <a:extLst>
              <a:ext uri="{FF2B5EF4-FFF2-40B4-BE49-F238E27FC236}">
                <a16:creationId xmlns:a16="http://schemas.microsoft.com/office/drawing/2014/main" id="{30D56A9D-708F-4E1A-947F-440CADC0C312}"/>
              </a:ext>
            </a:extLst>
          </p:cNvPr>
          <p:cNvSpPr/>
          <p:nvPr/>
        </p:nvSpPr>
        <p:spPr>
          <a:xfrm>
            <a:off x="1937510" y="1676046"/>
            <a:ext cx="5813666" cy="28709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91344" tIns="191344" rIns="191344" bIns="191344" rtlCol="0" anchor="t" anchorCtr="0"/>
          <a:lstStyle/>
          <a:p>
            <a:r>
              <a:rPr lang="en-IN" sz="1600" b="1" dirty="0">
                <a:solidFill>
                  <a:schemeClr val="tx1"/>
                </a:solidFill>
              </a:rPr>
              <a:t>That’s correct/incorrect.</a:t>
            </a:r>
          </a:p>
          <a:p>
            <a:endParaRPr lang="en-IN" sz="1600" b="1" dirty="0">
              <a:solidFill>
                <a:schemeClr val="tx1"/>
              </a:solidFill>
            </a:endParaRPr>
          </a:p>
          <a:p>
            <a:r>
              <a:rPr lang="en-US" sz="1600" dirty="0">
                <a:solidFill>
                  <a:schemeClr val="tx1"/>
                </a:solidFill>
              </a:rPr>
              <a:t>Keys offers all these and many more solutions for safe and effective data recovery. Unlike legacy backup solutions, Keys reduces the time and effort it takes to recover ALL data from a successful ransomware attack, through the vast number of backup and recovery solutions embedded in its platform.</a:t>
            </a:r>
          </a:p>
        </p:txBody>
      </p:sp>
      <p:sp>
        <p:nvSpPr>
          <p:cNvPr id="12" name="TextBox 11">
            <a:extLst>
              <a:ext uri="{FF2B5EF4-FFF2-40B4-BE49-F238E27FC236}">
                <a16:creationId xmlns:a16="http://schemas.microsoft.com/office/drawing/2014/main" id="{FD20AB37-7C99-4BF5-B887-5581A64743C4}"/>
              </a:ext>
            </a:extLst>
          </p:cNvPr>
          <p:cNvSpPr txBox="1"/>
          <p:nvPr/>
        </p:nvSpPr>
        <p:spPr>
          <a:xfrm>
            <a:off x="10725665" y="43644"/>
            <a:ext cx="2234684" cy="307777"/>
          </a:xfrm>
          <a:prstGeom prst="rect">
            <a:avLst/>
          </a:prstGeom>
          <a:noFill/>
        </p:spPr>
        <p:txBody>
          <a:bodyPr wrap="square" rtlCol="0">
            <a:spAutoFit/>
          </a:bodyPr>
          <a:lstStyle/>
          <a:p>
            <a:r>
              <a:rPr lang="en-IN" sz="1400" dirty="0"/>
              <a:t>--</a:t>
            </a:r>
          </a:p>
        </p:txBody>
      </p:sp>
      <p:sp>
        <p:nvSpPr>
          <p:cNvPr id="13" name="TextBox 12">
            <a:extLst>
              <a:ext uri="{FF2B5EF4-FFF2-40B4-BE49-F238E27FC236}">
                <a16:creationId xmlns:a16="http://schemas.microsoft.com/office/drawing/2014/main" id="{82533DAE-C7AC-4BF8-A564-A790F52C0F8A}"/>
              </a:ext>
            </a:extLst>
          </p:cNvPr>
          <p:cNvSpPr txBox="1"/>
          <p:nvPr/>
        </p:nvSpPr>
        <p:spPr>
          <a:xfrm>
            <a:off x="10544332" y="433039"/>
            <a:ext cx="1407681" cy="307777"/>
          </a:xfrm>
          <a:prstGeom prst="rect">
            <a:avLst/>
          </a:prstGeom>
          <a:noFill/>
        </p:spPr>
        <p:txBody>
          <a:bodyPr wrap="square" rtlCol="0">
            <a:spAutoFit/>
          </a:bodyPr>
          <a:lstStyle/>
          <a:p>
            <a:r>
              <a:rPr lang="en-IN" sz="1400" dirty="0"/>
              <a:t>--</a:t>
            </a:r>
          </a:p>
        </p:txBody>
      </p:sp>
      <p:sp>
        <p:nvSpPr>
          <p:cNvPr id="8" name="TextBox 7">
            <a:extLst>
              <a:ext uri="{FF2B5EF4-FFF2-40B4-BE49-F238E27FC236}">
                <a16:creationId xmlns:a16="http://schemas.microsoft.com/office/drawing/2014/main" id="{B73892B9-7387-409C-BEF8-D2A7FB596638}"/>
              </a:ext>
            </a:extLst>
          </p:cNvPr>
          <p:cNvSpPr txBox="1"/>
          <p:nvPr/>
        </p:nvSpPr>
        <p:spPr>
          <a:xfrm>
            <a:off x="4384025" y="140096"/>
            <a:ext cx="3328740" cy="288669"/>
          </a:xfrm>
          <a:prstGeom prst="rect">
            <a:avLst/>
          </a:prstGeom>
          <a:noFill/>
        </p:spPr>
        <p:txBody>
          <a:bodyPr wrap="square" rtlCol="0">
            <a:spAutoFit/>
          </a:bodyPr>
          <a:lstStyle/>
          <a:p>
            <a:r>
              <a:rPr lang="en-IN" sz="1276" dirty="0"/>
              <a:t>--</a:t>
            </a:r>
          </a:p>
        </p:txBody>
      </p:sp>
    </p:spTree>
    <p:extLst>
      <p:ext uri="{BB962C8B-B14F-4D97-AF65-F5344CB8AC3E}">
        <p14:creationId xmlns:p14="http://schemas.microsoft.com/office/powerpoint/2010/main" val="2598400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90056D6-272F-DFB0-7E77-497BD607EF31}"/>
              </a:ext>
            </a:extLst>
          </p:cNvPr>
          <p:cNvSpPr>
            <a:spLocks noGrp="1"/>
          </p:cNvSpPr>
          <p:nvPr>
            <p:ph type="body" sz="quarter" idx="10"/>
          </p:nvPr>
        </p:nvSpPr>
        <p:spPr>
          <a:xfrm>
            <a:off x="9692575" y="1096963"/>
            <a:ext cx="3267773" cy="3940863"/>
          </a:xfrm>
        </p:spPr>
        <p:txBody>
          <a:bodyPr/>
          <a:lstStyle/>
          <a:p>
            <a:r>
              <a:rPr lang="en-US" dirty="0"/>
              <a:t>This module is now complete. Thank you for your time. You should now be able to:</a:t>
            </a:r>
          </a:p>
          <a:p>
            <a:pPr marL="342900" indent="-342900">
              <a:buFont typeface="+mj-lt"/>
              <a:buAutoNum type="arabicPeriod"/>
            </a:pPr>
            <a:r>
              <a:rPr lang="en-US" dirty="0"/>
              <a:t>Stop malware in its tracks before it enters your backups</a:t>
            </a:r>
          </a:p>
          <a:p>
            <a:pPr marL="342900" indent="-342900">
              <a:buFont typeface="+mj-lt"/>
              <a:buAutoNum type="arabicPeriod"/>
            </a:pPr>
            <a:r>
              <a:rPr lang="en-US" dirty="0"/>
              <a:t>Prevent malicious tampering with end-to-end immutability</a:t>
            </a:r>
          </a:p>
          <a:p>
            <a:pPr marL="342900" indent="-342900">
              <a:buFont typeface="+mj-lt"/>
              <a:buAutoNum type="arabicPeriod"/>
            </a:pPr>
            <a:r>
              <a:rPr lang="en-US" dirty="0"/>
              <a:t>Ensure your data is recoverable with </a:t>
            </a:r>
            <a:r>
              <a:rPr lang="en-US" dirty="0" err="1"/>
              <a:t>SureBackup</a:t>
            </a:r>
            <a:endParaRPr lang="en-US" dirty="0"/>
          </a:p>
          <a:p>
            <a:pPr marL="342900" indent="-342900">
              <a:buFont typeface="+mj-lt"/>
              <a:buAutoNum type="arabicPeriod"/>
            </a:pPr>
            <a:r>
              <a:rPr lang="en-US" dirty="0"/>
              <a:t>Restore your data quickly with the pioneer of instant recovery</a:t>
            </a:r>
          </a:p>
        </p:txBody>
      </p:sp>
      <p:sp>
        <p:nvSpPr>
          <p:cNvPr id="3" name="Text Placeholder 2">
            <a:extLst>
              <a:ext uri="{FF2B5EF4-FFF2-40B4-BE49-F238E27FC236}">
                <a16:creationId xmlns:a16="http://schemas.microsoft.com/office/drawing/2014/main" id="{92E641A1-2E93-604F-CC12-BA188FD70AD3}"/>
              </a:ext>
            </a:extLst>
          </p:cNvPr>
          <p:cNvSpPr>
            <a:spLocks noGrp="1"/>
          </p:cNvSpPr>
          <p:nvPr>
            <p:ph type="body" sz="quarter" idx="11"/>
          </p:nvPr>
        </p:nvSpPr>
        <p:spPr/>
        <p:txBody>
          <a:bodyPr/>
          <a:lstStyle/>
          <a:p>
            <a:r>
              <a:rPr lang="en-US" dirty="0"/>
              <a:t>Icons and OST will appear in sync with audio.</a:t>
            </a:r>
          </a:p>
        </p:txBody>
      </p:sp>
      <p:sp>
        <p:nvSpPr>
          <p:cNvPr id="8" name="TextBox 7">
            <a:extLst>
              <a:ext uri="{FF2B5EF4-FFF2-40B4-BE49-F238E27FC236}">
                <a16:creationId xmlns:a16="http://schemas.microsoft.com/office/drawing/2014/main" id="{E6D27E19-2EEA-430B-A838-9A1CAF0F722B}"/>
              </a:ext>
            </a:extLst>
          </p:cNvPr>
          <p:cNvSpPr txBox="1"/>
          <p:nvPr/>
        </p:nvSpPr>
        <p:spPr>
          <a:xfrm>
            <a:off x="329466" y="676893"/>
            <a:ext cx="6994359" cy="338554"/>
          </a:xfrm>
          <a:prstGeom prst="rect">
            <a:avLst/>
          </a:prstGeom>
          <a:noFill/>
        </p:spPr>
        <p:txBody>
          <a:bodyPr wrap="square" rtlCol="0">
            <a:spAutoFit/>
          </a:bodyPr>
          <a:lstStyle/>
          <a:p>
            <a:r>
              <a:rPr lang="en-US" sz="1600" b="1" dirty="0"/>
              <a:t>Conclusion</a:t>
            </a:r>
          </a:p>
        </p:txBody>
      </p:sp>
      <p:grpSp>
        <p:nvGrpSpPr>
          <p:cNvPr id="23" name="Group 22">
            <a:extLst>
              <a:ext uri="{FF2B5EF4-FFF2-40B4-BE49-F238E27FC236}">
                <a16:creationId xmlns:a16="http://schemas.microsoft.com/office/drawing/2014/main" id="{2EE0D5DF-1B6B-B127-DEEE-4DF0CFCDC7A1}"/>
              </a:ext>
            </a:extLst>
          </p:cNvPr>
          <p:cNvGrpSpPr/>
          <p:nvPr/>
        </p:nvGrpSpPr>
        <p:grpSpPr>
          <a:xfrm>
            <a:off x="772999" y="1164148"/>
            <a:ext cx="8069343" cy="4153033"/>
            <a:chOff x="1112363" y="1193425"/>
            <a:chExt cx="8069343" cy="4153033"/>
          </a:xfrm>
        </p:grpSpPr>
        <p:sp>
          <p:nvSpPr>
            <p:cNvPr id="24" name="Freeform: Shape 23">
              <a:extLst>
                <a:ext uri="{FF2B5EF4-FFF2-40B4-BE49-F238E27FC236}">
                  <a16:creationId xmlns:a16="http://schemas.microsoft.com/office/drawing/2014/main" id="{1F7ECEA7-5AC4-F900-C4DC-776943CBF1FE}"/>
                </a:ext>
              </a:extLst>
            </p:cNvPr>
            <p:cNvSpPr/>
            <p:nvPr/>
          </p:nvSpPr>
          <p:spPr>
            <a:xfrm>
              <a:off x="2667325" y="3774120"/>
              <a:ext cx="1831741" cy="1572338"/>
            </a:xfrm>
            <a:custGeom>
              <a:avLst/>
              <a:gdLst>
                <a:gd name="connsiteX0" fmla="*/ 0 w 1831741"/>
                <a:gd name="connsiteY0" fmla="*/ 786169 h 1572338"/>
                <a:gd name="connsiteX1" fmla="*/ 393085 w 1831741"/>
                <a:gd name="connsiteY1" fmla="*/ 0 h 1572338"/>
                <a:gd name="connsiteX2" fmla="*/ 1438657 w 1831741"/>
                <a:gd name="connsiteY2" fmla="*/ 0 h 1572338"/>
                <a:gd name="connsiteX3" fmla="*/ 1831741 w 1831741"/>
                <a:gd name="connsiteY3" fmla="*/ 786169 h 1572338"/>
                <a:gd name="connsiteX4" fmla="*/ 1438657 w 1831741"/>
                <a:gd name="connsiteY4" fmla="*/ 1572338 h 1572338"/>
                <a:gd name="connsiteX5" fmla="*/ 393085 w 1831741"/>
                <a:gd name="connsiteY5" fmla="*/ 1572338 h 1572338"/>
                <a:gd name="connsiteX6" fmla="*/ 0 w 1831741"/>
                <a:gd name="connsiteY6" fmla="*/ 786169 h 15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1741" h="1572338">
                  <a:moveTo>
                    <a:pt x="0" y="786169"/>
                  </a:moveTo>
                  <a:lnTo>
                    <a:pt x="393085" y="0"/>
                  </a:lnTo>
                  <a:lnTo>
                    <a:pt x="1438657" y="0"/>
                  </a:lnTo>
                  <a:lnTo>
                    <a:pt x="1831741" y="786169"/>
                  </a:lnTo>
                  <a:lnTo>
                    <a:pt x="1438657" y="1572338"/>
                  </a:lnTo>
                  <a:lnTo>
                    <a:pt x="393085" y="1572338"/>
                  </a:lnTo>
                  <a:lnTo>
                    <a:pt x="0" y="786169"/>
                  </a:lnTo>
                  <a:close/>
                </a:path>
              </a:pathLst>
            </a:cu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83673" tIns="263821" rIns="283673" bIns="263821" numCol="1" spcCol="1270" anchor="ctr" anchorCtr="0">
              <a:noAutofit/>
            </a:bodyPr>
            <a:lstStyle/>
            <a:p>
              <a:pPr marL="0" lvl="0" indent="0" algn="ctr" defTabSz="711200">
                <a:lnSpc>
                  <a:spcPct val="90000"/>
                </a:lnSpc>
                <a:spcBef>
                  <a:spcPct val="0"/>
                </a:spcBef>
                <a:spcAft>
                  <a:spcPct val="35000"/>
                </a:spcAft>
                <a:buNone/>
              </a:pPr>
              <a:r>
                <a:rPr lang="en-US" sz="1600" kern="1200" dirty="0"/>
                <a:t>Prevent malicious tampering</a:t>
              </a:r>
            </a:p>
          </p:txBody>
        </p:sp>
        <p:sp>
          <p:nvSpPr>
            <p:cNvPr id="25" name="Hexagon 24">
              <a:extLst>
                <a:ext uri="{FF2B5EF4-FFF2-40B4-BE49-F238E27FC236}">
                  <a16:creationId xmlns:a16="http://schemas.microsoft.com/office/drawing/2014/main" id="{C0D6D768-F234-E876-FC77-E0B56A6D1EB8}"/>
                </a:ext>
              </a:extLst>
            </p:cNvPr>
            <p:cNvSpPr/>
            <p:nvPr/>
          </p:nvSpPr>
          <p:spPr>
            <a:xfrm>
              <a:off x="2724617" y="4468922"/>
              <a:ext cx="213837" cy="184394"/>
            </a:xfrm>
            <a:prstGeom prst="hexagon">
              <a:avLst>
                <a:gd name="adj" fmla="val 25000"/>
                <a:gd name="vf" fmla="val 115470"/>
              </a:avLst>
            </a:prstGeom>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6" name="Hexagon 25">
              <a:extLst>
                <a:ext uri="{FF2B5EF4-FFF2-40B4-BE49-F238E27FC236}">
                  <a16:creationId xmlns:a16="http://schemas.microsoft.com/office/drawing/2014/main" id="{3C738F91-12C0-68A5-03AC-A6E4CEB35CB9}"/>
                </a:ext>
              </a:extLst>
            </p:cNvPr>
            <p:cNvSpPr/>
            <p:nvPr/>
          </p:nvSpPr>
          <p:spPr>
            <a:xfrm>
              <a:off x="1112363" y="2919425"/>
              <a:ext cx="1831741" cy="1572338"/>
            </a:xfrm>
            <a:prstGeom prst="hexagon">
              <a:avLst>
                <a:gd name="adj" fmla="val 25000"/>
                <a:gd name="vf" fmla="val 115470"/>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7" name="Hexagon 26">
              <a:extLst>
                <a:ext uri="{FF2B5EF4-FFF2-40B4-BE49-F238E27FC236}">
                  <a16:creationId xmlns:a16="http://schemas.microsoft.com/office/drawing/2014/main" id="{416294E4-5542-72F2-9DF3-C3EA18C4C80B}"/>
                </a:ext>
              </a:extLst>
            </p:cNvPr>
            <p:cNvSpPr/>
            <p:nvPr/>
          </p:nvSpPr>
          <p:spPr>
            <a:xfrm>
              <a:off x="2352621" y="4273730"/>
              <a:ext cx="213837" cy="184394"/>
            </a:xfrm>
            <a:prstGeom prst="hexagon">
              <a:avLst>
                <a:gd name="adj" fmla="val 25000"/>
                <a:gd name="vf" fmla="val 115470"/>
              </a:avLst>
            </a:prstGeom>
          </p:spPr>
          <p:style>
            <a:lnRef idx="2">
              <a:schemeClr val="accent5">
                <a:hueOff val="-965506"/>
                <a:satOff val="-2488"/>
                <a:lumOff val="-1681"/>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8" name="Freeform: Shape 27">
              <a:extLst>
                <a:ext uri="{FF2B5EF4-FFF2-40B4-BE49-F238E27FC236}">
                  <a16:creationId xmlns:a16="http://schemas.microsoft.com/office/drawing/2014/main" id="{E0A773EB-B155-0283-79C5-64C8761435D1}"/>
                </a:ext>
              </a:extLst>
            </p:cNvPr>
            <p:cNvSpPr/>
            <p:nvPr/>
          </p:nvSpPr>
          <p:spPr>
            <a:xfrm>
              <a:off x="4220674" y="2907382"/>
              <a:ext cx="1831741" cy="1572338"/>
            </a:xfrm>
            <a:custGeom>
              <a:avLst/>
              <a:gdLst>
                <a:gd name="connsiteX0" fmla="*/ 0 w 1831741"/>
                <a:gd name="connsiteY0" fmla="*/ 786169 h 1572338"/>
                <a:gd name="connsiteX1" fmla="*/ 393085 w 1831741"/>
                <a:gd name="connsiteY1" fmla="*/ 0 h 1572338"/>
                <a:gd name="connsiteX2" fmla="*/ 1438657 w 1831741"/>
                <a:gd name="connsiteY2" fmla="*/ 0 h 1572338"/>
                <a:gd name="connsiteX3" fmla="*/ 1831741 w 1831741"/>
                <a:gd name="connsiteY3" fmla="*/ 786169 h 1572338"/>
                <a:gd name="connsiteX4" fmla="*/ 1438657 w 1831741"/>
                <a:gd name="connsiteY4" fmla="*/ 1572338 h 1572338"/>
                <a:gd name="connsiteX5" fmla="*/ 393085 w 1831741"/>
                <a:gd name="connsiteY5" fmla="*/ 1572338 h 1572338"/>
                <a:gd name="connsiteX6" fmla="*/ 0 w 1831741"/>
                <a:gd name="connsiteY6" fmla="*/ 786169 h 15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1741" h="1572338">
                  <a:moveTo>
                    <a:pt x="0" y="786169"/>
                  </a:moveTo>
                  <a:lnTo>
                    <a:pt x="393085" y="0"/>
                  </a:lnTo>
                  <a:lnTo>
                    <a:pt x="1438657" y="0"/>
                  </a:lnTo>
                  <a:lnTo>
                    <a:pt x="1831741" y="786169"/>
                  </a:lnTo>
                  <a:lnTo>
                    <a:pt x="1438657" y="1572338"/>
                  </a:lnTo>
                  <a:lnTo>
                    <a:pt x="393085" y="1572338"/>
                  </a:lnTo>
                  <a:lnTo>
                    <a:pt x="0" y="786169"/>
                  </a:lnTo>
                  <a:close/>
                </a:path>
              </a:pathLst>
            </a:custGeom>
          </p:spPr>
          <p:style>
            <a:lnRef idx="2">
              <a:schemeClr val="accent5">
                <a:hueOff val="-2252848"/>
                <a:satOff val="-5806"/>
                <a:lumOff val="-3922"/>
                <a:alphaOff val="0"/>
              </a:schemeClr>
            </a:lnRef>
            <a:fillRef idx="1">
              <a:schemeClr val="accent5">
                <a:hueOff val="-2252848"/>
                <a:satOff val="-5806"/>
                <a:lumOff val="-3922"/>
                <a:alphaOff val="0"/>
              </a:schemeClr>
            </a:fillRef>
            <a:effectRef idx="0">
              <a:schemeClr val="accent5">
                <a:hueOff val="-2252848"/>
                <a:satOff val="-5806"/>
                <a:lumOff val="-3922"/>
                <a:alphaOff val="0"/>
              </a:schemeClr>
            </a:effectRef>
            <a:fontRef idx="minor">
              <a:schemeClr val="lt1"/>
            </a:fontRef>
          </p:style>
          <p:txBody>
            <a:bodyPr spcFirstLastPara="0" vert="horz" wrap="square" lIns="283673" tIns="263821" rIns="283673" bIns="263821" numCol="1" spcCol="1270" anchor="ctr" anchorCtr="0">
              <a:noAutofit/>
            </a:bodyPr>
            <a:lstStyle/>
            <a:p>
              <a:pPr marL="0" lvl="0" indent="0" algn="ctr" defTabSz="711200">
                <a:lnSpc>
                  <a:spcPct val="90000"/>
                </a:lnSpc>
                <a:spcBef>
                  <a:spcPct val="0"/>
                </a:spcBef>
                <a:spcAft>
                  <a:spcPct val="35000"/>
                </a:spcAft>
                <a:buNone/>
              </a:pPr>
              <a:r>
                <a:rPr lang="en-US" sz="1600" kern="1200" dirty="0"/>
                <a:t>Ensure data is recoverable</a:t>
              </a:r>
            </a:p>
          </p:txBody>
        </p:sp>
        <p:sp>
          <p:nvSpPr>
            <p:cNvPr id="29" name="Hexagon 28">
              <a:extLst>
                <a:ext uri="{FF2B5EF4-FFF2-40B4-BE49-F238E27FC236}">
                  <a16:creationId xmlns:a16="http://schemas.microsoft.com/office/drawing/2014/main" id="{4429999D-05E9-E5A2-9043-3980CD8873FB}"/>
                </a:ext>
              </a:extLst>
            </p:cNvPr>
            <p:cNvSpPr/>
            <p:nvPr/>
          </p:nvSpPr>
          <p:spPr>
            <a:xfrm>
              <a:off x="5475457" y="4260025"/>
              <a:ext cx="213837" cy="184394"/>
            </a:xfrm>
            <a:prstGeom prst="hexagon">
              <a:avLst>
                <a:gd name="adj" fmla="val 25000"/>
                <a:gd name="vf" fmla="val 115470"/>
              </a:avLst>
            </a:prstGeom>
          </p:spPr>
          <p:style>
            <a:lnRef idx="2">
              <a:schemeClr val="accent5">
                <a:hueOff val="-1931012"/>
                <a:satOff val="-4977"/>
                <a:lumOff val="-3361"/>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0" name="Hexagon 29">
              <a:extLst>
                <a:ext uri="{FF2B5EF4-FFF2-40B4-BE49-F238E27FC236}">
                  <a16:creationId xmlns:a16="http://schemas.microsoft.com/office/drawing/2014/main" id="{309C1884-4D56-5D22-0CF3-D322EBC91C4C}"/>
                </a:ext>
              </a:extLst>
            </p:cNvPr>
            <p:cNvSpPr/>
            <p:nvPr/>
          </p:nvSpPr>
          <p:spPr>
            <a:xfrm>
              <a:off x="5782092" y="3771628"/>
              <a:ext cx="1831741" cy="1572338"/>
            </a:xfrm>
            <a:prstGeom prst="hexagon">
              <a:avLst>
                <a:gd name="adj" fmla="val 25000"/>
                <a:gd name="vf" fmla="val 115470"/>
              </a:avLst>
            </a:prstGeom>
          </p:spPr>
          <p:style>
            <a:lnRef idx="2">
              <a:schemeClr val="accent5">
                <a:hueOff val="-2252848"/>
                <a:satOff val="-5806"/>
                <a:lumOff val="-392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1" name="Hexagon 30">
              <a:extLst>
                <a:ext uri="{FF2B5EF4-FFF2-40B4-BE49-F238E27FC236}">
                  <a16:creationId xmlns:a16="http://schemas.microsoft.com/office/drawing/2014/main" id="{1180A7D1-ED07-8C71-428F-42985722353F}"/>
                </a:ext>
              </a:extLst>
            </p:cNvPr>
            <p:cNvSpPr/>
            <p:nvPr/>
          </p:nvSpPr>
          <p:spPr>
            <a:xfrm>
              <a:off x="5824052" y="4475982"/>
              <a:ext cx="213837" cy="184394"/>
            </a:xfrm>
            <a:prstGeom prst="hexagon">
              <a:avLst>
                <a:gd name="adj" fmla="val 25000"/>
                <a:gd name="vf" fmla="val 115470"/>
              </a:avLst>
            </a:prstGeom>
          </p:spPr>
          <p:style>
            <a:lnRef idx="2">
              <a:schemeClr val="accent5">
                <a:hueOff val="-2896518"/>
                <a:satOff val="-7465"/>
                <a:lumOff val="-5042"/>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2" name="Freeform: Shape 31">
              <a:extLst>
                <a:ext uri="{FF2B5EF4-FFF2-40B4-BE49-F238E27FC236}">
                  <a16:creationId xmlns:a16="http://schemas.microsoft.com/office/drawing/2014/main" id="{C2E969B6-AEA9-E93F-8701-C50EDA507E1C}"/>
                </a:ext>
              </a:extLst>
            </p:cNvPr>
            <p:cNvSpPr/>
            <p:nvPr/>
          </p:nvSpPr>
          <p:spPr>
            <a:xfrm>
              <a:off x="2667325" y="2060163"/>
              <a:ext cx="1831741" cy="1572338"/>
            </a:xfrm>
            <a:custGeom>
              <a:avLst/>
              <a:gdLst>
                <a:gd name="connsiteX0" fmla="*/ 0 w 1831741"/>
                <a:gd name="connsiteY0" fmla="*/ 786169 h 1572338"/>
                <a:gd name="connsiteX1" fmla="*/ 393085 w 1831741"/>
                <a:gd name="connsiteY1" fmla="*/ 0 h 1572338"/>
                <a:gd name="connsiteX2" fmla="*/ 1438657 w 1831741"/>
                <a:gd name="connsiteY2" fmla="*/ 0 h 1572338"/>
                <a:gd name="connsiteX3" fmla="*/ 1831741 w 1831741"/>
                <a:gd name="connsiteY3" fmla="*/ 786169 h 1572338"/>
                <a:gd name="connsiteX4" fmla="*/ 1438657 w 1831741"/>
                <a:gd name="connsiteY4" fmla="*/ 1572338 h 1572338"/>
                <a:gd name="connsiteX5" fmla="*/ 393085 w 1831741"/>
                <a:gd name="connsiteY5" fmla="*/ 1572338 h 1572338"/>
                <a:gd name="connsiteX6" fmla="*/ 0 w 1831741"/>
                <a:gd name="connsiteY6" fmla="*/ 786169 h 15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1741" h="1572338">
                  <a:moveTo>
                    <a:pt x="0" y="786169"/>
                  </a:moveTo>
                  <a:lnTo>
                    <a:pt x="393085" y="0"/>
                  </a:lnTo>
                  <a:lnTo>
                    <a:pt x="1438657" y="0"/>
                  </a:lnTo>
                  <a:lnTo>
                    <a:pt x="1831741" y="786169"/>
                  </a:lnTo>
                  <a:lnTo>
                    <a:pt x="1438657" y="1572338"/>
                  </a:lnTo>
                  <a:lnTo>
                    <a:pt x="393085" y="1572338"/>
                  </a:lnTo>
                  <a:lnTo>
                    <a:pt x="0" y="786169"/>
                  </a:lnTo>
                  <a:close/>
                </a:path>
              </a:pathLst>
            </a:custGeom>
          </p:spPr>
          <p:style>
            <a:lnRef idx="2">
              <a:schemeClr val="accent5">
                <a:hueOff val="-4505695"/>
                <a:satOff val="-11613"/>
                <a:lumOff val="-7843"/>
                <a:alphaOff val="0"/>
              </a:schemeClr>
            </a:lnRef>
            <a:fillRef idx="1">
              <a:schemeClr val="accent5">
                <a:hueOff val="-4505695"/>
                <a:satOff val="-11613"/>
                <a:lumOff val="-7843"/>
                <a:alphaOff val="0"/>
              </a:schemeClr>
            </a:fillRef>
            <a:effectRef idx="0">
              <a:schemeClr val="accent5">
                <a:hueOff val="-4505695"/>
                <a:satOff val="-11613"/>
                <a:lumOff val="-7843"/>
                <a:alphaOff val="0"/>
              </a:schemeClr>
            </a:effectRef>
            <a:fontRef idx="minor">
              <a:schemeClr val="lt1"/>
            </a:fontRef>
          </p:style>
          <p:txBody>
            <a:bodyPr spcFirstLastPara="0" vert="horz" wrap="square" lIns="283673" tIns="263821" rIns="283673" bIns="263821" numCol="1" spcCol="1270" anchor="ctr" anchorCtr="0">
              <a:noAutofit/>
            </a:bodyPr>
            <a:lstStyle/>
            <a:p>
              <a:pPr marL="0" lvl="0" indent="0" algn="ctr" defTabSz="711200">
                <a:lnSpc>
                  <a:spcPct val="90000"/>
                </a:lnSpc>
                <a:spcBef>
                  <a:spcPct val="0"/>
                </a:spcBef>
                <a:spcAft>
                  <a:spcPct val="35000"/>
                </a:spcAft>
                <a:buNone/>
              </a:pPr>
              <a:r>
                <a:rPr lang="en-US" sz="1600" kern="1200" dirty="0"/>
                <a:t>Stop malware from entering your backups</a:t>
              </a:r>
            </a:p>
          </p:txBody>
        </p:sp>
        <p:sp>
          <p:nvSpPr>
            <p:cNvPr id="33" name="Hexagon 32">
              <a:extLst>
                <a:ext uri="{FF2B5EF4-FFF2-40B4-BE49-F238E27FC236}">
                  <a16:creationId xmlns:a16="http://schemas.microsoft.com/office/drawing/2014/main" id="{D084B64C-54A2-4773-5903-3D2F0D217F0C}"/>
                </a:ext>
              </a:extLst>
            </p:cNvPr>
            <p:cNvSpPr/>
            <p:nvPr/>
          </p:nvSpPr>
          <p:spPr>
            <a:xfrm>
              <a:off x="3914039" y="2092557"/>
              <a:ext cx="213837" cy="184394"/>
            </a:xfrm>
            <a:prstGeom prst="hexagon">
              <a:avLst>
                <a:gd name="adj" fmla="val 25000"/>
                <a:gd name="vf" fmla="val 115470"/>
              </a:avLst>
            </a:prstGeom>
          </p:spPr>
          <p:style>
            <a:lnRef idx="2">
              <a:schemeClr val="accent5">
                <a:hueOff val="-3862025"/>
                <a:satOff val="-9954"/>
                <a:lumOff val="-6723"/>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4" name="Hexagon 33">
              <a:extLst>
                <a:ext uri="{FF2B5EF4-FFF2-40B4-BE49-F238E27FC236}">
                  <a16:creationId xmlns:a16="http://schemas.microsoft.com/office/drawing/2014/main" id="{B77F2BD5-959A-16DA-4944-64C9905160E1}"/>
                </a:ext>
              </a:extLst>
            </p:cNvPr>
            <p:cNvSpPr/>
            <p:nvPr/>
          </p:nvSpPr>
          <p:spPr>
            <a:xfrm>
              <a:off x="4220674" y="1193425"/>
              <a:ext cx="1831741" cy="1572338"/>
            </a:xfrm>
            <a:prstGeom prst="hexagon">
              <a:avLst>
                <a:gd name="adj" fmla="val 25000"/>
                <a:gd name="vf" fmla="val 115470"/>
              </a:avLst>
            </a:prstGeom>
          </p:spPr>
          <p:style>
            <a:lnRef idx="2">
              <a:schemeClr val="accent5">
                <a:hueOff val="-4505695"/>
                <a:satOff val="-11613"/>
                <a:lumOff val="-784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5" name="Hexagon 34">
              <a:extLst>
                <a:ext uri="{FF2B5EF4-FFF2-40B4-BE49-F238E27FC236}">
                  <a16:creationId xmlns:a16="http://schemas.microsoft.com/office/drawing/2014/main" id="{0E5BD813-2691-F5AC-2073-BC2CA46BF0F1}"/>
                </a:ext>
              </a:extLst>
            </p:cNvPr>
            <p:cNvSpPr/>
            <p:nvPr/>
          </p:nvSpPr>
          <p:spPr>
            <a:xfrm>
              <a:off x="4262634" y="1890304"/>
              <a:ext cx="213837" cy="184394"/>
            </a:xfrm>
            <a:prstGeom prst="hexagon">
              <a:avLst>
                <a:gd name="adj" fmla="val 25000"/>
                <a:gd name="vf" fmla="val 115470"/>
              </a:avLst>
            </a:prstGeom>
          </p:spPr>
          <p:style>
            <a:lnRef idx="2">
              <a:schemeClr val="accent5">
                <a:hueOff val="-4827531"/>
                <a:satOff val="-12442"/>
                <a:lumOff val="-8404"/>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6" name="Freeform: Shape 35">
              <a:extLst>
                <a:ext uri="{FF2B5EF4-FFF2-40B4-BE49-F238E27FC236}">
                  <a16:creationId xmlns:a16="http://schemas.microsoft.com/office/drawing/2014/main" id="{26280EB3-44F5-90A0-E027-C692CBF97AF4}"/>
                </a:ext>
              </a:extLst>
            </p:cNvPr>
            <p:cNvSpPr/>
            <p:nvPr/>
          </p:nvSpPr>
          <p:spPr>
            <a:xfrm>
              <a:off x="5782092" y="2057671"/>
              <a:ext cx="1831741" cy="1572338"/>
            </a:xfrm>
            <a:custGeom>
              <a:avLst/>
              <a:gdLst>
                <a:gd name="connsiteX0" fmla="*/ 0 w 1831741"/>
                <a:gd name="connsiteY0" fmla="*/ 786169 h 1572338"/>
                <a:gd name="connsiteX1" fmla="*/ 393085 w 1831741"/>
                <a:gd name="connsiteY1" fmla="*/ 0 h 1572338"/>
                <a:gd name="connsiteX2" fmla="*/ 1438657 w 1831741"/>
                <a:gd name="connsiteY2" fmla="*/ 0 h 1572338"/>
                <a:gd name="connsiteX3" fmla="*/ 1831741 w 1831741"/>
                <a:gd name="connsiteY3" fmla="*/ 786169 h 1572338"/>
                <a:gd name="connsiteX4" fmla="*/ 1438657 w 1831741"/>
                <a:gd name="connsiteY4" fmla="*/ 1572338 h 1572338"/>
                <a:gd name="connsiteX5" fmla="*/ 393085 w 1831741"/>
                <a:gd name="connsiteY5" fmla="*/ 1572338 h 1572338"/>
                <a:gd name="connsiteX6" fmla="*/ 0 w 1831741"/>
                <a:gd name="connsiteY6" fmla="*/ 786169 h 15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1741" h="1572338">
                  <a:moveTo>
                    <a:pt x="0" y="786169"/>
                  </a:moveTo>
                  <a:lnTo>
                    <a:pt x="393085" y="0"/>
                  </a:lnTo>
                  <a:lnTo>
                    <a:pt x="1438657" y="0"/>
                  </a:lnTo>
                  <a:lnTo>
                    <a:pt x="1831741" y="786169"/>
                  </a:lnTo>
                  <a:lnTo>
                    <a:pt x="1438657" y="1572338"/>
                  </a:lnTo>
                  <a:lnTo>
                    <a:pt x="393085" y="1572338"/>
                  </a:lnTo>
                  <a:lnTo>
                    <a:pt x="0" y="786169"/>
                  </a:lnTo>
                  <a:close/>
                </a:path>
              </a:pathLst>
            </a:custGeom>
          </p:spPr>
          <p:style>
            <a:lnRef idx="2">
              <a:schemeClr val="accent5">
                <a:hueOff val="-6758543"/>
                <a:satOff val="-17419"/>
                <a:lumOff val="-11765"/>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83673" tIns="263821" rIns="283673" bIns="263821" numCol="1" spcCol="1270" anchor="ctr" anchorCtr="0">
              <a:noAutofit/>
            </a:bodyPr>
            <a:lstStyle/>
            <a:p>
              <a:pPr marL="0" lvl="0" indent="0" algn="ctr" defTabSz="711200">
                <a:lnSpc>
                  <a:spcPct val="90000"/>
                </a:lnSpc>
                <a:spcBef>
                  <a:spcPct val="0"/>
                </a:spcBef>
                <a:spcAft>
                  <a:spcPct val="35000"/>
                </a:spcAft>
                <a:buNone/>
              </a:pPr>
              <a:r>
                <a:rPr lang="en-US" sz="1600" kern="1200" dirty="0"/>
                <a:t>Restore data quickly</a:t>
              </a:r>
            </a:p>
          </p:txBody>
        </p:sp>
        <p:sp>
          <p:nvSpPr>
            <p:cNvPr id="37" name="Hexagon 36">
              <a:extLst>
                <a:ext uri="{FF2B5EF4-FFF2-40B4-BE49-F238E27FC236}">
                  <a16:creationId xmlns:a16="http://schemas.microsoft.com/office/drawing/2014/main" id="{B4883AEC-D5B6-CFC6-6C40-22DBECBB8152}"/>
                </a:ext>
              </a:extLst>
            </p:cNvPr>
            <p:cNvSpPr/>
            <p:nvPr/>
          </p:nvSpPr>
          <p:spPr>
            <a:xfrm>
              <a:off x="7357228" y="2751643"/>
              <a:ext cx="213837" cy="184394"/>
            </a:xfrm>
            <a:prstGeom prst="hexagon">
              <a:avLst>
                <a:gd name="adj" fmla="val 25000"/>
                <a:gd name="vf" fmla="val 115470"/>
              </a:avLst>
            </a:prstGeom>
          </p:spPr>
          <p:style>
            <a:lnRef idx="2">
              <a:schemeClr val="accent5">
                <a:hueOff val="-5793037"/>
                <a:satOff val="-14931"/>
                <a:lumOff val="-10084"/>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8" name="Hexagon 37">
              <a:extLst>
                <a:ext uri="{FF2B5EF4-FFF2-40B4-BE49-F238E27FC236}">
                  <a16:creationId xmlns:a16="http://schemas.microsoft.com/office/drawing/2014/main" id="{61D601DE-8D89-34C4-03E5-2D709ADC5AC9}"/>
                </a:ext>
              </a:extLst>
            </p:cNvPr>
            <p:cNvSpPr/>
            <p:nvPr/>
          </p:nvSpPr>
          <p:spPr>
            <a:xfrm>
              <a:off x="7349965" y="2921917"/>
              <a:ext cx="1831741" cy="1572338"/>
            </a:xfrm>
            <a:prstGeom prst="hexagon">
              <a:avLst>
                <a:gd name="adj" fmla="val 25000"/>
                <a:gd name="vf" fmla="val 115470"/>
              </a:avLst>
            </a:prstGeom>
          </p:spPr>
          <p:style>
            <a:lnRef idx="2">
              <a:schemeClr val="accent5">
                <a:hueOff val="-6758543"/>
                <a:satOff val="-17419"/>
                <a:lumOff val="-1176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9" name="Hexagon 38">
              <a:extLst>
                <a:ext uri="{FF2B5EF4-FFF2-40B4-BE49-F238E27FC236}">
                  <a16:creationId xmlns:a16="http://schemas.microsoft.com/office/drawing/2014/main" id="{B40AEC61-D5B4-9C6F-51A4-87908A7D444D}"/>
                </a:ext>
              </a:extLst>
            </p:cNvPr>
            <p:cNvSpPr/>
            <p:nvPr/>
          </p:nvSpPr>
          <p:spPr>
            <a:xfrm>
              <a:off x="7719541" y="2949743"/>
              <a:ext cx="213837" cy="184394"/>
            </a:xfrm>
            <a:prstGeom prst="hexagon">
              <a:avLst>
                <a:gd name="adj" fmla="val 25000"/>
                <a:gd name="vf" fmla="val 115470"/>
              </a:avLst>
            </a:prstGeom>
          </p:spPr>
          <p:style>
            <a:lnRef idx="2">
              <a:schemeClr val="accent5">
                <a:hueOff val="-6758543"/>
                <a:satOff val="-17419"/>
                <a:lumOff val="-11765"/>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grpSp>
      <p:sp>
        <p:nvSpPr>
          <p:cNvPr id="40" name="TextBox 39">
            <a:extLst>
              <a:ext uri="{FF2B5EF4-FFF2-40B4-BE49-F238E27FC236}">
                <a16:creationId xmlns:a16="http://schemas.microsoft.com/office/drawing/2014/main" id="{C7020E2F-15B0-17FF-2AFF-8EA54B32A195}"/>
              </a:ext>
            </a:extLst>
          </p:cNvPr>
          <p:cNvSpPr txBox="1"/>
          <p:nvPr/>
        </p:nvSpPr>
        <p:spPr>
          <a:xfrm>
            <a:off x="10725665" y="43644"/>
            <a:ext cx="2234684" cy="307777"/>
          </a:xfrm>
          <a:prstGeom prst="rect">
            <a:avLst/>
          </a:prstGeom>
          <a:noFill/>
        </p:spPr>
        <p:txBody>
          <a:bodyPr wrap="square" rtlCol="0">
            <a:spAutoFit/>
          </a:bodyPr>
          <a:lstStyle/>
          <a:p>
            <a:r>
              <a:rPr lang="en-IN" sz="1400" dirty="0"/>
              <a:t>L01-text-image-001 </a:t>
            </a:r>
          </a:p>
        </p:txBody>
      </p:sp>
      <p:sp>
        <p:nvSpPr>
          <p:cNvPr id="42" name="TextBox 41">
            <a:extLst>
              <a:ext uri="{FF2B5EF4-FFF2-40B4-BE49-F238E27FC236}">
                <a16:creationId xmlns:a16="http://schemas.microsoft.com/office/drawing/2014/main" id="{F7347F70-3E79-EE17-7BF2-0BBE92DDD184}"/>
              </a:ext>
            </a:extLst>
          </p:cNvPr>
          <p:cNvSpPr txBox="1"/>
          <p:nvPr/>
        </p:nvSpPr>
        <p:spPr>
          <a:xfrm>
            <a:off x="10544332" y="433039"/>
            <a:ext cx="1905576" cy="307777"/>
          </a:xfrm>
          <a:prstGeom prst="rect">
            <a:avLst/>
          </a:prstGeom>
          <a:noFill/>
        </p:spPr>
        <p:txBody>
          <a:bodyPr wrap="square" rtlCol="0">
            <a:spAutoFit/>
          </a:bodyPr>
          <a:lstStyle/>
          <a:p>
            <a:r>
              <a:rPr lang="en-IN" sz="1400" dirty="0"/>
              <a:t>Topic 6 | Screen 1</a:t>
            </a:r>
          </a:p>
        </p:txBody>
      </p:sp>
      <p:pic>
        <p:nvPicPr>
          <p:cNvPr id="5" name="Picture 4">
            <a:hlinkClick r:id="rId2"/>
            <a:extLst>
              <a:ext uri="{FF2B5EF4-FFF2-40B4-BE49-F238E27FC236}">
                <a16:creationId xmlns:a16="http://schemas.microsoft.com/office/drawing/2014/main" id="{89818615-9A57-A671-AA43-7E419F0C735A}"/>
              </a:ext>
            </a:extLst>
          </p:cNvPr>
          <p:cNvPicPr>
            <a:picLocks noChangeAspect="1"/>
          </p:cNvPicPr>
          <p:nvPr/>
        </p:nvPicPr>
        <p:blipFill rotWithShape="1">
          <a:blip r:embed="rId3"/>
          <a:srcRect l="18641" t="7750" r="18212" b="27855"/>
          <a:stretch/>
        </p:blipFill>
        <p:spPr>
          <a:xfrm>
            <a:off x="4254479" y="1369576"/>
            <a:ext cx="1151937" cy="1174721"/>
          </a:xfrm>
          <a:prstGeom prst="rect">
            <a:avLst/>
          </a:prstGeom>
        </p:spPr>
      </p:pic>
      <p:pic>
        <p:nvPicPr>
          <p:cNvPr id="1026" name="Picture 2" descr="broken lock Icon 216375">
            <a:hlinkClick r:id="rId4"/>
            <a:extLst>
              <a:ext uri="{FF2B5EF4-FFF2-40B4-BE49-F238E27FC236}">
                <a16:creationId xmlns:a16="http://schemas.microsoft.com/office/drawing/2014/main" id="{BFD8671E-16AD-6D44-1A95-6C2FD0F91B6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940" t="14218" r="27325" b="23618"/>
          <a:stretch/>
        </p:blipFill>
        <p:spPr bwMode="auto">
          <a:xfrm>
            <a:off x="1273629" y="3061996"/>
            <a:ext cx="826712" cy="11488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ata recovery Icon 4051016">
            <a:hlinkClick r:id="rId6"/>
            <a:extLst>
              <a:ext uri="{FF2B5EF4-FFF2-40B4-BE49-F238E27FC236}">
                <a16:creationId xmlns:a16="http://schemas.microsoft.com/office/drawing/2014/main" id="{C33A6969-2CF1-054D-DF3C-5E85E29B8B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5112" y="4064616"/>
            <a:ext cx="973210" cy="97321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hlinkClick r:id="rId8"/>
            <a:extLst>
              <a:ext uri="{FF2B5EF4-FFF2-40B4-BE49-F238E27FC236}">
                <a16:creationId xmlns:a16="http://schemas.microsoft.com/office/drawing/2014/main" id="{E40D71EE-66C8-91A5-9A52-2FAD245AE71C}"/>
              </a:ext>
            </a:extLst>
          </p:cNvPr>
          <p:cNvPicPr>
            <a:picLocks noChangeAspect="1"/>
          </p:cNvPicPr>
          <p:nvPr/>
        </p:nvPicPr>
        <p:blipFill rotWithShape="1">
          <a:blip r:embed="rId9"/>
          <a:srcRect l="10282" t="4091" r="10806" b="24326"/>
          <a:stretch/>
        </p:blipFill>
        <p:spPr>
          <a:xfrm>
            <a:off x="7399925" y="3239589"/>
            <a:ext cx="992962" cy="900730"/>
          </a:xfrm>
          <a:prstGeom prst="rect">
            <a:avLst/>
          </a:prstGeom>
        </p:spPr>
      </p:pic>
    </p:spTree>
    <p:extLst>
      <p:ext uri="{BB962C8B-B14F-4D97-AF65-F5344CB8AC3E}">
        <p14:creationId xmlns:p14="http://schemas.microsoft.com/office/powerpoint/2010/main" val="4259281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384584-1073-4925-6D7A-7474A8DABEAC}"/>
              </a:ext>
            </a:extLst>
          </p:cNvPr>
          <p:cNvSpPr>
            <a:spLocks noGrp="1"/>
          </p:cNvSpPr>
          <p:nvPr>
            <p:ph type="body" sz="quarter" idx="10"/>
          </p:nvPr>
        </p:nvSpPr>
        <p:spPr/>
        <p:txBody>
          <a:bodyPr/>
          <a:lstStyle/>
          <a:p>
            <a:r>
              <a:rPr lang="en-US" dirty="0"/>
              <a:t>You have come to the end of this course. We recommend the following courses for you next.</a:t>
            </a:r>
          </a:p>
        </p:txBody>
      </p:sp>
      <p:sp>
        <p:nvSpPr>
          <p:cNvPr id="3" name="Text Placeholder 2">
            <a:extLst>
              <a:ext uri="{FF2B5EF4-FFF2-40B4-BE49-F238E27FC236}">
                <a16:creationId xmlns:a16="http://schemas.microsoft.com/office/drawing/2014/main" id="{3A0C6747-7576-7CCA-7ECF-3BF117EA42A7}"/>
              </a:ext>
            </a:extLst>
          </p:cNvPr>
          <p:cNvSpPr>
            <a:spLocks noGrp="1"/>
          </p:cNvSpPr>
          <p:nvPr>
            <p:ph type="body" sz="quarter" idx="11"/>
          </p:nvPr>
        </p:nvSpPr>
        <p:spPr/>
        <p:txBody>
          <a:bodyPr/>
          <a:lstStyle/>
          <a:p>
            <a:endParaRPr lang="en-US"/>
          </a:p>
        </p:txBody>
      </p:sp>
      <p:sp>
        <p:nvSpPr>
          <p:cNvPr id="5" name="TextBox 4">
            <a:extLst>
              <a:ext uri="{FF2B5EF4-FFF2-40B4-BE49-F238E27FC236}">
                <a16:creationId xmlns:a16="http://schemas.microsoft.com/office/drawing/2014/main" id="{07797E28-21F1-D3D5-E44E-854E7096963A}"/>
              </a:ext>
            </a:extLst>
          </p:cNvPr>
          <p:cNvSpPr txBox="1"/>
          <p:nvPr/>
        </p:nvSpPr>
        <p:spPr>
          <a:xfrm>
            <a:off x="691663" y="1669758"/>
            <a:ext cx="8628184" cy="338554"/>
          </a:xfrm>
          <a:prstGeom prst="rect">
            <a:avLst/>
          </a:prstGeom>
          <a:noFill/>
        </p:spPr>
        <p:txBody>
          <a:bodyPr wrap="square">
            <a:spAutoFit/>
          </a:bodyPr>
          <a:lstStyle/>
          <a:p>
            <a:pPr algn="ctr"/>
            <a:r>
              <a:rPr lang="en-US" sz="1600" dirty="0"/>
              <a:t>You have come to the end of this course. We recommend the following courses for you next.</a:t>
            </a:r>
          </a:p>
        </p:txBody>
      </p:sp>
      <p:sp>
        <p:nvSpPr>
          <p:cNvPr id="6" name="TextBox 5">
            <a:extLst>
              <a:ext uri="{FF2B5EF4-FFF2-40B4-BE49-F238E27FC236}">
                <a16:creationId xmlns:a16="http://schemas.microsoft.com/office/drawing/2014/main" id="{7CB8DDA4-A384-9B29-2EDE-DFD7381C6965}"/>
              </a:ext>
            </a:extLst>
          </p:cNvPr>
          <p:cNvSpPr txBox="1"/>
          <p:nvPr/>
        </p:nvSpPr>
        <p:spPr>
          <a:xfrm>
            <a:off x="2875086" y="2677413"/>
            <a:ext cx="4261338" cy="584775"/>
          </a:xfrm>
          <a:prstGeom prst="rect">
            <a:avLst/>
          </a:prstGeom>
          <a:noFill/>
        </p:spPr>
        <p:txBody>
          <a:bodyPr wrap="square" rtlCol="0">
            <a:spAutoFit/>
          </a:bodyPr>
          <a:lstStyle/>
          <a:p>
            <a:pPr marL="285750" indent="-285750">
              <a:buFont typeface="Arial" panose="020B0604020202020204" pitchFamily="34" charset="0"/>
              <a:buChar char="•"/>
            </a:pPr>
            <a:r>
              <a:rPr lang="en-US" sz="1600" dirty="0"/>
              <a:t>Course 5: DR Orchestration</a:t>
            </a:r>
          </a:p>
          <a:p>
            <a:pPr marL="285750" indent="-285750">
              <a:buFont typeface="Arial" panose="020B0604020202020204" pitchFamily="34" charset="0"/>
              <a:buChar char="•"/>
            </a:pPr>
            <a:r>
              <a:rPr lang="en-US" sz="1600" dirty="0"/>
              <a:t>Course 6: Hybrid Cloud Acceleration</a:t>
            </a:r>
            <a:endParaRPr lang="en-US" dirty="0"/>
          </a:p>
        </p:txBody>
      </p:sp>
      <p:sp>
        <p:nvSpPr>
          <p:cNvPr id="7" name="Rectangle 6">
            <a:extLst>
              <a:ext uri="{FF2B5EF4-FFF2-40B4-BE49-F238E27FC236}">
                <a16:creationId xmlns:a16="http://schemas.microsoft.com/office/drawing/2014/main" id="{0A9B8288-DE6A-8650-C39D-018A77999871}"/>
              </a:ext>
            </a:extLst>
          </p:cNvPr>
          <p:cNvSpPr/>
          <p:nvPr/>
        </p:nvSpPr>
        <p:spPr>
          <a:xfrm>
            <a:off x="4654062" y="4149969"/>
            <a:ext cx="762000" cy="31808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6304" bIns="144000" rtlCol="0" anchor="ctr" anchorCtr="0">
            <a:noAutofit/>
          </a:bodyPr>
          <a:lstStyle/>
          <a:p>
            <a:pPr algn="ctr"/>
            <a:r>
              <a:rPr lang="en-US" sz="1600" b="1" dirty="0">
                <a:solidFill>
                  <a:schemeClr val="tx1"/>
                </a:solidFill>
              </a:rPr>
              <a:t>Exit</a:t>
            </a:r>
          </a:p>
        </p:txBody>
      </p:sp>
      <p:sp>
        <p:nvSpPr>
          <p:cNvPr id="8" name="TextBox 7">
            <a:extLst>
              <a:ext uri="{FF2B5EF4-FFF2-40B4-BE49-F238E27FC236}">
                <a16:creationId xmlns:a16="http://schemas.microsoft.com/office/drawing/2014/main" id="{A2605347-DA55-98C7-2740-30811B584839}"/>
              </a:ext>
            </a:extLst>
          </p:cNvPr>
          <p:cNvSpPr txBox="1"/>
          <p:nvPr/>
        </p:nvSpPr>
        <p:spPr>
          <a:xfrm>
            <a:off x="337006" y="996654"/>
            <a:ext cx="2930769" cy="338554"/>
          </a:xfrm>
          <a:prstGeom prst="rect">
            <a:avLst/>
          </a:prstGeom>
          <a:noFill/>
        </p:spPr>
        <p:txBody>
          <a:bodyPr wrap="square" rtlCol="0">
            <a:spAutoFit/>
          </a:bodyPr>
          <a:lstStyle/>
          <a:p>
            <a:r>
              <a:rPr lang="en-US" sz="1600" b="1" dirty="0"/>
              <a:t>Thank You!</a:t>
            </a:r>
          </a:p>
        </p:txBody>
      </p:sp>
      <p:sp>
        <p:nvSpPr>
          <p:cNvPr id="10" name="TextBox 9">
            <a:extLst>
              <a:ext uri="{FF2B5EF4-FFF2-40B4-BE49-F238E27FC236}">
                <a16:creationId xmlns:a16="http://schemas.microsoft.com/office/drawing/2014/main" id="{4022AB64-F35D-92D8-E131-5E0D36275EA5}"/>
              </a:ext>
            </a:extLst>
          </p:cNvPr>
          <p:cNvSpPr txBox="1"/>
          <p:nvPr/>
        </p:nvSpPr>
        <p:spPr>
          <a:xfrm>
            <a:off x="10725665" y="43644"/>
            <a:ext cx="2234684" cy="307777"/>
          </a:xfrm>
          <a:prstGeom prst="rect">
            <a:avLst/>
          </a:prstGeom>
          <a:noFill/>
        </p:spPr>
        <p:txBody>
          <a:bodyPr wrap="square" rtlCol="0">
            <a:spAutoFit/>
          </a:bodyPr>
          <a:lstStyle/>
          <a:p>
            <a:r>
              <a:rPr lang="en-IN" sz="1400" dirty="0"/>
              <a:t>m01-cl-buttons-001</a:t>
            </a:r>
          </a:p>
        </p:txBody>
      </p:sp>
      <p:sp>
        <p:nvSpPr>
          <p:cNvPr id="11" name="TextBox 10">
            <a:extLst>
              <a:ext uri="{FF2B5EF4-FFF2-40B4-BE49-F238E27FC236}">
                <a16:creationId xmlns:a16="http://schemas.microsoft.com/office/drawing/2014/main" id="{B06E7617-7DBD-5A78-2BA9-C13A241BF156}"/>
              </a:ext>
            </a:extLst>
          </p:cNvPr>
          <p:cNvSpPr txBox="1"/>
          <p:nvPr/>
        </p:nvSpPr>
        <p:spPr>
          <a:xfrm>
            <a:off x="10544332" y="433039"/>
            <a:ext cx="1905576" cy="307777"/>
          </a:xfrm>
          <a:prstGeom prst="rect">
            <a:avLst/>
          </a:prstGeom>
          <a:noFill/>
        </p:spPr>
        <p:txBody>
          <a:bodyPr wrap="square" rtlCol="0">
            <a:spAutoFit/>
          </a:bodyPr>
          <a:lstStyle/>
          <a:p>
            <a:r>
              <a:rPr lang="en-IN" sz="1400" dirty="0"/>
              <a:t>Topic 5 | Screen 2</a:t>
            </a:r>
          </a:p>
        </p:txBody>
      </p:sp>
    </p:spTree>
    <p:extLst>
      <p:ext uri="{BB962C8B-B14F-4D97-AF65-F5344CB8AC3E}">
        <p14:creationId xmlns:p14="http://schemas.microsoft.com/office/powerpoint/2010/main" val="21930554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20000"/>
            <a:lumOff val="80000"/>
          </a:schemeClr>
        </a:solidFill>
        <a:ln>
          <a:solidFill>
            <a:schemeClr val="accent1">
              <a:lumMod val="20000"/>
              <a:lumOff val="80000"/>
            </a:schemeClr>
          </a:solidFill>
        </a:ln>
      </a:spPr>
      <a:bodyPr wrap="square" lIns="144000" tIns="144000" rIns="146304" bIns="144000" rtlCol="0" anchor="ctr" anchorCtr="0">
        <a:noAutofit/>
      </a:bodyPr>
      <a:lstStyle>
        <a:defPPr algn="ctr">
          <a:defRPr sz="16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ctr">
          <a:defRPr sz="1600"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72E1E481F10F3459A69CF674FDA4DAF" ma:contentTypeVersion="6" ma:contentTypeDescription="Create a new document." ma:contentTypeScope="" ma:versionID="32954122c522c814564e460d699ef29b">
  <xsd:schema xmlns:xsd="http://www.w3.org/2001/XMLSchema" xmlns:xs="http://www.w3.org/2001/XMLSchema" xmlns:p="http://schemas.microsoft.com/office/2006/metadata/properties" xmlns:ns2="d1c8411f-d10f-471d-8bd4-bd5db9274fd3" xmlns:ns3="4a1fc459-141e-48e4-a456-5880489c928e" targetNamespace="http://schemas.microsoft.com/office/2006/metadata/properties" ma:root="true" ma:fieldsID="e83a51c6c1feaa0b9a67e1980c2edde2" ns2:_="" ns3:_="">
    <xsd:import namespace="d1c8411f-d10f-471d-8bd4-bd5db9274fd3"/>
    <xsd:import namespace="4a1fc459-141e-48e4-a456-5880489c928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c8411f-d10f-471d-8bd4-bd5db9274f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a1fc459-141e-48e4-a456-5880489c928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3E19BEF-C921-4F8D-B000-76A95F0AB747}">
  <ds:schemaRefs>
    <ds:schemaRef ds:uri="http://schemas.microsoft.com/sharepoint/v3/contenttype/forms"/>
  </ds:schemaRefs>
</ds:datastoreItem>
</file>

<file path=customXml/itemProps2.xml><?xml version="1.0" encoding="utf-8"?>
<ds:datastoreItem xmlns:ds="http://schemas.openxmlformats.org/officeDocument/2006/customXml" ds:itemID="{505E6F0C-C408-4371-A8B8-5C88A9DA21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c8411f-d10f-471d-8bd4-bd5db9274fd3"/>
    <ds:schemaRef ds:uri="4a1fc459-141e-48e4-a456-5880489c92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8FD552-F44C-4D25-A85A-6BCC4A429CEC}">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29549</TotalTime>
  <Words>1918</Words>
  <Application>Microsoft Office PowerPoint</Application>
  <PresentationFormat>Custom</PresentationFormat>
  <Paragraphs>269</Paragraphs>
  <Slides>25</Slides>
  <Notes>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25</vt:i4>
      </vt:variant>
    </vt:vector>
  </HeadingPairs>
  <TitlesOfParts>
    <vt:vector size="30" baseType="lpstr">
      <vt:lpstr>Arial</vt:lpstr>
      <vt:lpstr>Arial Black</vt:lpstr>
      <vt:lpstr>Calibri</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Donagh Hourihan</dc:creator>
  <cp:lastModifiedBy>Renuka Borgaonkar</cp:lastModifiedBy>
  <cp:revision>4576</cp:revision>
  <dcterms:created xsi:type="dcterms:W3CDTF">2017-07-21T05:01:19Z</dcterms:created>
  <dcterms:modified xsi:type="dcterms:W3CDTF">2023-09-13T07:28:36Z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0x010100272E1E481F10F3459A69CF674FDA4DAF</vt:lpwstr>
  </property>
</Properties>
</file>